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g" ContentType="image/jp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31.jpg" ContentType="image/jpeg"/>
  <Override PartName="/ppt/media/image32.jpg" ContentType="image/jpeg"/>
  <Override PartName="/ppt/media/image33.jpg" ContentType="image/jpeg"/>
  <Override PartName="/ppt/media/image34.jpg" ContentType="image/jpeg"/>
  <Override PartName="/ppt/notesSlides/notesSlide14.xml" ContentType="application/vnd.openxmlformats-officedocument.presentationml.notesSlide+xml"/>
  <Override PartName="/ppt/media/image37.jpg" ContentType="image/jpeg"/>
  <Override PartName="/ppt/media/image38.jpg" ContentType="image/jpe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49.jpg" ContentType="image/jpeg"/>
  <Override PartName="/ppt/media/image50.jpg" ContentType="image/jpeg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143" r:id="rId3"/>
    <p:sldId id="2022" r:id="rId4"/>
    <p:sldId id="2146" r:id="rId5"/>
    <p:sldId id="2137" r:id="rId6"/>
    <p:sldId id="2138" r:id="rId7"/>
    <p:sldId id="2139" r:id="rId8"/>
    <p:sldId id="2050" r:id="rId9"/>
    <p:sldId id="2054" r:id="rId10"/>
    <p:sldId id="2111" r:id="rId11"/>
    <p:sldId id="2112" r:id="rId12"/>
    <p:sldId id="2129" r:id="rId13"/>
    <p:sldId id="2130" r:id="rId14"/>
    <p:sldId id="2131" r:id="rId15"/>
    <p:sldId id="2132" r:id="rId16"/>
    <p:sldId id="2133" r:id="rId17"/>
    <p:sldId id="2145" r:id="rId18"/>
    <p:sldId id="2099" r:id="rId19"/>
    <p:sldId id="2134" r:id="rId20"/>
    <p:sldId id="2121" r:id="rId21"/>
    <p:sldId id="2122" r:id="rId22"/>
    <p:sldId id="2123" r:id="rId23"/>
    <p:sldId id="2124" r:id="rId24"/>
    <p:sldId id="2144" r:id="rId25"/>
    <p:sldId id="2109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CFF3D"/>
    <a:srgbClr val="9B252B"/>
    <a:srgbClr val="DFD455"/>
    <a:srgbClr val="E03DDA"/>
    <a:srgbClr val="FF48F7"/>
    <a:srgbClr val="DFD2E7"/>
    <a:srgbClr val="E3CBE7"/>
    <a:srgbClr val="D9B8D6"/>
    <a:srgbClr val="C4A5BF"/>
    <a:srgbClr val="E4C5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14" autoAdjust="0"/>
    <p:restoredTop sz="94737" autoAdjust="0"/>
  </p:normalViewPr>
  <p:slideViewPr>
    <p:cSldViewPr snapToGrid="0" snapToObjects="1">
      <p:cViewPr>
        <p:scale>
          <a:sx n="125" d="100"/>
          <a:sy n="125" d="100"/>
        </p:scale>
        <p:origin x="-1408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28/02/18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28/02/18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NC nano </a:t>
            </a:r>
            <a:r>
              <a:rPr lang="it-IT" baseline="0" dirty="0" err="1" smtClean="0"/>
              <a:t>crystallized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Vanno</a:t>
            </a:r>
            <a:r>
              <a:rPr lang="en-US" dirty="0" smtClean="0"/>
              <a:t> </a:t>
            </a:r>
            <a:r>
              <a:rPr lang="en-US" dirty="0" err="1" smtClean="0"/>
              <a:t>messi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dirty="0" err="1" smtClean="0"/>
              <a:t>innovativi</a:t>
            </a:r>
            <a:r>
              <a:rPr lang="en-US" dirty="0" smtClean="0"/>
              <a:t>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Tungstato</a:t>
            </a:r>
            <a:r>
              <a:rPr lang="en-US" dirty="0" smtClean="0"/>
              <a:t> di </a:t>
            </a:r>
            <a:r>
              <a:rPr lang="en-US" dirty="0" err="1" smtClean="0"/>
              <a:t>piombo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783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TOF MRPC multi gap </a:t>
            </a:r>
            <a:r>
              <a:rPr lang="it-IT" baseline="0" dirty="0" err="1" smtClean="0"/>
              <a:t>resisteive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chambers</a:t>
            </a:r>
            <a:endParaRPr lang="it-IT" baseline="0" dirty="0" smtClean="0"/>
          </a:p>
          <a:p>
            <a:r>
              <a:rPr lang="it-IT" baseline="0" dirty="0" smtClean="0"/>
              <a:t>HMPID  </a:t>
            </a:r>
            <a:r>
              <a:rPr lang="it-IT" baseline="0" dirty="0" err="1" smtClean="0"/>
              <a:t>multiiwire</a:t>
            </a:r>
            <a:r>
              <a:rPr lang="it-IT" baseline="0" dirty="0" smtClean="0"/>
              <a:t> + </a:t>
            </a:r>
            <a:r>
              <a:rPr lang="it-IT" baseline="0" dirty="0" err="1" smtClean="0"/>
              <a:t>CsI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detto</a:t>
            </a:r>
            <a:r>
              <a:rPr lang="en-US" dirty="0" smtClean="0"/>
              <a:t>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ora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en-US" dirty="0" smtClean="0"/>
              <a:t> al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Jlab</a:t>
            </a:r>
            <a:r>
              <a:rPr lang="mr-IN" baseline="0" dirty="0" smtClean="0"/>
              <a:t>…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668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Alessio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definire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prototipo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</a:t>
            </a:r>
            <a:r>
              <a:rPr lang="en-US" baseline="0" dirty="0" smtClean="0"/>
              <a:t> aggiornamenti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che</a:t>
            </a:r>
            <a:r>
              <a:rPr lang="en-US" dirty="0" smtClean="0"/>
              <a:t> </a:t>
            </a:r>
            <a:r>
              <a:rPr lang="en-US" dirty="0" err="1" smtClean="0"/>
              <a:t>Alessio</a:t>
            </a:r>
            <a:r>
              <a:rPr lang="en-US" dirty="0" smtClean="0"/>
              <a:t>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arrivare</a:t>
            </a:r>
            <a:r>
              <a:rPr lang="en-US" dirty="0" smtClean="0"/>
              <a:t> a </a:t>
            </a:r>
            <a:r>
              <a:rPr lang="en-US" dirty="0" err="1" smtClean="0"/>
              <a:t>definire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prototipo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vedere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ultimi</a:t>
            </a:r>
            <a:r>
              <a:rPr lang="en-US" baseline="0" dirty="0" smtClean="0"/>
              <a:t> aggiornamenti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768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MPGD </a:t>
            </a:r>
            <a:r>
              <a:rPr lang="it-IT" baseline="0" dirty="0" err="1" smtClean="0"/>
              <a:t>micropattern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gaseous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detector:w</a:t>
            </a:r>
            <a:endParaRPr lang="it-IT" baseline="0" dirty="0" smtClean="0"/>
          </a:p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4" Type="http://schemas.openxmlformats.org/officeDocument/2006/relationships/image" Target="../media/image19.emf"/><Relationship Id="rId5" Type="http://schemas.openxmlformats.org/officeDocument/2006/relationships/image" Target="../media/image20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4" Type="http://schemas.openxmlformats.org/officeDocument/2006/relationships/image" Target="../media/image29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31.jpg"/><Relationship Id="rId5" Type="http://schemas.openxmlformats.org/officeDocument/2006/relationships/image" Target="../media/image32.jpg"/><Relationship Id="rId6" Type="http://schemas.openxmlformats.org/officeDocument/2006/relationships/image" Target="../media/image33.jpg"/><Relationship Id="rId7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jpg"/><Relationship Id="rId6" Type="http://schemas.openxmlformats.org/officeDocument/2006/relationships/image" Target="../media/image38.jpg"/><Relationship Id="rId7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293459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63319" y="5529924"/>
            <a:ext cx="45593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INFN Meeting on EIC</a:t>
            </a:r>
          </a:p>
          <a:p>
            <a:pPr algn="ctr"/>
            <a:r>
              <a:rPr lang="en-US" dirty="0" smtClean="0"/>
              <a:t>March 1, 2018   -  </a:t>
            </a:r>
            <a:r>
              <a:rPr lang="en-US" dirty="0" err="1" smtClean="0"/>
              <a:t>Presidenza</a:t>
            </a:r>
            <a:r>
              <a:rPr lang="en-US" dirty="0" smtClean="0"/>
              <a:t> INFN, Roma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92417" y="908268"/>
            <a:ext cx="5634337" cy="126188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INFN ONGOING ACTIVITIES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And INITIAL INTENTS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3200" y="765695"/>
            <a:ext cx="4836160" cy="11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/>
          <p:nvPr/>
        </p:nvPicPr>
        <p:blipFill rotWithShape="1">
          <a:blip r:embed="rId3"/>
          <a:srcRect l="12310" r="17748"/>
          <a:stretch/>
        </p:blipFill>
        <p:spPr>
          <a:xfrm>
            <a:off x="7194343" y="593221"/>
            <a:ext cx="1944216" cy="2945726"/>
          </a:xfrm>
          <a:prstGeom prst="rect">
            <a:avLst/>
          </a:prstGeom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44132" y="-76200"/>
            <a:ext cx="77097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Roma R&amp;D for experiments @ EIC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107504" y="1225585"/>
            <a:ext cx="6611951" cy="2098570"/>
          </a:xfrm>
          <a:noFill/>
        </p:spPr>
        <p:txBody>
          <a:bodyPr>
            <a:normAutofit fontScale="85000" lnSpcReduction="20000"/>
          </a:bodyPr>
          <a:lstStyle/>
          <a:p>
            <a:pPr marL="266700" indent="-266700"/>
            <a:r>
              <a:rPr lang="it-IT" sz="2100" dirty="0" smtClean="0">
                <a:solidFill>
                  <a:srgbClr val="0000FF"/>
                </a:solidFill>
              </a:rPr>
              <a:t>GOAL: Discriminate Hadrons in 3 to </a:t>
            </a:r>
            <a:r>
              <a:rPr lang="it-IT" sz="2100" dirty="0">
                <a:solidFill>
                  <a:srgbClr val="0000FF"/>
                </a:solidFill>
              </a:rPr>
              <a:t>5</a:t>
            </a:r>
            <a:r>
              <a:rPr lang="it-IT" sz="2100" dirty="0" smtClean="0">
                <a:solidFill>
                  <a:srgbClr val="0000FF"/>
                </a:solidFill>
              </a:rPr>
              <a:t>0 GeV/c</a:t>
            </a:r>
            <a:endParaRPr lang="it-IT" sz="2100" dirty="0">
              <a:solidFill>
                <a:srgbClr val="0000FF"/>
              </a:solidFill>
            </a:endParaRPr>
          </a:p>
          <a:p>
            <a:pPr marL="539750" lvl="1" indent="-273050">
              <a:lnSpc>
                <a:spcPct val="110000"/>
              </a:lnSpc>
            </a:pPr>
            <a:r>
              <a:rPr lang="it-IT" sz="2000" dirty="0">
                <a:solidFill>
                  <a:srgbClr val="0000FF"/>
                </a:solidFill>
              </a:rPr>
              <a:t>need to operate in </a:t>
            </a:r>
            <a:r>
              <a:rPr lang="it-IT" sz="2000" dirty="0" err="1">
                <a:solidFill>
                  <a:srgbClr val="0000FF"/>
                </a:solidFill>
              </a:rPr>
              <a:t>magnetic</a:t>
            </a:r>
            <a:r>
              <a:rPr lang="it-IT" sz="2000" dirty="0">
                <a:solidFill>
                  <a:srgbClr val="0000FF"/>
                </a:solidFill>
              </a:rPr>
              <a:t> </a:t>
            </a:r>
            <a:r>
              <a:rPr lang="it-IT" sz="2000" dirty="0" err="1" smtClean="0">
                <a:solidFill>
                  <a:srgbClr val="0000FF"/>
                </a:solidFill>
              </a:rPr>
              <a:t>field</a:t>
            </a:r>
            <a:endParaRPr lang="it-IT" sz="2000" dirty="0" smtClean="0">
              <a:solidFill>
                <a:srgbClr val="0000FF"/>
              </a:solidFill>
            </a:endParaRPr>
          </a:p>
          <a:p>
            <a:pPr marL="266700" lvl="1" indent="0">
              <a:lnSpc>
                <a:spcPct val="110000"/>
              </a:lnSpc>
              <a:buNone/>
            </a:pPr>
            <a:endParaRPr lang="it-IT" sz="2000" dirty="0">
              <a:solidFill>
                <a:srgbClr val="C00000"/>
              </a:solidFill>
            </a:endParaRPr>
          </a:p>
          <a:p>
            <a:pPr marL="269875" indent="-269875">
              <a:lnSpc>
                <a:spcPct val="110000"/>
              </a:lnSpc>
            </a:pPr>
            <a:r>
              <a:rPr lang="it-IT" sz="2100" dirty="0" smtClean="0"/>
              <a:t>Proposed configuration fitting the spectrometer constraints (evaluated by detailed GEANT4 simulations)</a:t>
            </a:r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2000" dirty="0" smtClean="0"/>
              <a:t> -- </a:t>
            </a:r>
            <a:r>
              <a:rPr lang="it-IT" sz="2000" dirty="0" err="1" smtClean="0"/>
              <a:t>dual</a:t>
            </a:r>
            <a:r>
              <a:rPr lang="it-IT" sz="2000" dirty="0" smtClean="0"/>
              <a:t> radiator RICH: aerogel and </a:t>
            </a:r>
            <a:r>
              <a:rPr lang="it-IT" sz="2000" dirty="0" err="1" smtClean="0"/>
              <a:t>C</a:t>
            </a:r>
            <a:r>
              <a:rPr lang="it-IT" sz="2000" baseline="-25000" dirty="0" err="1" smtClean="0"/>
              <a:t>x</a:t>
            </a:r>
            <a:r>
              <a:rPr lang="it-IT" sz="2000" dirty="0" err="1" smtClean="0"/>
              <a:t>F</a:t>
            </a:r>
            <a:r>
              <a:rPr lang="it-IT" sz="2000" baseline="-25000" dirty="0" err="1" smtClean="0"/>
              <a:t>y</a:t>
            </a:r>
            <a:r>
              <a:rPr lang="it-IT" sz="2000" dirty="0" smtClean="0"/>
              <a:t> gas        -- </a:t>
            </a:r>
            <a:r>
              <a:rPr lang="it-IT" sz="2000" dirty="0" err="1" smtClean="0"/>
              <a:t>focusing</a:t>
            </a:r>
            <a:r>
              <a:rPr lang="it-IT" sz="2000" dirty="0" smtClean="0"/>
              <a:t> </a:t>
            </a:r>
            <a:r>
              <a:rPr lang="it-IT" sz="2000" dirty="0" err="1" smtClean="0"/>
              <a:t>mirror</a:t>
            </a:r>
            <a:endParaRPr lang="it-IT" sz="2000" dirty="0" smtClean="0"/>
          </a:p>
          <a:p>
            <a:pPr marL="266700" lvl="1" indent="0">
              <a:lnSpc>
                <a:spcPct val="110000"/>
              </a:lnSpc>
              <a:buNone/>
            </a:pPr>
            <a:r>
              <a:rPr lang="it-IT" sz="2000" dirty="0" smtClean="0"/>
              <a:t> -- 6 </a:t>
            </a:r>
            <a:r>
              <a:rPr lang="it-IT" sz="2000" dirty="0"/>
              <a:t>open </a:t>
            </a:r>
            <a:r>
              <a:rPr lang="it-IT" sz="2000" dirty="0" err="1" smtClean="0"/>
              <a:t>sectors</a:t>
            </a:r>
            <a:r>
              <a:rPr lang="it-IT" sz="2000" dirty="0" smtClean="0"/>
              <a:t>                                               -- </a:t>
            </a:r>
            <a:r>
              <a:rPr lang="it-IT" sz="2000" dirty="0" err="1" smtClean="0"/>
              <a:t>curved</a:t>
            </a:r>
            <a:r>
              <a:rPr lang="it-IT" sz="2000" dirty="0" smtClean="0"/>
              <a:t> detector </a:t>
            </a:r>
            <a:r>
              <a:rPr lang="it-IT" sz="2000" dirty="0" err="1" smtClean="0"/>
              <a:t>surface</a:t>
            </a:r>
            <a:endParaRPr lang="it-IT" sz="2000" dirty="0" smtClean="0"/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" y="3317971"/>
            <a:ext cx="7424778" cy="2358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Content Placeholder 2"/>
          <p:cNvSpPr txBox="1">
            <a:spLocks/>
          </p:cNvSpPr>
          <p:nvPr/>
        </p:nvSpPr>
        <p:spPr>
          <a:xfrm>
            <a:off x="99550" y="5512929"/>
            <a:ext cx="7303749" cy="1090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/>
            <a:r>
              <a:rPr lang="it-IT" sz="1800" dirty="0" smtClean="0">
                <a:solidFill>
                  <a:schemeClr val="accent6">
                    <a:lumMod val="50000"/>
                  </a:schemeClr>
                </a:solidFill>
              </a:rPr>
              <a:t>Work in progress (as in FY18 eRD14 submitted proposal)</a:t>
            </a:r>
          </a:p>
          <a:p>
            <a:pPr marL="539750" lvl="1" indent="-273050">
              <a:lnSpc>
                <a:spcPct val="110000"/>
              </a:lnSpc>
            </a:pPr>
            <a:r>
              <a:rPr lang="it-IT" sz="1700" dirty="0" smtClean="0">
                <a:solidFill>
                  <a:schemeClr val="accent6">
                    <a:lumMod val="50000"/>
                  </a:schemeClr>
                </a:solidFill>
              </a:rPr>
              <a:t>dRICH PID performances in exteded physics context of EIC</a:t>
            </a:r>
          </a:p>
          <a:p>
            <a:pPr marL="539750" lvl="1" indent="-273050">
              <a:lnSpc>
                <a:spcPct val="110000"/>
              </a:lnSpc>
            </a:pPr>
            <a:r>
              <a:rPr lang="it-IT" sz="1700" dirty="0" smtClean="0">
                <a:solidFill>
                  <a:schemeClr val="accent6">
                    <a:lumMod val="50000"/>
                  </a:schemeClr>
                </a:solidFill>
              </a:rPr>
              <a:t>Adapt dRICH devel. framework to BNL (ePhenix) concept detectors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7256670" y="3721388"/>
            <a:ext cx="1789529" cy="1440160"/>
            <a:chOff x="7431185" y="3073315"/>
            <a:chExt cx="1789529" cy="1440160"/>
          </a:xfrm>
        </p:grpSpPr>
        <p:sp>
          <p:nvSpPr>
            <p:cNvPr id="27" name="Explosion 1 26"/>
            <p:cNvSpPr/>
            <p:nvPr/>
          </p:nvSpPr>
          <p:spPr>
            <a:xfrm>
              <a:off x="7585768" y="3073315"/>
              <a:ext cx="1368152" cy="1440160"/>
            </a:xfrm>
            <a:prstGeom prst="irregularSeal1">
              <a:avLst/>
            </a:prstGeom>
            <a:solidFill>
              <a:srgbClr val="92D05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431185" y="3501008"/>
              <a:ext cx="1789529" cy="584775"/>
            </a:xfrm>
            <a:prstGeom prst="rect">
              <a:avLst/>
            </a:prstGeom>
            <a:solidFill>
              <a:srgbClr val="92D050"/>
            </a:solidFill>
          </p:spPr>
          <p:txBody>
            <a:bodyPr wrap="none" rtlCol="0">
              <a:spAutoFit/>
            </a:bodyPr>
            <a:lstStyle/>
            <a:p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</a:t>
              </a:r>
              <a:r>
                <a:rPr lang="it-IT" sz="1600" dirty="0" smtClean="0">
                  <a:solidFill>
                    <a:srgbClr val="002060"/>
                  </a:solidFill>
                </a:rPr>
                <a:t>3</a:t>
              </a:r>
              <a:r>
                <a:rPr lang="it-IT" sz="1600" dirty="0" smtClean="0">
                  <a:solidFill>
                    <a:srgbClr val="002060"/>
                  </a:solidFill>
                  <a:latin typeface="Symbol" panose="05050102010706020507" pitchFamily="18" charset="2"/>
                </a:rPr>
                <a:t>s p</a:t>
              </a:r>
              <a:r>
                <a:rPr lang="it-IT" sz="1600" dirty="0" smtClean="0">
                  <a:solidFill>
                    <a:srgbClr val="002060"/>
                  </a:solidFill>
                </a:rPr>
                <a:t>/k separation</a:t>
              </a:r>
            </a:p>
            <a:p>
              <a:r>
                <a:rPr lang="it-IT" sz="1600" dirty="0" smtClean="0">
                  <a:solidFill>
                    <a:srgbClr val="002060"/>
                  </a:solidFill>
                </a:rPr>
                <a:t> </a:t>
              </a:r>
              <a:r>
                <a:rPr lang="it-IT" sz="1600" dirty="0" smtClean="0">
                  <a:solidFill>
                    <a:srgbClr val="002060"/>
                  </a:solidFill>
                  <a:sym typeface="Symbol"/>
                </a:rPr>
                <a:t> 2  </a:t>
              </a:r>
              <a:r>
                <a:rPr lang="it-IT" sz="1600" dirty="0">
                  <a:solidFill>
                    <a:srgbClr val="002060"/>
                  </a:solidFill>
                  <a:sym typeface="Symbol"/>
                </a:rPr>
                <a:t>5</a:t>
              </a:r>
              <a:r>
                <a:rPr lang="it-IT" sz="1600" dirty="0" smtClean="0">
                  <a:solidFill>
                    <a:srgbClr val="002060"/>
                  </a:solidFill>
                </a:rPr>
                <a:t>0 GeV/c</a:t>
              </a:r>
              <a:endParaRPr lang="en-US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30634" y="765695"/>
            <a:ext cx="4429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Dual-Radiator RICH within eRD14 - PID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73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501189" y="-76200"/>
            <a:ext cx="599560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Past Funding, Future Activities 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323528" y="691297"/>
            <a:ext cx="8496944" cy="58340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 err="1" smtClean="0">
                <a:solidFill>
                  <a:srgbClr val="006600"/>
                </a:solidFill>
              </a:rPr>
              <a:t>Feasibility</a:t>
            </a:r>
            <a:r>
              <a:rPr lang="it-IT" sz="2000" dirty="0" smtClean="0">
                <a:solidFill>
                  <a:srgbClr val="006600"/>
                </a:solidFill>
              </a:rPr>
              <a:t> </a:t>
            </a:r>
            <a:r>
              <a:rPr lang="it-IT" sz="2000" dirty="0" err="1" smtClean="0">
                <a:solidFill>
                  <a:srgbClr val="006600"/>
                </a:solidFill>
              </a:rPr>
              <a:t>study</a:t>
            </a:r>
            <a:r>
              <a:rPr lang="it-IT" sz="2000" dirty="0" smtClean="0">
                <a:solidFill>
                  <a:srgbClr val="006600"/>
                </a:solidFill>
              </a:rPr>
              <a:t> </a:t>
            </a:r>
            <a:r>
              <a:rPr lang="it-IT" sz="2000" dirty="0" err="1" smtClean="0">
                <a:solidFill>
                  <a:srgbClr val="006600"/>
                </a:solidFill>
              </a:rPr>
              <a:t>funded</a:t>
            </a:r>
            <a:r>
              <a:rPr lang="it-IT" sz="2000" dirty="0" smtClean="0">
                <a:solidFill>
                  <a:srgbClr val="006600"/>
                </a:solidFill>
              </a:rPr>
              <a:t> by DOE in 2015-2018: 3 year Post-DOC</a:t>
            </a:r>
          </a:p>
          <a:p>
            <a:pPr marL="0" indent="0">
              <a:buNone/>
            </a:pPr>
            <a:r>
              <a:rPr lang="it-IT" sz="2000" dirty="0" smtClean="0"/>
              <a:t>Potential </a:t>
            </a:r>
            <a:r>
              <a:rPr lang="it-IT" sz="2000" dirty="0" smtClean="0">
                <a:sym typeface="Symbol"/>
              </a:rPr>
              <a:t></a:t>
            </a:r>
            <a:r>
              <a:rPr lang="it-IT" sz="2000" dirty="0" smtClean="0"/>
              <a:t>2019 activities (synergies with mRICH, CLAS12 and ePhenix),           part of funding may come from EIC/USA</a:t>
            </a:r>
            <a:r>
              <a:rPr lang="it-IT" sz="2400" dirty="0" smtClean="0"/>
              <a:t>.</a:t>
            </a:r>
          </a:p>
          <a:p>
            <a:pPr marL="446088" lvl="1" indent="-358775">
              <a:buFont typeface="+mj-lt"/>
              <a:buAutoNum type="arabicPeriod"/>
            </a:pPr>
            <a:r>
              <a:rPr lang="it-IT" sz="2000" dirty="0" smtClean="0"/>
              <a:t>Prototyping </a:t>
            </a:r>
            <a:r>
              <a:rPr lang="it-IT" sz="1800" dirty="0" smtClean="0"/>
              <a:t>(draft system simulated – see below)</a:t>
            </a:r>
            <a:endParaRPr lang="it-IT" sz="2000" dirty="0" smtClean="0"/>
          </a:p>
          <a:p>
            <a:pPr marL="846138" lvl="2" indent="-263525"/>
            <a:r>
              <a:rPr lang="it-IT" sz="1600" dirty="0" smtClean="0"/>
              <a:t>Investigate aerogel performances and aging (which are fundamental!)</a:t>
            </a:r>
          </a:p>
          <a:p>
            <a:pPr marL="846138" lvl="2" indent="-263525"/>
            <a:r>
              <a:rPr lang="it-IT" sz="1600" dirty="0" smtClean="0"/>
              <a:t>SiPM feasibility</a:t>
            </a:r>
          </a:p>
          <a:p>
            <a:pPr marL="846138" lvl="2" indent="-263525"/>
            <a:r>
              <a:rPr lang="it-IT" sz="1600" dirty="0" smtClean="0"/>
              <a:t>Operation in magnetic field of the gas</a:t>
            </a:r>
          </a:p>
          <a:p>
            <a:pPr marL="846138" lvl="2" indent="-263525"/>
            <a:r>
              <a:rPr lang="it-IT" sz="1600" dirty="0" smtClean="0"/>
              <a:t>Non planar focal plane optimization</a:t>
            </a:r>
          </a:p>
          <a:p>
            <a:pPr marL="446088" lvl="1" indent="-263525"/>
            <a:endParaRPr lang="it-IT" sz="2000" dirty="0" smtClean="0"/>
          </a:p>
          <a:p>
            <a:pPr marL="446088" lvl="1" indent="-263525"/>
            <a:endParaRPr lang="it-IT" sz="2000" dirty="0"/>
          </a:p>
          <a:p>
            <a:pPr marL="446088" lvl="1" indent="-263525"/>
            <a:endParaRPr lang="it-IT" sz="2000" dirty="0" smtClean="0"/>
          </a:p>
          <a:p>
            <a:pPr marL="446088" lvl="1" indent="-263525"/>
            <a:endParaRPr lang="it-IT" sz="2000" dirty="0"/>
          </a:p>
          <a:p>
            <a:pPr marL="446088" lvl="1" indent="-263525"/>
            <a:endParaRPr lang="it-IT" sz="2000" dirty="0" smtClean="0"/>
          </a:p>
          <a:p>
            <a:pPr marL="446088" lvl="1" indent="-263525"/>
            <a:endParaRPr lang="it-IT" sz="2000" dirty="0"/>
          </a:p>
          <a:p>
            <a:pPr marL="446088" lvl="1" indent="-358775">
              <a:buFont typeface="+mj-lt"/>
              <a:buAutoNum type="arabicPeriod" startAt="2"/>
            </a:pPr>
            <a:r>
              <a:rPr lang="it-IT" sz="2000" dirty="0" smtClean="0"/>
              <a:t>Evaluate performances of a «dRICH like detector» as ePhenix RICH</a:t>
            </a:r>
            <a:endParaRPr lang="it-IT" sz="2000" dirty="0"/>
          </a:p>
          <a:p>
            <a:pPr marL="446088" lvl="1" indent="-358775">
              <a:buFont typeface="+mj-lt"/>
              <a:buAutoNum type="arabicPeriod" startAt="2"/>
            </a:pPr>
            <a:r>
              <a:rPr lang="it-IT" sz="2000" dirty="0"/>
              <a:t>D</a:t>
            </a:r>
            <a:r>
              <a:rPr lang="it-IT" sz="2000" dirty="0" smtClean="0"/>
              <a:t>evelop rubust and global (event based) PID reconstruction algorithm(s)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51520" y="3132916"/>
            <a:ext cx="8712968" cy="2461503"/>
            <a:chOff x="251520" y="3933056"/>
            <a:chExt cx="8712968" cy="2461503"/>
          </a:xfrm>
        </p:grpSpPr>
        <p:pic>
          <p:nvPicPr>
            <p:cNvPr id="3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07857"/>
              <a:ext cx="3175457" cy="21828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2160" y="3933056"/>
              <a:ext cx="2952328" cy="2461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" name="Pentagon 32"/>
            <p:cNvSpPr/>
            <p:nvPr/>
          </p:nvSpPr>
          <p:spPr>
            <a:xfrm flipH="1">
              <a:off x="3419872" y="4567897"/>
              <a:ext cx="2232248" cy="576064"/>
            </a:xfrm>
            <a:prstGeom prst="homePlat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 smtClean="0">
                  <a:solidFill>
                    <a:schemeClr val="tx1"/>
                  </a:solidFill>
                </a:rPr>
                <a:t>Proposed small scale «essential» prototype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Pentagon 33"/>
            <p:cNvSpPr/>
            <p:nvPr/>
          </p:nvSpPr>
          <p:spPr>
            <a:xfrm>
              <a:off x="3579662" y="5373216"/>
              <a:ext cx="2504506" cy="576064"/>
            </a:xfrm>
            <a:prstGeom prst="homePlat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400" dirty="0" smtClean="0">
                  <a:solidFill>
                    <a:schemeClr val="tx1"/>
                  </a:solidFill>
                </a:rPr>
                <a:t>1 p.e. resolution for 30 GeV/c electrons in prototype</a:t>
              </a:r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309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49" y="3023547"/>
            <a:ext cx="4896586" cy="2375590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2" name="Group 1"/>
          <p:cNvGrpSpPr/>
          <p:nvPr/>
        </p:nvGrpSpPr>
        <p:grpSpPr>
          <a:xfrm>
            <a:off x="6196883" y="845622"/>
            <a:ext cx="2562196" cy="2535820"/>
            <a:chOff x="6266153" y="1630738"/>
            <a:chExt cx="2562196" cy="253582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/>
            <a:srcRect l="43213" t="14563"/>
            <a:stretch/>
          </p:blipFill>
          <p:spPr>
            <a:xfrm>
              <a:off x="6444782" y="1756954"/>
              <a:ext cx="2383567" cy="2376509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6343892" y="3859581"/>
              <a:ext cx="326571" cy="3069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 rot="19412352">
              <a:off x="6377810" y="1630738"/>
              <a:ext cx="326571" cy="25243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266153" y="2243054"/>
              <a:ext cx="326571" cy="84208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Content Placeholder 7"/>
          <p:cNvPicPr>
            <a:picLocks noGrp="1" noChangeAspect="1"/>
          </p:cNvPicPr>
          <p:nvPr>
            <p:ph idx="4294967295"/>
          </p:nvPr>
        </p:nvPicPr>
        <p:blipFill>
          <a:blip r:embed="rId5"/>
          <a:stretch>
            <a:fillRect/>
          </a:stretch>
        </p:blipFill>
        <p:spPr>
          <a:xfrm>
            <a:off x="4506067" y="3915341"/>
            <a:ext cx="4644350" cy="269014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25290" y="-76200"/>
            <a:ext cx="254731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Trieste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idx="4294967295"/>
          </p:nvPr>
        </p:nvSpPr>
        <p:spPr>
          <a:xfrm>
            <a:off x="158043" y="750759"/>
            <a:ext cx="6108110" cy="2334383"/>
          </a:xfrm>
          <a:prstGeom prst="rect">
            <a:avLst/>
          </a:prstGeom>
        </p:spPr>
        <p:txBody>
          <a:bodyPr/>
          <a:lstStyle/>
          <a:p>
            <a:pPr marL="342900" lvl="1" indent="-342900">
              <a:buFont typeface="Arial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Expertise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momentum </a:t>
            </a:r>
            <a:r>
              <a:rPr lang="en-US" sz="16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RICHes</a:t>
            </a:r>
            <a:r>
              <a:rPr lang="en-US" sz="16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MPGDs</a:t>
            </a:r>
            <a:endParaRPr lang="en-US" sz="1600" dirty="0" smtClean="0">
              <a:solidFill>
                <a:srgbClr val="0000CC"/>
              </a:solidFill>
            </a:endParaRPr>
          </a:p>
          <a:p>
            <a:pPr marL="342900" lvl="1" indent="-342900">
              <a:buFont typeface="Arial" charset="0"/>
              <a:buChar char="•"/>
            </a:pPr>
            <a:endParaRPr lang="en-US" sz="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esign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project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coordination, construction, operation of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COMPASS RICH-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  <a:p>
            <a:pPr marL="457200" lvl="1" indent="0">
              <a:buNone/>
            </a:pPr>
            <a:endParaRPr lang="en-US" sz="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ost recently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construction of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novel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photon 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detectors </a:t>
            </a:r>
            <a:r>
              <a:rPr lang="en-US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MPGD 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for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upgrade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RICH: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2153" y="5830450"/>
            <a:ext cx="2981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Thick GEM     Multiplication</a:t>
            </a:r>
          </a:p>
          <a:p>
            <a:r>
              <a:rPr lang="en-US" dirty="0" err="1" smtClean="0"/>
              <a:t>MicroMegas</a:t>
            </a:r>
            <a:r>
              <a:rPr lang="en-US" dirty="0" smtClean="0"/>
              <a:t>   Detection</a:t>
            </a:r>
            <a:endParaRPr lang="en-US" dirty="0"/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36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03200" y="765695"/>
            <a:ext cx="5445760" cy="11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475260" y="-76200"/>
            <a:ext cx="80473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Trieste R&amp;D for Experiments @ EIC  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4294967295"/>
          </p:nvPr>
        </p:nvSpPr>
        <p:spPr>
          <a:xfrm>
            <a:off x="108066" y="814955"/>
            <a:ext cx="8885385" cy="49356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>
                <a:solidFill>
                  <a:srgbClr val="800000"/>
                </a:solidFill>
                <a:latin typeface="Arial"/>
                <a:cs typeface="Arial"/>
              </a:rPr>
              <a:t>  GEM detectors within eRD6 </a:t>
            </a:r>
            <a:r>
              <a:rPr lang="mr-IN" sz="1800" b="1" dirty="0" smtClean="0">
                <a:solidFill>
                  <a:srgbClr val="800000"/>
                </a:solidFill>
                <a:latin typeface="Arial"/>
                <a:cs typeface="Arial"/>
              </a:rPr>
              <a:t>–</a:t>
            </a:r>
            <a:r>
              <a:rPr lang="en-US" sz="1800" b="1" dirty="0" smtClean="0">
                <a:solidFill>
                  <a:srgbClr val="800000"/>
                </a:solidFill>
                <a:latin typeface="Arial"/>
                <a:cs typeface="Arial"/>
              </a:rPr>
              <a:t> Tracking and PID</a:t>
            </a:r>
          </a:p>
          <a:p>
            <a:pPr marL="0" indent="0">
              <a:buNone/>
            </a:pPr>
            <a:endParaRPr lang="en-US" sz="1600" dirty="0">
              <a:solidFill>
                <a:srgbClr val="0000CC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sz="1600" dirty="0" smtClean="0">
                <a:solidFill>
                  <a:srgbClr val="0000CC"/>
                </a:solidFill>
                <a:latin typeface="Arial"/>
                <a:cs typeface="Arial"/>
              </a:rPr>
              <a:t>   Goal hadron discrimination in the range 6 &lt; p &lt; 60 GeV/c</a:t>
            </a:r>
          </a:p>
          <a:p>
            <a:pPr marL="0" indent="0">
              <a:buNone/>
            </a:pPr>
            <a:endParaRPr lang="en-US" sz="1600" dirty="0" smtClean="0">
              <a:solidFill>
                <a:srgbClr val="0000CC"/>
              </a:solidFill>
            </a:endParaRPr>
          </a:p>
          <a:p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Hadron </a:t>
            </a:r>
            <a:r>
              <a:rPr lang="en-US" sz="1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endcap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lvl="1">
              <a:buFont typeface="Arial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Radiator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gas is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mandatory</a:t>
            </a:r>
          </a:p>
          <a:p>
            <a:pPr lvl="1">
              <a:buFont typeface="Arial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Collider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implementation: short (~ 1 m) radiator length </a:t>
            </a:r>
          </a:p>
          <a:p>
            <a:pPr lvl="1">
              <a:buFont typeface="Arial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literature, so far,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only two attempts, both requiring deeper exploration</a:t>
            </a:r>
          </a:p>
          <a:p>
            <a:pPr lvl="2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High pressure, studied for ALICE upgrade VHMPID</a:t>
            </a:r>
          </a:p>
          <a:p>
            <a:pPr lvl="2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Towards the very far UV with window-less approach (prototype tested at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Fermilab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2"/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In both approaches </a:t>
            </a:r>
            <a:r>
              <a:rPr lang="en-US" sz="1600" u="sng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gaseous photon detectors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are mandatory:</a:t>
            </a:r>
          </a:p>
          <a:p>
            <a:pPr marL="914400" lvl="2" indent="0">
              <a:buNone/>
            </a:pPr>
            <a:endParaRPr lang="en-US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development of up-to-date gaseous photon detector</a:t>
            </a:r>
          </a:p>
          <a:p>
            <a:pPr marL="914400" lvl="2" indent="0">
              <a:buNone/>
            </a:pPr>
            <a:endParaRPr lang="en-US" sz="1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1323552" y="4303133"/>
            <a:ext cx="978408" cy="484632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43840" y="5293360"/>
            <a:ext cx="87496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2"/>
            <a:r>
              <a:rPr lang="en-US" sz="1600" dirty="0">
                <a:solidFill>
                  <a:srgbClr val="0000CC"/>
                </a:solidFill>
                <a:latin typeface="Arial"/>
                <a:cs typeface="Arial"/>
              </a:rPr>
              <a:t>A </a:t>
            </a:r>
            <a:r>
              <a:rPr lang="en-US" sz="1600" u="sng" dirty="0">
                <a:solidFill>
                  <a:srgbClr val="0000CC"/>
                </a:solidFill>
                <a:latin typeface="Arial"/>
                <a:cs typeface="Arial"/>
              </a:rPr>
              <a:t>strategic</a:t>
            </a:r>
            <a:r>
              <a:rPr lang="en-US" sz="1600" dirty="0">
                <a:solidFill>
                  <a:srgbClr val="0000CC"/>
                </a:solidFill>
                <a:latin typeface="Arial"/>
                <a:cs typeface="Arial"/>
              </a:rPr>
              <a:t> sector for experimental set-ups at EIC </a:t>
            </a:r>
            <a:r>
              <a:rPr lang="en-US" sz="1600" u="sng" dirty="0">
                <a:solidFill>
                  <a:srgbClr val="0000CC"/>
                </a:solidFill>
                <a:latin typeface="Arial"/>
                <a:cs typeface="Arial"/>
              </a:rPr>
              <a:t>matching our expertise</a:t>
            </a:r>
            <a:r>
              <a:rPr lang="en-US" sz="1600" dirty="0">
                <a:solidFill>
                  <a:srgbClr val="0000CC"/>
                </a:solidFill>
                <a:latin typeface="Arial"/>
                <a:cs typeface="Arial"/>
              </a:rPr>
              <a:t> and with </a:t>
            </a:r>
            <a:r>
              <a:rPr lang="en-US" sz="1600" u="sng" dirty="0">
                <a:solidFill>
                  <a:srgbClr val="0000CC"/>
                </a:solidFill>
                <a:latin typeface="Arial"/>
                <a:cs typeface="Arial"/>
              </a:rPr>
              <a:t>open </a:t>
            </a:r>
            <a:r>
              <a:rPr lang="en-US" sz="1600" u="sng" dirty="0" smtClean="0">
                <a:solidFill>
                  <a:srgbClr val="0000CC"/>
                </a:solidFill>
                <a:latin typeface="Arial"/>
                <a:cs typeface="Arial"/>
              </a:rPr>
              <a:t>issues</a:t>
            </a:r>
            <a:endParaRPr lang="en-US" sz="1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934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314400" y="-76200"/>
            <a:ext cx="63691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Summary of the R&amp;D Program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56404" y="733181"/>
            <a:ext cx="4838994" cy="2667281"/>
            <a:chOff x="52747" y="759934"/>
            <a:chExt cx="5171605" cy="2749420"/>
          </a:xfrm>
        </p:grpSpPr>
        <p:sp>
          <p:nvSpPr>
            <p:cNvPr id="17" name="Content Placeholder 2"/>
            <p:cNvSpPr txBox="1">
              <a:spLocks/>
            </p:cNvSpPr>
            <p:nvPr/>
          </p:nvSpPr>
          <p:spPr bwMode="auto">
            <a:xfrm>
              <a:off x="52747" y="759934"/>
              <a:ext cx="5097718" cy="274942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t" anchorCtr="0" compatLnSpc="1">
              <a:prstTxWarp prst="textNoShape">
                <a:avLst/>
              </a:prstTxWarp>
            </a:bodyPr>
            <a:lstStyle>
              <a:lvl1pPr marL="571500" indent="-5715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 b="1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1047750" indent="-2857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Font typeface="Wingdings" pitchFamily="2" charset="2"/>
                <a:buChar char="§"/>
                <a:defRPr b="1">
                  <a:solidFill>
                    <a:srgbClr val="0000CC"/>
                  </a:solidFill>
                  <a:latin typeface="+mn-lt"/>
                </a:defRPr>
              </a:lvl2pPr>
              <a:lvl3pPr marL="1562100" indent="-2286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SzPct val="40000"/>
                <a:buFont typeface="Wingdings" pitchFamily="2" charset="2"/>
                <a:buChar char="¨"/>
                <a:defRPr sz="1600" b="1">
                  <a:solidFill>
                    <a:srgbClr val="0000CC"/>
                  </a:solidFill>
                  <a:latin typeface="+mn-lt"/>
                </a:defRPr>
              </a:lvl3pPr>
              <a:lvl4pPr marL="192405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buSzPct val="70000"/>
                <a:buFont typeface="Wingdings" pitchFamily="2" charset="2"/>
                <a:buChar char=""/>
                <a:defRPr sz="1400" b="1">
                  <a:solidFill>
                    <a:srgbClr val="0000CC"/>
                  </a:solidFill>
                  <a:latin typeface="+mn-lt"/>
                </a:defRPr>
              </a:lvl4pPr>
              <a:lvl5pPr marL="22860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rgbClr val="0000CC"/>
                  </a:solidFill>
                  <a:latin typeface="+mn-lt"/>
                </a:defRPr>
              </a:lvl5pPr>
              <a:lvl6pPr marL="27432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6pPr>
              <a:lvl7pPr marL="32004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7pPr>
              <a:lvl8pPr marL="36576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8pPr>
              <a:lvl9pPr marL="41148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800" dirty="0">
                  <a:solidFill>
                    <a:schemeClr val="tx1"/>
                  </a:solidFill>
                </a:rPr>
                <a:t>r</a:t>
              </a:r>
              <a:r>
                <a:rPr lang="en-US" sz="1800" dirty="0" smtClean="0">
                  <a:solidFill>
                    <a:schemeClr val="tx1"/>
                  </a:solidFill>
                </a:rPr>
                <a:t>esistive MM </a:t>
              </a:r>
            </a:p>
            <a:p>
              <a:pPr marL="0" indent="0">
                <a:buNone/>
              </a:pPr>
              <a:r>
                <a:rPr lang="en-US" sz="1800" dirty="0" smtClean="0">
                  <a:solidFill>
                    <a:schemeClr val="tx1"/>
                  </a:solidFill>
                </a:rPr>
                <a:t>with </a:t>
              </a:r>
              <a:r>
                <a:rPr lang="en-US" sz="1800" dirty="0">
                  <a:solidFill>
                    <a:srgbClr val="C00000"/>
                  </a:solidFill>
                </a:rPr>
                <a:t>s</a:t>
              </a:r>
              <a:r>
                <a:rPr lang="en-US" sz="1800" dirty="0" smtClean="0">
                  <a:solidFill>
                    <a:srgbClr val="C00000"/>
                  </a:solidFill>
                </a:rPr>
                <a:t>mall </a:t>
              </a:r>
            </a:p>
            <a:p>
              <a:pPr marL="0" indent="0">
                <a:buNone/>
              </a:pPr>
              <a:r>
                <a:rPr lang="en-US" sz="1800" dirty="0" smtClean="0">
                  <a:solidFill>
                    <a:srgbClr val="C00000"/>
                  </a:solidFill>
                </a:rPr>
                <a:t>pad size </a:t>
              </a:r>
            </a:p>
            <a:p>
              <a:pPr marL="0" indent="0">
                <a:buNone/>
              </a:pPr>
              <a:r>
                <a:rPr lang="en-US" sz="1800" dirty="0" smtClean="0">
                  <a:solidFill>
                    <a:schemeClr val="tx1"/>
                  </a:solidFill>
                </a:rPr>
                <a:t>O(10 mm</a:t>
              </a:r>
              <a:r>
                <a:rPr lang="en-US" sz="1800" baseline="30000" dirty="0" smtClean="0">
                  <a:solidFill>
                    <a:schemeClr val="tx1"/>
                  </a:solidFill>
                </a:rPr>
                <a:t>2</a:t>
              </a:r>
              <a:r>
                <a:rPr lang="en-US" sz="1800" dirty="0" smtClean="0">
                  <a:solidFill>
                    <a:schemeClr val="tx1"/>
                  </a:solidFill>
                </a:rPr>
                <a:t>)</a:t>
              </a:r>
              <a:endParaRPr lang="en-US" sz="1800" kern="0" dirty="0"/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862740" y="880383"/>
              <a:ext cx="3361612" cy="2546832"/>
              <a:chOff x="5285000" y="1346235"/>
              <a:chExt cx="3361612" cy="2546832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5285000" y="1346235"/>
                <a:ext cx="3287725" cy="2546832"/>
                <a:chOff x="5781469" y="994678"/>
                <a:chExt cx="3287725" cy="2546832"/>
              </a:xfrm>
            </p:grpSpPr>
            <p:pic>
              <p:nvPicPr>
                <p:cNvPr id="24" name="Picture 23"/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14723" b="6621"/>
                <a:stretch/>
              </p:blipFill>
              <p:spPr>
                <a:xfrm>
                  <a:off x="5781469" y="994678"/>
                  <a:ext cx="3287725" cy="2546832"/>
                </a:xfrm>
                <a:prstGeom prst="rect">
                  <a:avLst/>
                </a:prstGeom>
              </p:spPr>
            </p:pic>
            <p:sp>
              <p:nvSpPr>
                <p:cNvPr id="25" name="Content Placeholder 2"/>
                <p:cNvSpPr txBox="1">
                  <a:spLocks/>
                </p:cNvSpPr>
                <p:nvPr/>
              </p:nvSpPr>
              <p:spPr bwMode="auto">
                <a:xfrm>
                  <a:off x="8357111" y="2642784"/>
                  <a:ext cx="712083" cy="293043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>
                  <a:solidFill>
                    <a:srgbClr val="0000CC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2075" tIns="46038" rIns="92075" bIns="46038" numCol="1" anchor="t" anchorCtr="0" compatLnSpc="1">
                  <a:prstTxWarp prst="textNoShape">
                    <a:avLst/>
                  </a:prstTxWarp>
                </a:bodyPr>
                <a:lstStyle>
                  <a:lvl1pPr marL="571500" indent="-57150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buChar char="§"/>
                    <a:defRPr sz="2000" b="1">
                      <a:solidFill>
                        <a:schemeClr val="hlink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  <a:ea typeface="+mn-ea"/>
                      <a:cs typeface="+mn-cs"/>
                    </a:defRPr>
                  </a:lvl1pPr>
                  <a:lvl2pPr marL="1047750" indent="-2857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rgbClr val="0000CC"/>
                    </a:buClr>
                    <a:buFont typeface="Wingdings" pitchFamily="2" charset="2"/>
                    <a:buChar char="§"/>
                    <a:defRPr b="1">
                      <a:solidFill>
                        <a:srgbClr val="0000CC"/>
                      </a:solidFill>
                      <a:latin typeface="+mn-lt"/>
                    </a:defRPr>
                  </a:lvl2pPr>
                  <a:lvl3pPr marL="1562100" indent="-22860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rgbClr val="0000CC"/>
                    </a:buClr>
                    <a:buSzPct val="40000"/>
                    <a:buFont typeface="Wingdings" pitchFamily="2" charset="2"/>
                    <a:buChar char="¨"/>
                    <a:defRPr sz="1400" b="1">
                      <a:solidFill>
                        <a:schemeClr val="tx1"/>
                      </a:solidFill>
                      <a:latin typeface="+mn-lt"/>
                    </a:defRPr>
                  </a:lvl3pPr>
                  <a:lvl4pPr marL="192405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0000"/>
                    <a:buFont typeface="Wingdings" pitchFamily="2" charset="2"/>
                    <a:buChar char=""/>
                    <a:defRPr sz="1400" b="1">
                      <a:solidFill>
                        <a:schemeClr val="tx1"/>
                      </a:solidFill>
                      <a:latin typeface="+mn-lt"/>
                    </a:defRPr>
                  </a:lvl4pPr>
                  <a:lvl5pPr marL="22860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5pPr>
                  <a:lvl6pPr marL="27432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6pPr>
                  <a:lvl7pPr marL="32004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7pPr>
                  <a:lvl8pPr marL="36576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8pPr>
                  <a:lvl9pPr marL="41148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marL="0" indent="0">
                    <a:buFont typeface="Wingdings" pitchFamily="2" charset="2"/>
                    <a:buNone/>
                  </a:pPr>
                  <a:r>
                    <a:rPr lang="en-US" sz="1600" i="0" kern="0" dirty="0" smtClean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PCB</a:t>
                  </a:r>
                  <a:endParaRPr lang="en-US" sz="1600" i="0" kern="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" name="Content Placeholder 2"/>
                <p:cNvSpPr txBox="1">
                  <a:spLocks/>
                </p:cNvSpPr>
                <p:nvPr/>
              </p:nvSpPr>
              <p:spPr bwMode="auto">
                <a:xfrm>
                  <a:off x="6259286" y="1860121"/>
                  <a:ext cx="1225039" cy="63355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2075" tIns="46038" rIns="92075" bIns="46038" numCol="1" anchor="t" anchorCtr="0" compatLnSpc="1">
                  <a:prstTxWarp prst="textNoShape">
                    <a:avLst/>
                  </a:prstTxWarp>
                </a:bodyPr>
                <a:lstStyle>
                  <a:lvl1pPr marL="571500" indent="-57150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hlink"/>
                    </a:buClr>
                    <a:buFont typeface="Wingdings" pitchFamily="2" charset="2"/>
                    <a:buChar char="§"/>
                    <a:defRPr sz="2000" b="1">
                      <a:solidFill>
                        <a:schemeClr val="hlink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+mn-lt"/>
                      <a:ea typeface="+mn-ea"/>
                      <a:cs typeface="+mn-cs"/>
                    </a:defRPr>
                  </a:lvl1pPr>
                  <a:lvl2pPr marL="1047750" indent="-2857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rgbClr val="0000CC"/>
                    </a:buClr>
                    <a:buFont typeface="Wingdings" pitchFamily="2" charset="2"/>
                    <a:buChar char="§"/>
                    <a:defRPr b="1">
                      <a:solidFill>
                        <a:srgbClr val="0000CC"/>
                      </a:solidFill>
                      <a:latin typeface="+mn-lt"/>
                    </a:defRPr>
                  </a:lvl2pPr>
                  <a:lvl3pPr marL="1562100" indent="-22860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rgbClr val="0000CC"/>
                    </a:buClr>
                    <a:buSzPct val="40000"/>
                    <a:buFont typeface="Wingdings" pitchFamily="2" charset="2"/>
                    <a:buChar char="¨"/>
                    <a:defRPr sz="1400" b="1">
                      <a:solidFill>
                        <a:schemeClr val="tx1"/>
                      </a:solidFill>
                      <a:latin typeface="+mn-lt"/>
                    </a:defRPr>
                  </a:lvl3pPr>
                  <a:lvl4pPr marL="192405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70000"/>
                    <a:buFont typeface="Wingdings" pitchFamily="2" charset="2"/>
                    <a:buChar char=""/>
                    <a:defRPr sz="1400" b="1">
                      <a:solidFill>
                        <a:schemeClr val="tx1"/>
                      </a:solidFill>
                      <a:latin typeface="+mn-lt"/>
                    </a:defRPr>
                  </a:lvl4pPr>
                  <a:lvl5pPr marL="22860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5pPr>
                  <a:lvl6pPr marL="27432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6pPr>
                  <a:lvl7pPr marL="32004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7pPr>
                  <a:lvl8pPr marL="36576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8pPr>
                  <a:lvl9pPr marL="4114800" indent="-171450" algn="l" rtl="0" eaLnBrk="0" fontAlgn="base" hangingPunct="0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har char="·"/>
                    <a:defRPr sz="1200" b="1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marL="0" indent="0">
                    <a:buFont typeface="Wingdings" pitchFamily="2" charset="2"/>
                    <a:buNone/>
                  </a:pPr>
                  <a:r>
                    <a:rPr lang="en-US" sz="1600" i="0" kern="0" dirty="0" smtClean="0"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0.15 mm  </a:t>
                  </a:r>
                </a:p>
                <a:p>
                  <a:pPr marL="0" indent="0">
                    <a:buFont typeface="Wingdings" pitchFamily="2" charset="2"/>
                    <a:buNone/>
                  </a:pPr>
                  <a:r>
                    <a:rPr lang="en-US" sz="1600" i="0" kern="0" dirty="0" smtClean="0">
                      <a:solidFill>
                        <a:schemeClr val="bg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fiberglass</a:t>
                  </a:r>
                  <a:r>
                    <a:rPr lang="en-US" sz="1600" i="0" kern="0" dirty="0" smtClean="0">
                      <a:solidFill>
                        <a:schemeClr val="tx1"/>
                      </a:solidFill>
                      <a:effectLst/>
                      <a:latin typeface="Arial" pitchFamily="34" charset="0"/>
                      <a:cs typeface="Arial" pitchFamily="34" charset="0"/>
                    </a:rPr>
                    <a:t> </a:t>
                  </a:r>
                  <a:endParaRPr lang="en-US" sz="1600" i="0" kern="0" dirty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27" name="Straight Arrow Connector 26"/>
                <p:cNvCxnSpPr/>
                <p:nvPr/>
              </p:nvCxnSpPr>
              <p:spPr bwMode="auto">
                <a:xfrm flipH="1">
                  <a:off x="6259286" y="2326005"/>
                  <a:ext cx="1023257" cy="609822"/>
                </a:xfrm>
                <a:prstGeom prst="straightConnector1">
                  <a:avLst/>
                </a:prstGeom>
                <a:gradFill rotWithShape="0">
                  <a:gsLst>
                    <a:gs pos="0">
                      <a:srgbClr val="D1FFFF"/>
                    </a:gs>
                    <a:gs pos="50000">
                      <a:srgbClr val="D1FFFF">
                        <a:gamma/>
                        <a:shade val="46275"/>
                        <a:invGamma/>
                      </a:srgbClr>
                    </a:gs>
                    <a:gs pos="100000">
                      <a:srgbClr val="D1FFFF"/>
                    </a:gs>
                  </a:gsLst>
                  <a:lin ang="0" scaled="1"/>
                </a:gradFill>
                <a:ln w="9525" cap="flat" cmpd="sng" algn="ctr">
                  <a:noFill/>
                  <a:prstDash val="solid"/>
                  <a:round/>
                  <a:headEnd type="none" w="med" len="med"/>
                  <a:tailEnd type="arrow"/>
                </a:ln>
                <a:effectLst/>
              </p:spPr>
            </p:cxnSp>
          </p:grpSp>
          <p:sp>
            <p:nvSpPr>
              <p:cNvPr id="20" name="Content Placeholder 2"/>
              <p:cNvSpPr txBox="1">
                <a:spLocks/>
              </p:cNvSpPr>
              <p:nvPr/>
            </p:nvSpPr>
            <p:spPr bwMode="auto">
              <a:xfrm>
                <a:off x="5386632" y="1346235"/>
                <a:ext cx="1824816" cy="380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571500" indent="-5715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buChar char="§"/>
                  <a:defRPr sz="2000" b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ea typeface="+mn-ea"/>
                    <a:cs typeface="+mn-cs"/>
                  </a:defRPr>
                </a:lvl1pPr>
                <a:lvl2pPr marL="1047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Font typeface="Wingdings" pitchFamily="2" charset="2"/>
                  <a:buChar char="§"/>
                  <a:defRPr b="1">
                    <a:solidFill>
                      <a:srgbClr val="0000CC"/>
                    </a:solidFill>
                    <a:latin typeface="+mn-lt"/>
                  </a:defRPr>
                </a:lvl2pPr>
                <a:lvl3pPr marL="15621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SzPct val="40000"/>
                  <a:buFont typeface="Wingdings" pitchFamily="2" charset="2"/>
                  <a:buChar char="¨"/>
                  <a:defRPr sz="1400" b="1">
                    <a:solidFill>
                      <a:schemeClr val="tx1"/>
                    </a:solidFill>
                    <a:latin typeface="+mn-lt"/>
                  </a:defRPr>
                </a:lvl3pPr>
                <a:lvl4pPr marL="1924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1"/>
                  </a:buClr>
                  <a:buSzPct val="70000"/>
                  <a:buFont typeface="Wingdings" pitchFamily="2" charset="2"/>
                  <a:buChar char=""/>
                  <a:defRPr sz="1400" b="1">
                    <a:solidFill>
                      <a:schemeClr val="tx1"/>
                    </a:solidFill>
                    <a:latin typeface="+mn-lt"/>
                  </a:defRPr>
                </a:lvl4pPr>
                <a:lvl5pPr marL="22860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5pPr>
                <a:lvl6pPr marL="27432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6pPr>
                <a:lvl7pPr marL="32004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7pPr>
                <a:lvl8pPr marL="36576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8pPr>
                <a:lvl9pPr marL="41148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sz="1400" i="0" kern="0" dirty="0" smtClean="0"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rPr>
                  <a:t>HV is applied here </a:t>
                </a:r>
                <a:r>
                  <a:rPr lang="en-US" sz="1400" kern="0" dirty="0" smtClean="0"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rPr>
                  <a:t>through a resistor</a:t>
                </a:r>
                <a:r>
                  <a:rPr lang="en-US" sz="1400" i="0" kern="0" dirty="0" smtClean="0"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rPr>
                  <a:t> (mesh @ ground)</a:t>
                </a:r>
                <a:endParaRPr lang="en-US" sz="1400" i="0" kern="0" dirty="0"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Content Placeholder 2"/>
              <p:cNvSpPr txBox="1">
                <a:spLocks/>
              </p:cNvSpPr>
              <p:nvPr/>
            </p:nvSpPr>
            <p:spPr bwMode="auto">
              <a:xfrm>
                <a:off x="7074672" y="2183258"/>
                <a:ext cx="1571940" cy="3800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571500" indent="-5715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buChar char="§"/>
                  <a:defRPr sz="2000" b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ea typeface="+mn-ea"/>
                    <a:cs typeface="+mn-cs"/>
                  </a:defRPr>
                </a:lvl1pPr>
                <a:lvl2pPr marL="1047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Font typeface="Wingdings" pitchFamily="2" charset="2"/>
                  <a:buChar char="§"/>
                  <a:defRPr b="1">
                    <a:solidFill>
                      <a:srgbClr val="0000CC"/>
                    </a:solidFill>
                    <a:latin typeface="+mn-lt"/>
                  </a:defRPr>
                </a:lvl2pPr>
                <a:lvl3pPr marL="15621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SzPct val="40000"/>
                  <a:buFont typeface="Wingdings" pitchFamily="2" charset="2"/>
                  <a:buChar char="¨"/>
                  <a:defRPr sz="1400" b="1">
                    <a:solidFill>
                      <a:schemeClr val="tx1"/>
                    </a:solidFill>
                    <a:latin typeface="+mn-lt"/>
                  </a:defRPr>
                </a:lvl3pPr>
                <a:lvl4pPr marL="1924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1"/>
                  </a:buClr>
                  <a:buSzPct val="70000"/>
                  <a:buFont typeface="Wingdings" pitchFamily="2" charset="2"/>
                  <a:buChar char=""/>
                  <a:defRPr sz="1400" b="1">
                    <a:solidFill>
                      <a:schemeClr val="tx1"/>
                    </a:solidFill>
                    <a:latin typeface="+mn-lt"/>
                  </a:defRPr>
                </a:lvl4pPr>
                <a:lvl5pPr marL="22860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5pPr>
                <a:lvl6pPr marL="27432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6pPr>
                <a:lvl7pPr marL="32004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7pPr>
                <a:lvl8pPr marL="36576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8pPr>
                <a:lvl9pPr marL="41148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sz="1400" i="0" kern="0" dirty="0" smtClean="0"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rPr>
                  <a:t>Signal read-out </a:t>
                </a:r>
                <a:r>
                  <a:rPr lang="en-US" sz="1400" kern="0" dirty="0" smtClean="0">
                    <a:solidFill>
                      <a:schemeClr val="bg1"/>
                    </a:solidFill>
                    <a:effectLst/>
                    <a:latin typeface="Arial" pitchFamily="34" charset="0"/>
                    <a:cs typeface="Arial" pitchFamily="34" charset="0"/>
                  </a:rPr>
                  <a:t>from this pad </a:t>
                </a:r>
                <a:endParaRPr lang="en-US" sz="1400" i="0" kern="0" dirty="0"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132161" y="3651811"/>
            <a:ext cx="4759468" cy="2857453"/>
            <a:chOff x="296863" y="3683705"/>
            <a:chExt cx="4554836" cy="2657137"/>
          </a:xfrm>
        </p:grpSpPr>
        <p:sp>
          <p:nvSpPr>
            <p:cNvPr id="29" name="Content Placeholder 2"/>
            <p:cNvSpPr txBox="1">
              <a:spLocks/>
            </p:cNvSpPr>
            <p:nvPr/>
          </p:nvSpPr>
          <p:spPr bwMode="auto">
            <a:xfrm>
              <a:off x="296863" y="3683705"/>
              <a:ext cx="4554836" cy="26571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t" anchorCtr="0" compatLnSpc="1">
              <a:prstTxWarp prst="textNoShape">
                <a:avLst/>
              </a:prstTxWarp>
            </a:bodyPr>
            <a:lstStyle>
              <a:lvl1pPr marL="571500" indent="-5715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 b="1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1047750" indent="-2857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Font typeface="Wingdings" pitchFamily="2" charset="2"/>
                <a:buChar char="§"/>
                <a:defRPr b="1">
                  <a:solidFill>
                    <a:srgbClr val="0000CC"/>
                  </a:solidFill>
                  <a:latin typeface="+mn-lt"/>
                </a:defRPr>
              </a:lvl2pPr>
              <a:lvl3pPr marL="1562100" indent="-2286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SzPct val="40000"/>
                <a:buFont typeface="Wingdings" pitchFamily="2" charset="2"/>
                <a:buChar char="¨"/>
                <a:defRPr sz="1600" b="1">
                  <a:solidFill>
                    <a:srgbClr val="0000CC"/>
                  </a:solidFill>
                  <a:latin typeface="+mn-lt"/>
                </a:defRPr>
              </a:lvl3pPr>
              <a:lvl4pPr marL="192405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buSzPct val="70000"/>
                <a:buFont typeface="Wingdings" pitchFamily="2" charset="2"/>
                <a:buChar char=""/>
                <a:defRPr sz="1400" b="1">
                  <a:solidFill>
                    <a:srgbClr val="0000CC"/>
                  </a:solidFill>
                  <a:latin typeface="+mn-lt"/>
                </a:defRPr>
              </a:lvl4pPr>
              <a:lvl5pPr marL="22860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rgbClr val="0000CC"/>
                  </a:solidFill>
                  <a:latin typeface="+mn-lt"/>
                </a:defRPr>
              </a:lvl5pPr>
              <a:lvl6pPr marL="27432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6pPr>
              <a:lvl7pPr marL="32004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7pPr>
              <a:lvl8pPr marL="36576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8pPr>
              <a:lvl9pPr marL="41148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800" dirty="0" smtClean="0">
                  <a:solidFill>
                    <a:srgbClr val="C00000"/>
                  </a:solidFill>
                </a:rPr>
                <a:t>GEM vs THGEM </a:t>
              </a:r>
              <a:r>
                <a:rPr lang="en-US" sz="1800" dirty="0" smtClean="0">
                  <a:solidFill>
                    <a:schemeClr val="tx1"/>
                  </a:solidFill>
                </a:rPr>
                <a:t>as photocathodes</a:t>
              </a:r>
              <a:endParaRPr lang="en-US" sz="1800" kern="0" dirty="0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540341" y="4045526"/>
              <a:ext cx="3924213" cy="2184087"/>
              <a:chOff x="1473573" y="4292503"/>
              <a:chExt cx="3924213" cy="2184087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73573" y="4292503"/>
                <a:ext cx="3924213" cy="2184087"/>
              </a:xfrm>
              <a:prstGeom prst="rect">
                <a:avLst/>
              </a:prstGeom>
              <a:noFill/>
              <a:ln w="28575">
                <a:solidFill>
                  <a:srgbClr val="0000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33" name="Content Placeholder 2"/>
              <p:cNvSpPr txBox="1">
                <a:spLocks/>
              </p:cNvSpPr>
              <p:nvPr/>
            </p:nvSpPr>
            <p:spPr bwMode="auto">
              <a:xfrm>
                <a:off x="2995116" y="4680232"/>
                <a:ext cx="1525227" cy="1849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2075" tIns="46038" rIns="92075" bIns="46038" numCol="1" anchor="t" anchorCtr="0" compatLnSpc="1">
                <a:prstTxWarp prst="textNoShape">
                  <a:avLst/>
                </a:prstTxWarp>
              </a:bodyPr>
              <a:lstStyle>
                <a:lvl1pPr marL="571500" indent="-5715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hlink"/>
                  </a:buClr>
                  <a:buFont typeface="Wingdings" pitchFamily="2" charset="2"/>
                  <a:buChar char="§"/>
                  <a:defRPr sz="2000" b="1">
                    <a:solidFill>
                      <a:schemeClr val="hlink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+mn-lt"/>
                    <a:ea typeface="+mn-ea"/>
                    <a:cs typeface="+mn-cs"/>
                  </a:defRPr>
                </a:lvl1pPr>
                <a:lvl2pPr marL="1047750" indent="-2857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Font typeface="Wingdings" pitchFamily="2" charset="2"/>
                  <a:buChar char="§"/>
                  <a:defRPr b="1">
                    <a:solidFill>
                      <a:srgbClr val="0000CC"/>
                    </a:solidFill>
                    <a:latin typeface="+mn-lt"/>
                  </a:defRPr>
                </a:lvl2pPr>
                <a:lvl3pPr marL="1562100" indent="-22860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rgbClr val="0000CC"/>
                  </a:buClr>
                  <a:buSzPct val="40000"/>
                  <a:buFont typeface="Wingdings" pitchFamily="2" charset="2"/>
                  <a:buChar char="¨"/>
                  <a:defRPr sz="1400" b="1">
                    <a:solidFill>
                      <a:schemeClr val="tx1"/>
                    </a:solidFill>
                    <a:latin typeface="+mn-lt"/>
                  </a:defRPr>
                </a:lvl3pPr>
                <a:lvl4pPr marL="192405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1"/>
                  </a:buClr>
                  <a:buSzPct val="70000"/>
                  <a:buFont typeface="Wingdings" pitchFamily="2" charset="2"/>
                  <a:buChar char=""/>
                  <a:defRPr sz="1400" b="1">
                    <a:solidFill>
                      <a:schemeClr val="tx1"/>
                    </a:solidFill>
                    <a:latin typeface="+mn-lt"/>
                  </a:defRPr>
                </a:lvl4pPr>
                <a:lvl5pPr marL="22860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5pPr>
                <a:lvl6pPr marL="27432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6pPr>
                <a:lvl7pPr marL="32004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7pPr>
                <a:lvl8pPr marL="36576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8pPr>
                <a:lvl9pPr marL="4114800" indent="-171450" algn="l" rtl="0" eaLnBrk="0" fontAlgn="base" hangingPunct="0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har char="·"/>
                  <a:defRPr sz="1200" b="1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buFont typeface="Wingdings" pitchFamily="2" charset="2"/>
                  <a:buNone/>
                </a:pPr>
                <a:r>
                  <a:rPr lang="en-US" sz="1200" dirty="0" smtClean="0">
                    <a:solidFill>
                      <a:srgbClr val="0033CC"/>
                    </a:solidFill>
                    <a:effectLst/>
                    <a:latin typeface="Arial" pitchFamily="34" charset="0"/>
                    <a:cs typeface="Arial" pitchFamily="34" charset="0"/>
                  </a:rPr>
                  <a:t>Photoelectron </a:t>
                </a:r>
              </a:p>
              <a:p>
                <a:pPr marL="0" indent="0">
                  <a:buFont typeface="Wingdings" pitchFamily="2" charset="2"/>
                  <a:buNone/>
                </a:pPr>
                <a:r>
                  <a:rPr lang="en-US" sz="1200" dirty="0" smtClean="0">
                    <a:solidFill>
                      <a:srgbClr val="0033CC"/>
                    </a:solidFill>
                    <a:effectLst/>
                    <a:latin typeface="Arial" pitchFamily="34" charset="0"/>
                    <a:cs typeface="Arial" pitchFamily="34" charset="0"/>
                  </a:rPr>
                  <a:t>extraction </a:t>
                </a:r>
              </a:p>
              <a:p>
                <a:pPr marL="0" indent="0">
                  <a:buFont typeface="Wingdings" pitchFamily="2" charset="2"/>
                  <a:buNone/>
                </a:pPr>
                <a:r>
                  <a:rPr lang="en-US" sz="1200" dirty="0" smtClean="0">
                    <a:solidFill>
                      <a:srgbClr val="0033CC"/>
                    </a:solidFill>
                    <a:effectLst/>
                    <a:latin typeface="Arial" pitchFamily="34" charset="0"/>
                    <a:cs typeface="Arial" pitchFamily="34" charset="0"/>
                  </a:rPr>
                  <a:t>studies</a:t>
                </a:r>
                <a:endParaRPr lang="en-US" sz="1200" dirty="0">
                  <a:solidFill>
                    <a:srgbClr val="0033CC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4" name="Content Placeholder 2"/>
          <p:cNvSpPr txBox="1">
            <a:spLocks/>
          </p:cNvSpPr>
          <p:nvPr/>
        </p:nvSpPr>
        <p:spPr bwMode="auto">
          <a:xfrm>
            <a:off x="6088630" y="779936"/>
            <a:ext cx="2964346" cy="1068031"/>
          </a:xfrm>
          <a:prstGeom prst="rect">
            <a:avLst/>
          </a:prstGeom>
          <a:solidFill>
            <a:schemeClr val="bg1"/>
          </a:solidFill>
          <a:ln w="9525">
            <a:solidFill>
              <a:srgbClr val="3333CC"/>
            </a:solidFill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571500" indent="-5715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Char char="§"/>
              <a:defRPr sz="2000" b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1047750" indent="-2857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CC"/>
              </a:buClr>
              <a:buFont typeface="Wingdings" pitchFamily="2" charset="2"/>
              <a:buChar char="§"/>
              <a:defRPr b="1">
                <a:solidFill>
                  <a:srgbClr val="0000CC"/>
                </a:solidFill>
                <a:latin typeface="+mn-lt"/>
              </a:defRPr>
            </a:lvl2pPr>
            <a:lvl3pPr marL="1562100" indent="-22860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rgbClr val="0000CC"/>
              </a:buClr>
              <a:buSzPct val="40000"/>
              <a:buFont typeface="Wingdings" pitchFamily="2" charset="2"/>
              <a:buChar char="¨"/>
              <a:defRPr sz="1600" b="1">
                <a:solidFill>
                  <a:srgbClr val="0000CC"/>
                </a:solidFill>
                <a:latin typeface="+mn-lt"/>
              </a:defRPr>
            </a:lvl3pPr>
            <a:lvl4pPr marL="192405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1"/>
              </a:buClr>
              <a:buSzPct val="70000"/>
              <a:buFont typeface="Wingdings" pitchFamily="2" charset="2"/>
              <a:buChar char=""/>
              <a:defRPr sz="1400" b="1">
                <a:solidFill>
                  <a:srgbClr val="0000CC"/>
                </a:solidFill>
                <a:latin typeface="+mn-lt"/>
              </a:defRPr>
            </a:lvl4pPr>
            <a:lvl5pPr marL="228600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·"/>
              <a:defRPr sz="1200" b="1">
                <a:solidFill>
                  <a:srgbClr val="0000CC"/>
                </a:solidFill>
                <a:latin typeface="+mn-lt"/>
              </a:defRPr>
            </a:lvl5pPr>
            <a:lvl6pPr marL="274320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·"/>
              <a:defRPr sz="1200" b="1">
                <a:solidFill>
                  <a:schemeClr val="tx1"/>
                </a:solidFill>
                <a:latin typeface="+mn-lt"/>
              </a:defRPr>
            </a:lvl6pPr>
            <a:lvl7pPr marL="320040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·"/>
              <a:defRPr sz="1200" b="1">
                <a:solidFill>
                  <a:schemeClr val="tx1"/>
                </a:solidFill>
                <a:latin typeface="+mn-lt"/>
              </a:defRPr>
            </a:lvl7pPr>
            <a:lvl8pPr marL="365760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·"/>
              <a:defRPr sz="1200" b="1">
                <a:solidFill>
                  <a:schemeClr val="tx1"/>
                </a:solidFill>
                <a:latin typeface="+mn-lt"/>
              </a:defRPr>
            </a:lvl8pPr>
            <a:lvl9pPr marL="4114800" indent="-171450" algn="l" rtl="0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har char="·"/>
              <a:defRPr sz="12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Further reduction of the </a:t>
            </a:r>
            <a:r>
              <a:rPr lang="en-US" sz="1800" dirty="0" smtClean="0">
                <a:solidFill>
                  <a:srgbClr val="C00000"/>
                </a:solidFill>
              </a:rPr>
              <a:t>Ion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err="1" smtClean="0">
                <a:solidFill>
                  <a:srgbClr val="C00000"/>
                </a:solidFill>
              </a:rPr>
              <a:t>BackFlow</a:t>
            </a:r>
            <a:r>
              <a:rPr lang="en-US" sz="1800" dirty="0" smtClean="0">
                <a:solidFill>
                  <a:srgbClr val="C00000"/>
                </a:solidFill>
              </a:rPr>
              <a:t> (IBF) rate</a:t>
            </a:r>
            <a:r>
              <a:rPr lang="en-US" sz="1800" dirty="0" smtClean="0">
                <a:solidFill>
                  <a:schemeClr val="tx1"/>
                </a:solidFill>
              </a:rPr>
              <a:t>: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	</a:t>
            </a:r>
            <a:r>
              <a:rPr lang="en-US" sz="1800" dirty="0" smtClean="0">
                <a:solidFill>
                  <a:schemeClr val="tx1"/>
                </a:solidFill>
              </a:rPr>
              <a:t>presently ~ 5%</a:t>
            </a:r>
            <a:endParaRPr lang="en-US" sz="1800" kern="0" dirty="0"/>
          </a:p>
        </p:txBody>
      </p:sp>
      <p:grpSp>
        <p:nvGrpSpPr>
          <p:cNvPr id="35" name="Group 34"/>
          <p:cNvGrpSpPr/>
          <p:nvPr/>
        </p:nvGrpSpPr>
        <p:grpSpPr>
          <a:xfrm>
            <a:off x="5205004" y="2231575"/>
            <a:ext cx="3927451" cy="4266143"/>
            <a:chOff x="6902652" y="2211710"/>
            <a:chExt cx="3927451" cy="4266143"/>
          </a:xfrm>
        </p:grpSpPr>
        <p:sp>
          <p:nvSpPr>
            <p:cNvPr id="36" name="Content Placeholder 2"/>
            <p:cNvSpPr txBox="1">
              <a:spLocks/>
            </p:cNvSpPr>
            <p:nvPr/>
          </p:nvSpPr>
          <p:spPr bwMode="auto">
            <a:xfrm>
              <a:off x="6902652" y="2211710"/>
              <a:ext cx="3927451" cy="426614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vert="horz" wrap="square" lIns="92075" tIns="46038" rIns="92075" bIns="46038" numCol="1" anchor="t" anchorCtr="0" compatLnSpc="1">
              <a:prstTxWarp prst="textNoShape">
                <a:avLst/>
              </a:prstTxWarp>
            </a:bodyPr>
            <a:lstStyle>
              <a:lvl1pPr marL="571500" indent="-5715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hlink"/>
                </a:buClr>
                <a:buFont typeface="Wingdings" pitchFamily="2" charset="2"/>
                <a:buChar char="§"/>
                <a:defRPr sz="2000" b="1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+mn-lt"/>
                  <a:ea typeface="+mn-ea"/>
                  <a:cs typeface="+mn-cs"/>
                </a:defRPr>
              </a:lvl1pPr>
              <a:lvl2pPr marL="1047750" indent="-2857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Font typeface="Wingdings" pitchFamily="2" charset="2"/>
                <a:buChar char="§"/>
                <a:defRPr b="1">
                  <a:solidFill>
                    <a:srgbClr val="0000CC"/>
                  </a:solidFill>
                  <a:latin typeface="+mn-lt"/>
                </a:defRPr>
              </a:lvl2pPr>
              <a:lvl3pPr marL="1562100" indent="-22860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rgbClr val="0000CC"/>
                </a:buClr>
                <a:buSzPct val="40000"/>
                <a:buFont typeface="Wingdings" pitchFamily="2" charset="2"/>
                <a:buChar char="¨"/>
                <a:defRPr sz="1600" b="1">
                  <a:solidFill>
                    <a:srgbClr val="0000CC"/>
                  </a:solidFill>
                  <a:latin typeface="+mn-lt"/>
                </a:defRPr>
              </a:lvl3pPr>
              <a:lvl4pPr marL="192405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lr>
                  <a:schemeClr val="tx1"/>
                </a:buClr>
                <a:buSzPct val="70000"/>
                <a:buFont typeface="Wingdings" pitchFamily="2" charset="2"/>
                <a:buChar char=""/>
                <a:defRPr sz="1400" b="1">
                  <a:solidFill>
                    <a:srgbClr val="0000CC"/>
                  </a:solidFill>
                  <a:latin typeface="+mn-lt"/>
                </a:defRPr>
              </a:lvl4pPr>
              <a:lvl5pPr marL="22860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rgbClr val="0000CC"/>
                  </a:solidFill>
                  <a:latin typeface="+mn-lt"/>
                </a:defRPr>
              </a:lvl5pPr>
              <a:lvl6pPr marL="27432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6pPr>
              <a:lvl7pPr marL="32004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7pPr>
              <a:lvl8pPr marL="36576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8pPr>
              <a:lvl9pPr marL="4114800" indent="-171450" algn="l" rtl="0" eaLnBrk="0" fontAlgn="base" hangingPunct="0">
                <a:lnSpc>
                  <a:spcPct val="90000"/>
                </a:lnSpc>
                <a:spcBef>
                  <a:spcPct val="30000"/>
                </a:spcBef>
                <a:spcAft>
                  <a:spcPct val="0"/>
                </a:spcAft>
                <a:buChar char="·"/>
                <a:defRPr sz="1200" b="1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US" sz="1800" dirty="0" smtClean="0">
                  <a:solidFill>
                    <a:schemeClr val="tx1"/>
                  </a:solidFill>
                </a:rPr>
                <a:t>Issues related to hybrid MPGD-based PDs operated in </a:t>
              </a:r>
              <a:r>
                <a:rPr lang="en-US" sz="1800" dirty="0" smtClean="0">
                  <a:solidFill>
                    <a:srgbClr val="C00000"/>
                  </a:solidFill>
                </a:rPr>
                <a:t>C-F atmosphere:</a:t>
              </a:r>
            </a:p>
            <a:p>
              <a:r>
                <a:rPr lang="en-US" sz="1800" dirty="0" smtClean="0">
                  <a:solidFill>
                    <a:schemeClr val="tx1"/>
                  </a:solidFill>
                </a:rPr>
                <a:t>photoelectron extraction</a:t>
              </a:r>
            </a:p>
            <a:p>
              <a:r>
                <a:rPr lang="en-US" sz="1800" kern="0" dirty="0" smtClean="0">
                  <a:solidFill>
                    <a:schemeClr val="tx1"/>
                  </a:solidFill>
                </a:rPr>
                <a:t>Detector gain</a:t>
              </a:r>
            </a:p>
            <a:p>
              <a:r>
                <a:rPr lang="en-US" sz="1800" kern="0" dirty="0" smtClean="0">
                  <a:solidFill>
                    <a:schemeClr val="tx1"/>
                  </a:solidFill>
                </a:rPr>
                <a:t>ageing</a:t>
              </a:r>
              <a:endParaRPr lang="en-US" sz="1800" kern="0" dirty="0">
                <a:solidFill>
                  <a:srgbClr val="C00000"/>
                </a:solidFill>
              </a:endParaRPr>
            </a:p>
          </p:txBody>
        </p:sp>
        <p:pic>
          <p:nvPicPr>
            <p:cNvPr id="37" name="Picture 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608921" y="3780967"/>
              <a:ext cx="3141703" cy="2406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Box 37"/>
            <p:cNvSpPr txBox="1"/>
            <p:nvPr/>
          </p:nvSpPr>
          <p:spPr>
            <a:xfrm>
              <a:off x="7795969" y="6187114"/>
              <a:ext cx="2954655" cy="23775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00CC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b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C. D. R. </a:t>
              </a:r>
              <a:r>
                <a:rPr lang="en-US" sz="1050" b="0" dirty="0" err="1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Azevedo</a:t>
              </a:r>
              <a:r>
                <a:rPr lang="en-US" sz="1050" b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050" b="0" dirty="0" smtClean="0">
                  <a:solidFill>
                    <a:schemeClr val="tx1"/>
                  </a:solidFill>
                  <a:effectLst/>
                </a:rPr>
                <a:t>et al., </a:t>
              </a:r>
              <a:r>
                <a:rPr lang="en-US" sz="1050" b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2010 </a:t>
              </a:r>
              <a:r>
                <a:rPr lang="en-US" sz="1050" b="0" i="1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JINST</a:t>
              </a:r>
              <a:r>
                <a:rPr lang="en-US" sz="1050" b="0" dirty="0" smtClean="0"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5 P01002</a:t>
              </a:r>
              <a:endParaRPr lang="en-US" sz="105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 rot="21125329">
            <a:off x="4582049" y="5762783"/>
            <a:ext cx="1500111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C00000"/>
                </a:solidFill>
              </a:rPr>
              <a:t>RICH specific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20564975">
            <a:off x="4692535" y="1044205"/>
            <a:ext cx="1421608" cy="7386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C00000"/>
                </a:solidFill>
              </a:rPr>
              <a:t>For RICH, also</a:t>
            </a:r>
          </a:p>
          <a:p>
            <a:r>
              <a:rPr lang="en-US" sz="1400" b="1" dirty="0" smtClean="0">
                <a:solidFill>
                  <a:srgbClr val="C00000"/>
                </a:solidFill>
              </a:rPr>
              <a:t>SYNERGIC </a:t>
            </a:r>
          </a:p>
          <a:p>
            <a:r>
              <a:rPr lang="en-US" sz="1400" b="1" dirty="0" smtClean="0">
                <a:solidFill>
                  <a:srgbClr val="C00000"/>
                </a:solidFill>
              </a:rPr>
              <a:t>with TPC</a:t>
            </a:r>
            <a:endParaRPr lang="en-US" sz="1400" b="1" dirty="0">
              <a:solidFill>
                <a:srgbClr val="C0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 rot="21198106">
            <a:off x="190780" y="2237408"/>
            <a:ext cx="1757813" cy="11079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ALREADY </a:t>
            </a:r>
          </a:p>
          <a:p>
            <a:pPr algn="ctr"/>
            <a:r>
              <a:rPr lang="en-US" sz="24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ON GOING</a:t>
            </a:r>
          </a:p>
          <a:p>
            <a:pPr algn="ctr"/>
            <a:r>
              <a:rPr lang="en-US" sz="1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n</a:t>
            </a:r>
            <a:r>
              <a:rPr lang="en-US" sz="1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ext slide</a:t>
            </a:r>
            <a:endParaRPr lang="en-US" sz="1600" b="1" cap="none" spc="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05687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040910"/>
            <a:ext cx="4331668" cy="2377834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66311" y="-76200"/>
            <a:ext cx="76653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Prototype: Small PAD-Size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Micromegas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88006" y="904539"/>
            <a:ext cx="4864994" cy="5361941"/>
          </a:xfrm>
          <a:prstGeom prst="rect">
            <a:avLst/>
          </a:prstGeom>
          <a:ln>
            <a:solidFill>
              <a:srgbClr val="3333C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 development of the resistive MICROMEGAS prototype with miniaturized pad-size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Design &amp; construction completed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Pad size: 3 x 3 mm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pitch 3.5 mm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Modularity for extendibility: for each group of 128 pads, read-out and services make use of an area as large as the pad group itself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Read-out via SRS by the </a:t>
            </a:r>
            <a:r>
              <a:rPr lang="en-US" sz="16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DAQ system </a:t>
            </a:r>
            <a:r>
              <a:rPr lang="en-US" sz="1600" u="sng" dirty="0" smtClean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Raven</a:t>
            </a:r>
          </a:p>
          <a:p>
            <a:pPr lvl="1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LabView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based, developed for larger band width (up to the saturation rate of the Gigabit Ethernet when the UPD protocol with Jumbo Frame format)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it takes care of APV25 setting (FE chips), data collection and visualization, including pedestal subtraction and zero suppression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user friendly graphical interface</a:t>
            </a:r>
          </a:p>
          <a:p>
            <a:r>
              <a:rPr lang="en-US" sz="1600" dirty="0" smtClean="0">
                <a:solidFill>
                  <a:srgbClr val="9B252B"/>
                </a:solidFill>
                <a:latin typeface="Arial"/>
                <a:cs typeface="Arial"/>
              </a:rPr>
              <a:t>Preliminary test of the prototype</a:t>
            </a:r>
          </a:p>
          <a:p>
            <a:pPr marL="0" indent="0">
              <a:buNone/>
            </a:pPr>
            <a:r>
              <a:rPr lang="en-US" sz="1600" dirty="0" smtClean="0">
                <a:latin typeface="Arial"/>
                <a:cs typeface="Arial"/>
              </a:rPr>
              <a:t>(MICROMEGAS stable up to large gain!)</a:t>
            </a:r>
          </a:p>
          <a:p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63" y="904539"/>
            <a:ext cx="2245637" cy="1494881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8363" y="2505937"/>
            <a:ext cx="2245637" cy="1413379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450" y="904539"/>
            <a:ext cx="1676565" cy="2699981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val="3375846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3799" y="-76200"/>
            <a:ext cx="76903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Very Recent New Option for the R&amp;D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Content Placeholder 6"/>
          <p:cNvSpPr>
            <a:spLocks noGrp="1"/>
          </p:cNvSpPr>
          <p:nvPr>
            <p:ph idx="4294967295"/>
          </p:nvPr>
        </p:nvSpPr>
        <p:spPr>
          <a:xfrm>
            <a:off x="106046" y="2481663"/>
            <a:ext cx="4581410" cy="2012858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it-IT" sz="1600" i="1" dirty="0" smtClean="0">
                <a:solidFill>
                  <a:srgbClr val="C00000"/>
                </a:solidFill>
              </a:rPr>
              <a:t>From Antonio </a:t>
            </a:r>
            <a:r>
              <a:rPr lang="it-IT" sz="1600" i="1" dirty="0">
                <a:solidFill>
                  <a:srgbClr val="C00000"/>
                </a:solidFill>
              </a:rPr>
              <a:t>Valentini – Sezione INFN di </a:t>
            </a:r>
            <a:r>
              <a:rPr lang="it-IT" sz="1600" i="1" dirty="0" smtClean="0">
                <a:solidFill>
                  <a:srgbClr val="C00000"/>
                </a:solidFill>
              </a:rPr>
              <a:t>Bari  (2016)</a:t>
            </a:r>
            <a:endParaRPr lang="it-IT" sz="1600" i="1" dirty="0">
              <a:solidFill>
                <a:srgbClr val="FF0000"/>
              </a:solidFill>
            </a:endParaRPr>
          </a:p>
          <a:p>
            <a:r>
              <a:rPr lang="en-US" sz="1600" i="1" u="sng" dirty="0">
                <a:solidFill>
                  <a:schemeClr val="tx1"/>
                </a:solidFill>
              </a:rPr>
              <a:t>Italian patent application  n. </a:t>
            </a:r>
            <a:r>
              <a:rPr lang="en-US" sz="1600" i="1" u="sng" dirty="0" smtClean="0">
                <a:solidFill>
                  <a:schemeClr val="tx1"/>
                </a:solidFill>
              </a:rPr>
              <a:t>102015000053374</a:t>
            </a:r>
            <a:endParaRPr lang="en-U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i="1" dirty="0" err="1">
                <a:solidFill>
                  <a:srgbClr val="0000CC"/>
                </a:solidFill>
                <a:cs typeface="Times New Roman" pitchFamily="18" charset="0"/>
              </a:rPr>
              <a:t>Photocatodes</a:t>
            </a:r>
            <a:r>
              <a:rPr lang="en-US" sz="1600" i="1" dirty="0">
                <a:solidFill>
                  <a:srgbClr val="0000CC"/>
                </a:solidFill>
                <a:cs typeface="Times New Roman" pitchFamily="18" charset="0"/>
              </a:rPr>
              <a:t>:  </a:t>
            </a:r>
            <a:r>
              <a:rPr lang="en-US" sz="1600" i="1" dirty="0" err="1" smtClean="0">
                <a:solidFill>
                  <a:srgbClr val="0000CC"/>
                </a:solidFill>
                <a:cs typeface="Times New Roman" pitchFamily="18" charset="0"/>
              </a:rPr>
              <a:t>hydrogenized</a:t>
            </a:r>
            <a:r>
              <a:rPr lang="en-US" sz="1600" i="1" dirty="0" smtClean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rgbClr val="C00000"/>
                </a:solidFill>
                <a:cs typeface="Times New Roman" pitchFamily="18" charset="0"/>
              </a:rPr>
              <a:t>diamon</a:t>
            </a:r>
            <a:r>
              <a:rPr lang="en-US" sz="1600" i="1" dirty="0" smtClean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1600" i="1" dirty="0">
                <a:solidFill>
                  <a:srgbClr val="C00000"/>
                </a:solidFill>
                <a:cs typeface="Times New Roman" pitchFamily="18" charset="0"/>
              </a:rPr>
              <a:t>film </a:t>
            </a:r>
            <a:r>
              <a:rPr lang="en-US" sz="1600" i="1" dirty="0">
                <a:solidFill>
                  <a:srgbClr val="0000CC"/>
                </a:solidFill>
                <a:cs typeface="Times New Roman" pitchFamily="18" charset="0"/>
              </a:rPr>
              <a:t>obtained with </a:t>
            </a:r>
            <a:r>
              <a:rPr lang="en-US" sz="1600" i="1" dirty="0">
                <a:solidFill>
                  <a:srgbClr val="C00000"/>
                </a:solidFill>
                <a:cs typeface="Times New Roman" pitchFamily="18" charset="0"/>
              </a:rPr>
              <a:t>Spray</a:t>
            </a:r>
            <a:r>
              <a:rPr lang="en-US" sz="1600" dirty="0">
                <a:solidFill>
                  <a:srgbClr val="C00000"/>
                </a:solidFill>
                <a:cs typeface="Times New Roman" pitchFamily="18" charset="0"/>
              </a:rPr>
              <a:t> Technique</a:t>
            </a:r>
            <a:r>
              <a:rPr lang="en-US" sz="1600" dirty="0">
                <a:solidFill>
                  <a:srgbClr val="0000CC"/>
                </a:solidFill>
                <a:cs typeface="Times New Roman" pitchFamily="18" charset="0"/>
              </a:rPr>
              <a:t> making use  </a:t>
            </a:r>
            <a:r>
              <a:rPr lang="en-US" sz="1600" dirty="0" smtClean="0">
                <a:solidFill>
                  <a:srgbClr val="0000CC"/>
                </a:solidFill>
                <a:cs typeface="Times New Roman" pitchFamily="18" charset="0"/>
              </a:rPr>
              <a:t>      of </a:t>
            </a:r>
            <a:r>
              <a:rPr lang="en-US" sz="1600" i="1" dirty="0">
                <a:solidFill>
                  <a:srgbClr val="0000CC"/>
                </a:solidFill>
                <a:cs typeface="Times New Roman" pitchFamily="18" charset="0"/>
              </a:rPr>
              <a:t>NC </a:t>
            </a:r>
            <a:r>
              <a:rPr lang="en-US" sz="1600" i="1" dirty="0" smtClean="0">
                <a:solidFill>
                  <a:srgbClr val="0000CC"/>
                </a:solidFill>
                <a:cs typeface="Times New Roman" pitchFamily="18" charset="0"/>
              </a:rPr>
              <a:t>powder</a:t>
            </a:r>
            <a:endParaRPr lang="en-US" sz="1600" i="1" dirty="0">
              <a:solidFill>
                <a:srgbClr val="0000CC"/>
              </a:solidFill>
              <a:cs typeface="Times New Roman" pitchFamily="18" charset="0"/>
            </a:endParaRPr>
          </a:p>
          <a:p>
            <a:pPr lvl="1"/>
            <a:r>
              <a:rPr lang="en-US" sz="1600" i="1" dirty="0">
                <a:solidFill>
                  <a:schemeClr val="tx1"/>
                </a:solidFill>
                <a:cs typeface="Times New Roman" pitchFamily="18" charset="0"/>
              </a:rPr>
              <a:t>Spray technique: </a:t>
            </a:r>
            <a:r>
              <a:rPr lang="en-US" sz="1600" b="1" i="1" dirty="0">
                <a:solidFill>
                  <a:srgbClr val="C00000"/>
                </a:solidFill>
                <a:cs typeface="Times New Roman" pitchFamily="18" charset="0"/>
              </a:rPr>
              <a:t>T ~ 120</a:t>
            </a:r>
            <a:r>
              <a:rPr lang="en-US" sz="1600" b="1" i="1" baseline="30000" dirty="0">
                <a:solidFill>
                  <a:srgbClr val="C00000"/>
                </a:solidFill>
                <a:cs typeface="Times New Roman" pitchFamily="18" charset="0"/>
              </a:rPr>
              <a:t>°  </a:t>
            </a:r>
            <a:r>
              <a:rPr lang="en-US" sz="1600" i="1" dirty="0">
                <a:solidFill>
                  <a:schemeClr val="tx1"/>
                </a:solidFill>
                <a:cs typeface="Times New Roman" pitchFamily="18" charset="0"/>
              </a:rPr>
              <a:t>(</a:t>
            </a:r>
            <a:r>
              <a:rPr lang="en-US" sz="1600" i="1" dirty="0" smtClean="0">
                <a:solidFill>
                  <a:schemeClr val="tx1"/>
                </a:solidFill>
                <a:cs typeface="Times New Roman" pitchFamily="18" charset="0"/>
              </a:rPr>
              <a:t>instead </a:t>
            </a:r>
            <a:r>
              <a:rPr lang="en-US" sz="1600" i="1" dirty="0">
                <a:solidFill>
                  <a:schemeClr val="tx1"/>
                </a:solidFill>
                <a:cs typeface="Times New Roman" pitchFamily="18" charset="0"/>
              </a:rPr>
              <a:t>of </a:t>
            </a:r>
            <a:r>
              <a:rPr lang="en-US" sz="1600" i="1" dirty="0" smtClean="0">
                <a:solidFill>
                  <a:schemeClr val="tx1"/>
                </a:solidFill>
                <a:cs typeface="Times New Roman" pitchFamily="18" charset="0"/>
              </a:rPr>
              <a:t>~800</a:t>
            </a:r>
            <a:r>
              <a:rPr lang="en-US" sz="1600" i="1" dirty="0">
                <a:solidFill>
                  <a:schemeClr val="tx1"/>
                </a:solidFill>
                <a:cs typeface="Times New Roman" pitchFamily="18" charset="0"/>
              </a:rPr>
              <a:t>° as in standard techniques</a:t>
            </a:r>
            <a:r>
              <a:rPr lang="en-US" sz="1600" i="1" dirty="0" smtClean="0">
                <a:solidFill>
                  <a:schemeClr val="tx1"/>
                </a:solidFill>
                <a:cs typeface="Times New Roman" pitchFamily="18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87057" y="4524887"/>
            <a:ext cx="2531462" cy="400110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wrap="none" rtlCol="0">
            <a:spAutoFit/>
          </a:bodyPr>
          <a:lstStyle/>
          <a:p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L.Velardi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A.Valentini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it-IT" sz="1000" dirty="0" err="1" smtClean="0">
                <a:latin typeface="Arial" pitchFamily="34" charset="0"/>
                <a:cs typeface="Arial" pitchFamily="34" charset="0"/>
              </a:rPr>
              <a:t>G.Cicala</a:t>
            </a:r>
            <a:r>
              <a:rPr lang="it-IT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1000" b="0" dirty="0" smtClean="0">
                <a:solidFill>
                  <a:schemeClr val="tx1"/>
                </a:solidFill>
                <a:effectLst/>
              </a:rPr>
              <a:t>l., 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Diamond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&amp; Related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Materials 76 (2017) 1</a:t>
            </a:r>
            <a:endParaRPr lang="en-US" sz="10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b="1104"/>
          <a:stretch/>
        </p:blipFill>
        <p:spPr>
          <a:xfrm>
            <a:off x="4788906" y="946309"/>
            <a:ext cx="4378184" cy="324851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6480" y="4229460"/>
            <a:ext cx="4135156" cy="295427"/>
          </a:xfrm>
          <a:prstGeom prst="rect">
            <a:avLst/>
          </a:prstGeom>
        </p:spPr>
      </p:pic>
      <p:sp>
        <p:nvSpPr>
          <p:cNvPr id="20" name="Content Placeholder 6"/>
          <p:cNvSpPr txBox="1">
            <a:spLocks/>
          </p:cNvSpPr>
          <p:nvPr/>
        </p:nvSpPr>
        <p:spPr>
          <a:xfrm>
            <a:off x="106046" y="4559522"/>
            <a:ext cx="4581410" cy="1938992"/>
          </a:xfrm>
          <a:prstGeom prst="rect">
            <a:avLst/>
          </a:prstGeom>
          <a:solidFill>
            <a:schemeClr val="bg1"/>
          </a:solidFill>
          <a:ln>
            <a:solidFill>
              <a:srgbClr val="0000CC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1600" i="1" dirty="0" err="1" smtClean="0">
                <a:solidFill>
                  <a:srgbClr val="C00000"/>
                </a:solidFill>
              </a:rPr>
              <a:t>Coupling</a:t>
            </a:r>
            <a:r>
              <a:rPr lang="it-IT" sz="1600" i="1" dirty="0" smtClean="0">
                <a:solidFill>
                  <a:srgbClr val="C00000"/>
                </a:solidFill>
              </a:rPr>
              <a:t> of ND </a:t>
            </a:r>
            <a:r>
              <a:rPr lang="it-IT" sz="1600" i="1" dirty="0" err="1" smtClean="0">
                <a:solidFill>
                  <a:srgbClr val="C00000"/>
                </a:solidFill>
              </a:rPr>
              <a:t>photoconverter</a:t>
            </a:r>
            <a:r>
              <a:rPr lang="it-IT" sz="1600" i="1" dirty="0" smtClean="0">
                <a:solidFill>
                  <a:srgbClr val="C00000"/>
                </a:solidFill>
              </a:rPr>
              <a:t> and </a:t>
            </a:r>
            <a:r>
              <a:rPr lang="it-IT" sz="1600" i="1" dirty="0" err="1" smtClean="0">
                <a:solidFill>
                  <a:srgbClr val="C00000"/>
                </a:solidFill>
              </a:rPr>
              <a:t>MPGDs</a:t>
            </a:r>
            <a:r>
              <a:rPr lang="it-IT" sz="1600" i="1" dirty="0" smtClean="0">
                <a:solidFill>
                  <a:srgbClr val="C00000"/>
                </a:solidFill>
              </a:rPr>
              <a:t>?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1600" i="1" dirty="0" smtClean="0"/>
              <a:t>an </a:t>
            </a:r>
            <a:r>
              <a:rPr lang="it-IT" sz="1600" i="1" dirty="0" err="1" smtClean="0"/>
              <a:t>exiting</a:t>
            </a:r>
            <a:r>
              <a:rPr lang="it-IT" sz="1600" i="1" dirty="0" smtClean="0"/>
              <a:t> </a:t>
            </a:r>
            <a:r>
              <a:rPr lang="it-IT" sz="1600" i="1" dirty="0" err="1" smtClean="0"/>
              <a:t>perspective</a:t>
            </a:r>
            <a:r>
              <a:rPr lang="it-IT" sz="1600" i="1" dirty="0" smtClean="0"/>
              <a:t> with </a:t>
            </a:r>
            <a:r>
              <a:rPr lang="it-IT" sz="1600" i="1" dirty="0" err="1" smtClean="0"/>
              <a:t>several</a:t>
            </a:r>
            <a:r>
              <a:rPr lang="it-IT" sz="1600" i="1" dirty="0" smtClean="0"/>
              <a:t> open </a:t>
            </a:r>
            <a:r>
              <a:rPr lang="it-IT" sz="1600" i="1" dirty="0" err="1" smtClean="0"/>
              <a:t>questions</a:t>
            </a:r>
            <a:endParaRPr lang="it-IT" sz="1600" i="1" dirty="0" smtClean="0"/>
          </a:p>
          <a:p>
            <a:r>
              <a:rPr lang="it-IT" sz="1600" i="1" dirty="0" err="1" smtClean="0">
                <a:solidFill>
                  <a:srgbClr val="0000CC"/>
                </a:solidFill>
              </a:rPr>
              <a:t>Radiation</a:t>
            </a:r>
            <a:r>
              <a:rPr lang="it-IT" sz="1600" i="1" dirty="0" smtClean="0">
                <a:solidFill>
                  <a:srgbClr val="0000CC"/>
                </a:solidFill>
              </a:rPr>
              <a:t> </a:t>
            </a:r>
            <a:r>
              <a:rPr lang="it-IT" sz="1600" i="1" dirty="0" err="1" smtClean="0">
                <a:solidFill>
                  <a:srgbClr val="0000CC"/>
                </a:solidFill>
              </a:rPr>
              <a:t>hardness</a:t>
            </a:r>
            <a:r>
              <a:rPr lang="it-IT" sz="1600" i="1" dirty="0" smtClean="0">
                <a:solidFill>
                  <a:srgbClr val="0000CC"/>
                </a:solidFill>
              </a:rPr>
              <a:t> ?</a:t>
            </a:r>
          </a:p>
          <a:p>
            <a:r>
              <a:rPr lang="it-IT" sz="1600" i="1" dirty="0" err="1" smtClean="0">
                <a:solidFill>
                  <a:srgbClr val="0000CC"/>
                </a:solidFill>
              </a:rPr>
              <a:t>Ageing</a:t>
            </a:r>
            <a:r>
              <a:rPr lang="it-IT" sz="1600" i="1" dirty="0" smtClean="0">
                <a:solidFill>
                  <a:srgbClr val="0000CC"/>
                </a:solidFill>
              </a:rPr>
              <a:t> ?</a:t>
            </a:r>
          </a:p>
          <a:p>
            <a:r>
              <a:rPr lang="it-IT" sz="1600" i="1" dirty="0" smtClean="0">
                <a:solidFill>
                  <a:srgbClr val="0000CC"/>
                </a:solidFill>
              </a:rPr>
              <a:t>Compatibility and performance with gas </a:t>
            </a:r>
            <a:r>
              <a:rPr lang="it-IT" sz="1600" i="1" dirty="0" err="1" smtClean="0">
                <a:solidFill>
                  <a:srgbClr val="0000CC"/>
                </a:solidFill>
              </a:rPr>
              <a:t>atmospheres</a:t>
            </a:r>
            <a:r>
              <a:rPr lang="it-IT" sz="1600" i="1" dirty="0">
                <a:solidFill>
                  <a:srgbClr val="0000CC"/>
                </a:solidFill>
              </a:rPr>
              <a:t> </a:t>
            </a:r>
            <a:r>
              <a:rPr lang="it-IT" sz="1600" i="1" dirty="0" smtClean="0">
                <a:solidFill>
                  <a:srgbClr val="0000CC"/>
                </a:solidFill>
              </a:rPr>
              <a:t>?</a:t>
            </a:r>
          </a:p>
        </p:txBody>
      </p:sp>
      <p:sp>
        <p:nvSpPr>
          <p:cNvPr id="23" name="Content Placeholder 6"/>
          <p:cNvSpPr txBox="1">
            <a:spLocks/>
          </p:cNvSpPr>
          <p:nvPr/>
        </p:nvSpPr>
        <p:spPr>
          <a:xfrm>
            <a:off x="106045" y="704840"/>
            <a:ext cx="4581411" cy="1682512"/>
          </a:xfrm>
          <a:prstGeom prst="rect">
            <a:avLst/>
          </a:prstGeom>
          <a:ln>
            <a:solidFill>
              <a:srgbClr val="0000CC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i="1" dirty="0" err="1" smtClean="0">
                <a:solidFill>
                  <a:srgbClr val="0000CC"/>
                </a:solidFill>
                <a:cs typeface="Times New Roman" pitchFamily="18" charset="0"/>
              </a:rPr>
              <a:t>CsI</a:t>
            </a:r>
            <a:r>
              <a:rPr lang="en-US" sz="1600" i="1" dirty="0" smtClean="0">
                <a:solidFill>
                  <a:srgbClr val="0000CC"/>
                </a:solidFill>
                <a:cs typeface="Times New Roman" pitchFamily="18" charset="0"/>
              </a:rPr>
              <a:t>, the only standard </a:t>
            </a:r>
            <a:r>
              <a:rPr lang="en-US" sz="1600" i="1" dirty="0" err="1" smtClean="0">
                <a:solidFill>
                  <a:srgbClr val="0000CC"/>
                </a:solidFill>
                <a:cs typeface="Times New Roman" pitchFamily="18" charset="0"/>
              </a:rPr>
              <a:t>photoconverter</a:t>
            </a:r>
            <a:r>
              <a:rPr lang="en-US" sz="1600" i="1" dirty="0" smtClean="0">
                <a:solidFill>
                  <a:srgbClr val="0000CC"/>
                </a:solidFill>
                <a:cs typeface="Times New Roman" pitchFamily="18" charset="0"/>
              </a:rPr>
              <a:t> compatible with gaseous atmospheres, has problematic issues, main ones:</a:t>
            </a:r>
          </a:p>
          <a:p>
            <a:r>
              <a:rPr lang="en-US" sz="1600" i="1" dirty="0" smtClean="0">
                <a:cs typeface="Times New Roman" pitchFamily="18" charset="0"/>
              </a:rPr>
              <a:t>It does </a:t>
            </a:r>
            <a:r>
              <a:rPr lang="en-US" sz="1600" b="1" i="1" dirty="0" smtClean="0">
                <a:cs typeface="Times New Roman" pitchFamily="18" charset="0"/>
              </a:rPr>
              <a:t>not</a:t>
            </a:r>
            <a:r>
              <a:rPr lang="en-US" sz="1600" i="1" dirty="0" smtClean="0">
                <a:cs typeface="Times New Roman" pitchFamily="18" charset="0"/>
              </a:rPr>
              <a:t> tolerate </a:t>
            </a:r>
            <a:r>
              <a:rPr lang="en-US" sz="1600" b="1" i="1" dirty="0" smtClean="0">
                <a:cs typeface="Times New Roman" pitchFamily="18" charset="0"/>
              </a:rPr>
              <a:t>exposure to air </a:t>
            </a:r>
            <a:r>
              <a:rPr lang="en-US" sz="1600" b="1" i="1" dirty="0" smtClean="0">
                <a:cs typeface="Times New Roman" pitchFamily="18" charset="0"/>
              </a:rPr>
              <a:t>                 </a:t>
            </a:r>
            <a:r>
              <a:rPr lang="en-US" sz="1600" i="1" dirty="0" smtClean="0">
                <a:cs typeface="Times New Roman" pitchFamily="18" charset="0"/>
              </a:rPr>
              <a:t>(</a:t>
            </a:r>
            <a:r>
              <a:rPr lang="en-US" sz="1600" i="1" dirty="0" smtClean="0">
                <a:cs typeface="Times New Roman" pitchFamily="18" charset="0"/>
              </a:rPr>
              <a:t>water </a:t>
            </a:r>
            <a:r>
              <a:rPr lang="en-US" sz="1600" i="1" dirty="0" err="1" smtClean="0">
                <a:cs typeface="Times New Roman" pitchFamily="18" charset="0"/>
              </a:rPr>
              <a:t>vapour</a:t>
            </a:r>
            <a:r>
              <a:rPr lang="en-US" sz="1600" i="1" dirty="0" smtClean="0">
                <a:cs typeface="Times New Roman" pitchFamily="18" charset="0"/>
              </a:rPr>
              <a:t>, oxygen)</a:t>
            </a:r>
          </a:p>
          <a:p>
            <a:r>
              <a:rPr lang="en-US" sz="1600" b="1" i="1" dirty="0" smtClean="0">
                <a:cs typeface="Times New Roman" pitchFamily="18" charset="0"/>
              </a:rPr>
              <a:t>Ageing</a:t>
            </a:r>
            <a:r>
              <a:rPr lang="en-US" sz="1600" i="1" dirty="0" smtClean="0">
                <a:cs typeface="Times New Roman" pitchFamily="18" charset="0"/>
              </a:rPr>
              <a:t> by ion bombardment </a:t>
            </a:r>
          </a:p>
        </p:txBody>
      </p:sp>
      <p:sp>
        <p:nvSpPr>
          <p:cNvPr id="24" name="Rectangle 23"/>
          <p:cNvSpPr/>
          <p:nvPr/>
        </p:nvSpPr>
        <p:spPr>
          <a:xfrm rot="21384619">
            <a:off x="4492417" y="5057989"/>
            <a:ext cx="4673688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6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PRELIMINARY EVALUATION</a:t>
            </a:r>
          </a:p>
          <a:p>
            <a:pPr algn="ctr"/>
            <a:r>
              <a:rPr lang="en-US" sz="2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OF A POSSIBLE R&amp;D, </a:t>
            </a:r>
          </a:p>
          <a:p>
            <a:pPr algn="ctr"/>
            <a:r>
              <a:rPr lang="en-US" sz="1600" b="1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starting in these weeks:</a:t>
            </a:r>
          </a:p>
          <a:p>
            <a:pPr algn="ctr"/>
            <a:r>
              <a:rPr lang="en-US" sz="1600" b="1" dirty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</a:rPr>
              <a:t>f</a:t>
            </a:r>
            <a:r>
              <a:rPr lang="en-US" sz="1600" b="1" cap="none" spc="0" dirty="0" smtClean="0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bg1">
                    <a:lumMod val="85000"/>
                  </a:schemeClr>
                </a:solidFill>
                <a:effectLst/>
              </a:rPr>
              <a:t>irst THGEMs with ND film produced</a:t>
            </a:r>
            <a:endParaRPr lang="en-US" sz="1600" b="1" cap="none" spc="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bg1">
                  <a:lumMod val="85000"/>
                </a:schemeClr>
              </a:solidFill>
              <a:effectLst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25752" y="624025"/>
            <a:ext cx="90601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47 % (!)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25" idx="1"/>
          </p:cNvCxnSpPr>
          <p:nvPr/>
        </p:nvCxnSpPr>
        <p:spPr>
          <a:xfrm flipH="1">
            <a:off x="7302017" y="808691"/>
            <a:ext cx="623735" cy="184666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1715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3332954" y="1520886"/>
            <a:ext cx="3203692" cy="2292258"/>
            <a:chOff x="5940308" y="4423503"/>
            <a:chExt cx="3203692" cy="2292258"/>
          </a:xfrm>
        </p:grpSpPr>
        <p:pic>
          <p:nvPicPr>
            <p:cNvPr id="28" name="Picture 27" descr="AERO_Trans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0308" y="4423503"/>
              <a:ext cx="3203692" cy="2292258"/>
            </a:xfrm>
            <a:prstGeom prst="rect">
              <a:avLst/>
            </a:prstGeom>
          </p:spPr>
        </p:pic>
        <p:cxnSp>
          <p:nvCxnSpPr>
            <p:cNvPr id="29" name="Straight Connector 28"/>
            <p:cNvCxnSpPr/>
            <p:nvPr/>
          </p:nvCxnSpPr>
          <p:spPr>
            <a:xfrm>
              <a:off x="6238240" y="4838932"/>
              <a:ext cx="2797135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43"/>
            <p:cNvSpPr/>
            <p:nvPr/>
          </p:nvSpPr>
          <p:spPr>
            <a:xfrm>
              <a:off x="6459054" y="5158694"/>
              <a:ext cx="1597826" cy="47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459054" y="5161661"/>
              <a:ext cx="173314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CLAS12   (n=1.05)</a:t>
              </a:r>
            </a:p>
            <a:p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&lt;</a:t>
              </a:r>
              <a:r>
                <a:rPr lang="en-US" sz="1200" b="1" dirty="0" err="1" smtClean="0">
                  <a:solidFill>
                    <a:schemeClr val="accent6">
                      <a:lumMod val="75000"/>
                    </a:schemeClr>
                  </a:solidFill>
                </a:rPr>
                <a:t>L</a:t>
              </a:r>
              <a:r>
                <a:rPr lang="en-US" sz="1200" b="1" baseline="-25000" dirty="0" err="1" smtClean="0">
                  <a:solidFill>
                    <a:schemeClr val="accent6">
                      <a:lumMod val="75000"/>
                    </a:schemeClr>
                  </a:solidFill>
                </a:rPr>
                <a:t>sc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</a:rPr>
                <a:t>&gt;  ~ 50 mm</a:t>
              </a:r>
              <a:endParaRPr lang="en-US" sz="12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86668" y="-76200"/>
            <a:ext cx="262463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Ferrara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5569" y="2857755"/>
            <a:ext cx="529915" cy="252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6420048" y="857796"/>
            <a:ext cx="26595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High-transmittance Aerogel</a:t>
            </a:r>
          </a:p>
          <a:p>
            <a:r>
              <a:rPr lang="en-US" sz="1400" dirty="0" smtClean="0"/>
              <a:t>Unprecedented </a:t>
            </a:r>
            <a:r>
              <a:rPr lang="en-US" sz="1400" dirty="0" smtClean="0"/>
              <a:t>optical quality</a:t>
            </a: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7" name="Picture 36" descr="IMG_20161115_154540_1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23621" r="10741" b="4609"/>
          <a:stretch/>
        </p:blipFill>
        <p:spPr>
          <a:xfrm>
            <a:off x="3241514" y="4721271"/>
            <a:ext cx="3117574" cy="165763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229960" y="3783419"/>
            <a:ext cx="31900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Glass-skin planar mirrors</a:t>
            </a:r>
          </a:p>
          <a:p>
            <a:r>
              <a:rPr lang="en-US" sz="1400" dirty="0" smtClean="0"/>
              <a:t>Derived from terrestrial telescopes</a:t>
            </a:r>
          </a:p>
          <a:p>
            <a:r>
              <a:rPr lang="en-US" sz="1400" dirty="0" smtClean="0"/>
              <a:t>~ 1 % X</a:t>
            </a:r>
            <a:r>
              <a:rPr lang="en-US" sz="1400" baseline="-25000" dirty="0" smtClean="0"/>
              <a:t>0</a:t>
            </a:r>
            <a:r>
              <a:rPr lang="en-US" sz="1400" dirty="0" smtClean="0"/>
              <a:t> (comparable to carbon fiber)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6428021" y="3762344"/>
            <a:ext cx="2765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1</a:t>
            </a:r>
            <a:r>
              <a:rPr lang="en-US" sz="1600" baseline="30000" dirty="0" smtClean="0">
                <a:solidFill>
                  <a:srgbClr val="0000FF"/>
                </a:solidFill>
              </a:rPr>
              <a:t>st</a:t>
            </a:r>
            <a:r>
              <a:rPr lang="en-US" sz="1600" dirty="0" smtClean="0">
                <a:solidFill>
                  <a:srgbClr val="0000FF"/>
                </a:solidFill>
              </a:rPr>
              <a:t> with Large</a:t>
            </a:r>
            <a:r>
              <a:rPr lang="en-US" sz="1600" dirty="0" smtClean="0">
                <a:solidFill>
                  <a:srgbClr val="0000FF"/>
                </a:solidFill>
              </a:rPr>
              <a:t>-area MAPMTs</a:t>
            </a:r>
          </a:p>
          <a:p>
            <a:r>
              <a:rPr lang="en-US" sz="1400" dirty="0" smtClean="0">
                <a:solidFill>
                  <a:srgbClr val="000000"/>
                </a:solidFill>
              </a:rPr>
              <a:t>SPE detection even with </a:t>
            </a:r>
          </a:p>
          <a:p>
            <a:r>
              <a:rPr lang="en-US" sz="1400" dirty="0">
                <a:solidFill>
                  <a:srgbClr val="000000"/>
                </a:solidFill>
              </a:rPr>
              <a:t>n</a:t>
            </a:r>
            <a:r>
              <a:rPr lang="en-US" sz="1400" dirty="0" smtClean="0">
                <a:solidFill>
                  <a:srgbClr val="000000"/>
                </a:solidFill>
              </a:rPr>
              <a:t>ot-optimized devices </a:t>
            </a:r>
          </a:p>
        </p:txBody>
      </p:sp>
      <p:pic>
        <p:nvPicPr>
          <p:cNvPr id="12" name="Picture 11" descr="RICH_EPanel_mount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536" y="4721271"/>
            <a:ext cx="2939605" cy="165763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228898" y="795148"/>
            <a:ext cx="538626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project coordination, construction, operation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large-area hybrid-optic design </a:t>
            </a:r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CLAS12 RICH</a:t>
            </a:r>
            <a:endParaRPr lang="en-US" sz="16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 descr="RICH_official_phot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5" y="2246938"/>
            <a:ext cx="3104684" cy="4131969"/>
          </a:xfrm>
          <a:prstGeom prst="rect">
            <a:avLst/>
          </a:prstGeom>
        </p:spPr>
      </p:pic>
      <p:pic>
        <p:nvPicPr>
          <p:cNvPr id="2" name="Picture 1" descr="AERO_2cm_mount1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408" y="1635760"/>
            <a:ext cx="2462004" cy="1844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56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Fresne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49" y="1342726"/>
            <a:ext cx="3015818" cy="3015818"/>
          </a:xfrm>
          <a:prstGeom prst="rect">
            <a:avLst/>
          </a:prstGeom>
        </p:spPr>
      </p:pic>
      <p:pic>
        <p:nvPicPr>
          <p:cNvPr id="9" name="Picture 8" descr="mRICH_displa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276" y="1215231"/>
            <a:ext cx="4904179" cy="2036760"/>
          </a:xfrm>
          <a:prstGeom prst="rect">
            <a:avLst/>
          </a:prstGeom>
        </p:spPr>
      </p:pic>
      <p:pic>
        <p:nvPicPr>
          <p:cNvPr id="14" name="Picture 13" descr="IMG_20160421_19040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474" y="3859794"/>
            <a:ext cx="1955367" cy="2607156"/>
          </a:xfrm>
          <a:prstGeom prst="rect">
            <a:avLst/>
          </a:prstGeom>
        </p:spPr>
      </p:pic>
      <p:pic>
        <p:nvPicPr>
          <p:cNvPr id="15" name="Picture 14" descr="IMG_20160421_19141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952" y="3836704"/>
            <a:ext cx="1955367" cy="26071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32193" y="1342172"/>
            <a:ext cx="6335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FFFF"/>
                </a:solidFill>
              </a:rPr>
              <a:t>DATA</a:t>
            </a:r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187637" y="1342172"/>
            <a:ext cx="4638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MC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7585" y="2556861"/>
            <a:ext cx="851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Impinging </a:t>
            </a:r>
          </a:p>
          <a:p>
            <a:r>
              <a:rPr lang="en-US" sz="1200" dirty="0" smtClean="0">
                <a:solidFill>
                  <a:schemeClr val="bg1"/>
                </a:solidFill>
              </a:rPr>
              <a:t>particles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 flipV="1">
            <a:off x="5065069" y="2584891"/>
            <a:ext cx="382516" cy="20280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36515" y="668921"/>
            <a:ext cx="3467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Test beam of small EIC </a:t>
            </a:r>
            <a:r>
              <a:rPr lang="en-US" sz="1400" dirty="0" err="1" smtClean="0"/>
              <a:t>mRICH</a:t>
            </a:r>
            <a:r>
              <a:rPr lang="en-US" sz="1400" dirty="0" smtClean="0"/>
              <a:t> prototype</a:t>
            </a:r>
          </a:p>
          <a:p>
            <a:r>
              <a:rPr lang="en-US" sz="1400" dirty="0" err="1" smtClean="0"/>
              <a:t>Fermilab</a:t>
            </a:r>
            <a:r>
              <a:rPr lang="en-US" sz="1400" dirty="0" smtClean="0"/>
              <a:t> </a:t>
            </a:r>
            <a:r>
              <a:rPr lang="mr-IN" sz="1400" dirty="0" smtClean="0"/>
              <a:t>–</a:t>
            </a:r>
            <a:r>
              <a:rPr lang="en-US" sz="1400" dirty="0" smtClean="0"/>
              <a:t> April 2016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918774" y="3228901"/>
            <a:ext cx="3657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Cherenkov detector expertise from CLAS12</a:t>
            </a:r>
          </a:p>
          <a:p>
            <a:r>
              <a:rPr lang="en-US" sz="1400" dirty="0" smtClean="0"/>
              <a:t>for aerogel radiator and readout electronics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77808" y="2728771"/>
            <a:ext cx="38170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r>
              <a:rPr lang="en-US" sz="1400" dirty="0" smtClean="0"/>
              <a:t>resnel lens focalization for a compact device  </a:t>
            </a:r>
          </a:p>
        </p:txBody>
      </p:sp>
      <p:pic>
        <p:nvPicPr>
          <p:cNvPr id="26" name="Picture 25" descr="mRICH_pixe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4330581"/>
            <a:ext cx="3012006" cy="2284431"/>
          </a:xfrm>
          <a:prstGeom prst="rect">
            <a:avLst/>
          </a:prstGeom>
        </p:spPr>
      </p:pic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0960" y="623455"/>
            <a:ext cx="4167316" cy="7684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Content Placeholder 2"/>
          <p:cNvSpPr txBox="1">
            <a:spLocks/>
          </p:cNvSpPr>
          <p:nvPr/>
        </p:nvSpPr>
        <p:spPr>
          <a:xfrm>
            <a:off x="-55055" y="984101"/>
            <a:ext cx="4494970" cy="42436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-266700"/>
            <a:r>
              <a:rPr lang="it-IT" sz="1600" dirty="0" smtClean="0">
                <a:solidFill>
                  <a:srgbClr val="0000FF"/>
                </a:solidFill>
              </a:rPr>
              <a:t>GOAL: Discriminate </a:t>
            </a:r>
            <a:r>
              <a:rPr lang="it-IT" sz="1600" dirty="0" err="1" smtClean="0">
                <a:solidFill>
                  <a:srgbClr val="0000FF"/>
                </a:solidFill>
              </a:rPr>
              <a:t>Hadrons</a:t>
            </a:r>
            <a:r>
              <a:rPr lang="it-IT" sz="1600" dirty="0" smtClean="0">
                <a:solidFill>
                  <a:srgbClr val="0000FF"/>
                </a:solidFill>
              </a:rPr>
              <a:t> in 3 to 10 GeV/c</a:t>
            </a:r>
            <a:endParaRPr lang="it-IT" sz="1600" dirty="0" smtClean="0">
              <a:solidFill>
                <a:srgbClr val="C0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8394" y="623455"/>
            <a:ext cx="3814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</a:rPr>
              <a:t>Modular RICH within eRD14 - PID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7272" y="-76200"/>
            <a:ext cx="79833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Ferrara R&amp;D for Experiments @ EIC   </a:t>
            </a:r>
          </a:p>
        </p:txBody>
      </p:sp>
    </p:spTree>
    <p:extLst>
      <p:ext uri="{BB962C8B-B14F-4D97-AF65-F5344CB8AC3E}">
        <p14:creationId xmlns:p14="http://schemas.microsoft.com/office/powerpoint/2010/main" val="988778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378842" y="-76200"/>
            <a:ext cx="22402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Next Steps</a:t>
            </a:r>
          </a:p>
        </p:txBody>
      </p:sp>
      <p:pic>
        <p:nvPicPr>
          <p:cNvPr id="2" name="Picture 1" descr="Si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5" y="796636"/>
            <a:ext cx="4358723" cy="1775627"/>
          </a:xfrm>
          <a:prstGeom prst="rect">
            <a:avLst/>
          </a:prstGeom>
        </p:spPr>
      </p:pic>
      <p:pic>
        <p:nvPicPr>
          <p:cNvPr id="3" name="Picture 2" descr="SIPM_irradiatio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755" y="2229196"/>
            <a:ext cx="3701512" cy="42800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15229" y="1904789"/>
            <a:ext cx="36515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SiPM SPE capability after irradiation ?</a:t>
            </a:r>
            <a:endParaRPr lang="en-US" sz="1600" dirty="0"/>
          </a:p>
        </p:txBody>
      </p:sp>
      <p:pic>
        <p:nvPicPr>
          <p:cNvPr id="10" name="Picture 9" descr="CERN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7" y="4139081"/>
            <a:ext cx="3542723" cy="2466362"/>
          </a:xfrm>
          <a:prstGeom prst="rect">
            <a:avLst/>
          </a:prstGeom>
        </p:spPr>
      </p:pic>
      <p:pic>
        <p:nvPicPr>
          <p:cNvPr id="12" name="Picture 11" descr="SiPM_CERN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04" y="2655452"/>
            <a:ext cx="4269413" cy="1479261"/>
          </a:xfrm>
          <a:prstGeom prst="rect">
            <a:avLst/>
          </a:prstGeom>
        </p:spPr>
      </p:pic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15229" y="796636"/>
            <a:ext cx="36086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Readout electronics for 3 mm pixel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DAQ electronics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New sensors (SiPM, LAPP)</a:t>
            </a: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774557" y="4793734"/>
            <a:ext cx="1741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Several CLAS12 years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24632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IC_cinem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8542"/>
            <a:ext cx="4683760" cy="6060523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51240" y="-76200"/>
            <a:ext cx="44954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EXECUTIVE SUMMARY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60625" y="877925"/>
            <a:ext cx="3525524" cy="5293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00FF"/>
                </a:solidFill>
              </a:rPr>
              <a:t>The Next QCD Frontier</a:t>
            </a:r>
          </a:p>
          <a:p>
            <a:pPr algn="ctr"/>
            <a:endParaRPr lang="en-US" sz="1600" dirty="0"/>
          </a:p>
          <a:p>
            <a:r>
              <a:rPr lang="en-US" sz="1600" dirty="0" smtClean="0"/>
              <a:t>EIC is a unique opportunity </a:t>
            </a:r>
          </a:p>
          <a:p>
            <a:r>
              <a:rPr lang="en-US" sz="1600" dirty="0"/>
              <a:t>f</a:t>
            </a:r>
            <a:r>
              <a:rPr lang="en-US" sz="1600" dirty="0" smtClean="0"/>
              <a:t>or a comprehensive QCD study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nd possible breakthroughs</a:t>
            </a:r>
          </a:p>
          <a:p>
            <a:endParaRPr lang="en-US" sz="1600" dirty="0" smtClean="0"/>
          </a:p>
          <a:p>
            <a:r>
              <a:rPr lang="en-US" sz="1600" dirty="0"/>
              <a:t>This </a:t>
            </a:r>
            <a:r>
              <a:rPr 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projects deserve the strongest </a:t>
            </a:r>
          </a:p>
          <a:p>
            <a:r>
              <a:rPr 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support </a:t>
            </a:r>
            <a:r>
              <a:rPr lang="en-US" sz="1600" dirty="0"/>
              <a:t>as we may all benefit !!</a:t>
            </a:r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EIC</a:t>
            </a:r>
            <a:r>
              <a:rPr lang="en-US" sz="1600" dirty="0" smtClean="0"/>
              <a:t> </a:t>
            </a:r>
            <a:r>
              <a:rPr lang="en-US" sz="1600" dirty="0" smtClean="0"/>
              <a:t>offers immediate opportunities</a:t>
            </a:r>
          </a:p>
          <a:p>
            <a:r>
              <a:rPr lang="en-US" sz="1600" dirty="0" smtClean="0"/>
              <a:t>for supported R&amp;D activities</a:t>
            </a:r>
          </a:p>
          <a:p>
            <a:r>
              <a:rPr lang="en-US" sz="1600" dirty="0" smtClean="0"/>
              <a:t>on science and </a:t>
            </a:r>
            <a:r>
              <a:rPr lang="en-US" sz="1600" dirty="0" smtClean="0"/>
              <a:t>technology</a:t>
            </a:r>
          </a:p>
          <a:p>
            <a:endParaRPr lang="en-US" sz="1600" dirty="0"/>
          </a:p>
          <a:p>
            <a:r>
              <a:rPr lang="en-US" sz="1600" dirty="0" smtClean="0"/>
              <a:t>At this early stage can still be</a:t>
            </a:r>
          </a:p>
          <a:p>
            <a:r>
              <a:rPr lang="en-US" sz="1600" dirty="0" smtClean="0"/>
              <a:t>synergic with INFN current programs </a:t>
            </a:r>
          </a:p>
          <a:p>
            <a:r>
              <a:rPr lang="en-US" sz="1600" dirty="0" smtClean="0"/>
              <a:t>(here detector R&amp;D only) 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3498" y="3203078"/>
            <a:ext cx="44059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In Italy: </a:t>
            </a:r>
            <a:r>
              <a:rPr lang="en-US" dirty="0" smtClean="0">
                <a:solidFill>
                  <a:srgbClr val="0000FF"/>
                </a:solidFill>
              </a:rPr>
              <a:t>wide </a:t>
            </a:r>
            <a:r>
              <a:rPr lang="en-US" dirty="0">
                <a:solidFill>
                  <a:srgbClr val="0000FF"/>
                </a:solidFill>
              </a:rPr>
              <a:t>interest and a </a:t>
            </a:r>
            <a:r>
              <a:rPr lang="en-US" dirty="0" smtClean="0">
                <a:solidFill>
                  <a:srgbClr val="0000FF"/>
                </a:solidFill>
              </a:rPr>
              <a:t>motivated</a:t>
            </a:r>
          </a:p>
          <a:p>
            <a:r>
              <a:rPr lang="en-US" dirty="0" smtClean="0">
                <a:solidFill>
                  <a:srgbClr val="0000FF"/>
                </a:solidFill>
              </a:rPr>
              <a:t>community </a:t>
            </a:r>
            <a:r>
              <a:rPr lang="en-US" dirty="0">
                <a:solidFill>
                  <a:srgbClr val="0000FF"/>
                </a:solidFill>
              </a:rPr>
              <a:t>already supporting the </a:t>
            </a:r>
            <a:r>
              <a:rPr lang="en-US" dirty="0" smtClean="0">
                <a:solidFill>
                  <a:srgbClr val="0000FF"/>
                </a:solidFill>
              </a:rPr>
              <a:t>project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4056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546" y="559949"/>
            <a:ext cx="9155546" cy="596101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568569" y="-76200"/>
            <a:ext cx="38608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Calorimeters @ EIC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53"/>
            <a:ext cx="9144000" cy="161523"/>
          </a:xfrm>
          <a:prstGeom prst="rect">
            <a:avLst/>
          </a:prstGeom>
        </p:spPr>
      </p:pic>
      <p:pic>
        <p:nvPicPr>
          <p:cNvPr id="14" name="Picture 13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364" y="602345"/>
            <a:ext cx="3340644" cy="36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4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9560"/>
            <a:ext cx="9144000" cy="5939624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148464" y="-76200"/>
            <a:ext cx="27010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Genova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53"/>
            <a:ext cx="9144000" cy="161523"/>
          </a:xfrm>
          <a:prstGeom prst="rect">
            <a:avLst/>
          </a:prstGeom>
        </p:spPr>
      </p:pic>
      <p:pic>
        <p:nvPicPr>
          <p:cNvPr id="12" name="Picture 11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909" y="613890"/>
            <a:ext cx="2189039" cy="36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93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5315"/>
            <a:ext cx="9144000" cy="5957937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16914" y="-76200"/>
            <a:ext cx="816416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Genova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R&amp;D for Experiments @ EIC 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53"/>
            <a:ext cx="9144000" cy="161523"/>
          </a:xfrm>
          <a:prstGeom prst="rect">
            <a:avLst/>
          </a:prstGeom>
        </p:spPr>
      </p:pic>
      <p:pic>
        <p:nvPicPr>
          <p:cNvPr id="14" name="Picture 13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91" y="613890"/>
            <a:ext cx="7573818" cy="36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31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0722"/>
            <a:ext cx="9144000" cy="594240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880607" y="-76200"/>
            <a:ext cx="3236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Triggerless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DAQ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 descr="Gre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77053"/>
            <a:ext cx="9144000" cy="16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7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48278" y="-76200"/>
            <a:ext cx="410137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Of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otential Interest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4456" y="806922"/>
            <a:ext cx="7765784" cy="2800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Torino:  large area trackers and FE electronics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     (derived from COMPASS)</a:t>
            </a:r>
          </a:p>
          <a:p>
            <a:endParaRPr lang="en-US" sz="1600" dirty="0"/>
          </a:p>
          <a:p>
            <a:r>
              <a:rPr lang="en-US" sz="1600" dirty="0" smtClean="0"/>
              <a:t>Roma Tor </a:t>
            </a:r>
            <a:r>
              <a:rPr lang="en-US" sz="1600" dirty="0" err="1" smtClean="0"/>
              <a:t>Vergata</a:t>
            </a:r>
            <a:r>
              <a:rPr lang="en-US" sz="1600" dirty="0" smtClean="0"/>
              <a:t>: </a:t>
            </a:r>
            <a:r>
              <a:rPr lang="en-US" sz="1600" dirty="0" err="1" smtClean="0"/>
              <a:t>calorimetry</a:t>
            </a:r>
            <a:r>
              <a:rPr lang="en-US" sz="1600" dirty="0" smtClean="0"/>
              <a:t> in collaboration with </a:t>
            </a:r>
            <a:r>
              <a:rPr lang="en-US" sz="1600" dirty="0" err="1" smtClean="0"/>
              <a:t>Genova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1600" dirty="0" smtClean="0"/>
              <a:t>Bologna: Monte Carlo and TOF for PID</a:t>
            </a:r>
          </a:p>
          <a:p>
            <a:endParaRPr lang="en-US" sz="1600" dirty="0"/>
          </a:p>
          <a:p>
            <a:r>
              <a:rPr lang="en-US" sz="1600" dirty="0" smtClean="0"/>
              <a:t>Bari: vertex </a:t>
            </a:r>
            <a:r>
              <a:rPr lang="en-US" sz="1600" dirty="0" smtClean="0"/>
              <a:t>detector and PID</a:t>
            </a: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smtClean="0"/>
              <a:t>Ferrara</a:t>
            </a:r>
            <a:r>
              <a:rPr lang="en-US" sz="1600" dirty="0"/>
              <a:t>: bulk superconducting magnets and screens</a:t>
            </a:r>
          </a:p>
          <a:p>
            <a:r>
              <a:rPr lang="en-US" sz="1600" dirty="0"/>
              <a:t>              (complementary to eRD2 </a:t>
            </a:r>
            <a:r>
              <a:rPr lang="mr-IN" sz="1600" dirty="0"/>
              <a:t>–</a:t>
            </a:r>
            <a:r>
              <a:rPr lang="en-US" sz="1600" dirty="0"/>
              <a:t> Magnetic Field Cloaking Device) </a:t>
            </a:r>
          </a:p>
        </p:txBody>
      </p:sp>
      <p:pic>
        <p:nvPicPr>
          <p:cNvPr id="20" name="Immagine 7" descr="20160516_112508_HD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2383661" y="4026940"/>
            <a:ext cx="2719744" cy="2082670"/>
          </a:xfrm>
          <a:prstGeom prst="rect">
            <a:avLst/>
          </a:prstGeom>
        </p:spPr>
      </p:pic>
      <p:pic>
        <p:nvPicPr>
          <p:cNvPr id="21" name="Picture 20" descr="P_20160401_14480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4" y="4958994"/>
            <a:ext cx="2584984" cy="145405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742538" y="3815883"/>
            <a:ext cx="4331460" cy="2582698"/>
            <a:chOff x="758531" y="1545478"/>
            <a:chExt cx="6825311" cy="4193911"/>
          </a:xfrm>
        </p:grpSpPr>
        <p:pic>
          <p:nvPicPr>
            <p:cNvPr id="23" name="Immagine 6" descr="20151215-magnetization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91" t="7315" r="3465" b="5395"/>
            <a:stretch/>
          </p:blipFill>
          <p:spPr>
            <a:xfrm>
              <a:off x="1238250" y="1730144"/>
              <a:ext cx="6263693" cy="3645482"/>
            </a:xfrm>
            <a:prstGeom prst="rect">
              <a:avLst/>
            </a:prstGeom>
          </p:spPr>
        </p:pic>
        <p:sp>
          <p:nvSpPr>
            <p:cNvPr id="24" name="CasellaDiTesto 13"/>
            <p:cNvSpPr txBox="1"/>
            <p:nvPr/>
          </p:nvSpPr>
          <p:spPr>
            <a:xfrm>
              <a:off x="6576993" y="5375626"/>
              <a:ext cx="707086" cy="3637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latin typeface="Arial"/>
                  <a:cs typeface="Arial"/>
                </a:rPr>
                <a:t>hours</a:t>
              </a:r>
            </a:p>
          </p:txBody>
        </p:sp>
        <p:sp>
          <p:nvSpPr>
            <p:cNvPr id="25" name="CasellaDiTesto 14"/>
            <p:cNvSpPr txBox="1"/>
            <p:nvPr/>
          </p:nvSpPr>
          <p:spPr>
            <a:xfrm>
              <a:off x="758531" y="1545478"/>
              <a:ext cx="450933" cy="618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solidFill>
                    <a:schemeClr val="tx2"/>
                  </a:solidFill>
                  <a:latin typeface="Arial"/>
                  <a:cs typeface="Arial"/>
                </a:rPr>
                <a:t>[K]</a:t>
              </a:r>
            </a:p>
            <a:p>
              <a:r>
                <a:rPr lang="it-IT" sz="1400" dirty="0" smtClean="0">
                  <a:solidFill>
                    <a:schemeClr val="tx2"/>
                  </a:solidFill>
                  <a:latin typeface="Arial"/>
                  <a:cs typeface="Arial"/>
                </a:rPr>
                <a:t>[A]</a:t>
              </a:r>
            </a:p>
          </p:txBody>
        </p:sp>
        <p:sp>
          <p:nvSpPr>
            <p:cNvPr id="26" name="CasellaDiTesto 12"/>
            <p:cNvSpPr txBox="1"/>
            <p:nvPr/>
          </p:nvSpPr>
          <p:spPr>
            <a:xfrm>
              <a:off x="7258112" y="1566920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 smtClean="0">
                  <a:solidFill>
                    <a:schemeClr val="accent2"/>
                  </a:solidFill>
                  <a:latin typeface="Arial"/>
                  <a:cs typeface="Arial"/>
                </a:rPr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2557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39286" y="-76200"/>
            <a:ext cx="35193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Financial Support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804615"/>
              </p:ext>
            </p:extLst>
          </p:nvPr>
        </p:nvGraphicFramePr>
        <p:xfrm>
          <a:off x="233680" y="2282071"/>
          <a:ext cx="8640709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194"/>
                <a:gridCol w="1996886"/>
                <a:gridCol w="1757680"/>
                <a:gridCol w="1960880"/>
                <a:gridCol w="1234069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Roma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Trieste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Ferrara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FY2015   </a:t>
                      </a:r>
                      <a:r>
                        <a:rPr lang="en-US" dirty="0" smtClean="0"/>
                        <a:t>DOE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16 k$</a:t>
                      </a:r>
                      <a:r>
                        <a:rPr lang="en-US" baseline="0" dirty="0" smtClean="0"/>
                        <a:t> (post-doc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+</a:t>
                      </a:r>
                      <a:endParaRPr lang="en-US" baseline="30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FY2016   </a:t>
                      </a:r>
                      <a:r>
                        <a:rPr lang="en-US" dirty="0" smtClean="0"/>
                        <a:t>DOE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48 k$</a:t>
                      </a:r>
                      <a:r>
                        <a:rPr lang="en-US" baseline="0" dirty="0" smtClean="0"/>
                        <a:t> (post-doc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 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FY2017   INFN</a:t>
                      </a:r>
                      <a:r>
                        <a:rPr lang="en-US" baseline="30000" dirty="0" smtClean="0"/>
                        <a:t>**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 </a:t>
                      </a:r>
                      <a:r>
                        <a:rPr lang="en-US" dirty="0" err="1" smtClean="0"/>
                        <a:t>keuro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</a:t>
                      </a:r>
                      <a:r>
                        <a:rPr lang="en-US" dirty="0" smtClean="0"/>
                        <a:t>DOE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48 k$</a:t>
                      </a:r>
                      <a:r>
                        <a:rPr lang="en-US" baseline="0" dirty="0" smtClean="0"/>
                        <a:t> (post-doc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 +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80 k</a:t>
                      </a:r>
                      <a:r>
                        <a:rPr lang="en-US" dirty="0" smtClean="0"/>
                        <a:t>$</a:t>
                      </a:r>
                      <a:r>
                        <a:rPr lang="en-US" baseline="30000" dirty="0" smtClean="0"/>
                        <a:t>*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FY2018   INFN</a:t>
                      </a:r>
                      <a:r>
                        <a:rPr lang="en-US" baseline="30000" dirty="0" smtClean="0"/>
                        <a:t>**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 </a:t>
                      </a:r>
                      <a:r>
                        <a:rPr lang="en-US" dirty="0" err="1" smtClean="0"/>
                        <a:t>keuro</a:t>
                      </a:r>
                      <a:r>
                        <a:rPr lang="en-US" dirty="0" smtClean="0"/>
                        <a:t>   (10 </a:t>
                      </a:r>
                      <a:r>
                        <a:rPr lang="en-US" dirty="0" err="1" smtClean="0"/>
                        <a:t>s.j</a:t>
                      </a:r>
                      <a:r>
                        <a:rPr lang="en-US" dirty="0" smtClean="0"/>
                        <a:t>.)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</a:t>
                      </a:r>
                      <a:r>
                        <a:rPr lang="en-US" dirty="0" smtClean="0"/>
                        <a:t>DOE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32 k$</a:t>
                      </a:r>
                      <a:r>
                        <a:rPr lang="en-US" baseline="0" dirty="0" smtClean="0"/>
                        <a:t> (post-doc</a:t>
                      </a:r>
                      <a:r>
                        <a:rPr lang="en-US" baseline="0" dirty="0" smtClean="0"/>
                        <a:t>)</a:t>
                      </a:r>
                      <a:r>
                        <a:rPr lang="en-US" baseline="30000" dirty="0" smtClean="0"/>
                        <a:t> +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44 k</a:t>
                      </a:r>
                      <a:r>
                        <a:rPr lang="en-US" dirty="0" smtClean="0"/>
                        <a:t>$</a:t>
                      </a:r>
                      <a:r>
                        <a:rPr lang="en-US" baseline="30000" dirty="0" smtClean="0"/>
                        <a:t>*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smtClean="0"/>
                        <a:t>(post</a:t>
                      </a:r>
                      <a:r>
                        <a:rPr lang="en-US" baseline="0" dirty="0" smtClean="0"/>
                        <a:t> doc)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27 k$ (post-doc</a:t>
                      </a:r>
                      <a:r>
                        <a:rPr lang="en-US" dirty="0" smtClean="0"/>
                        <a:t>)</a:t>
                      </a:r>
                      <a:r>
                        <a:rPr lang="en-US" baseline="30000" dirty="0" smtClean="0"/>
                        <a:t>+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FY2019    INFN</a:t>
                      </a:r>
                      <a:r>
                        <a:rPr lang="en-US" baseline="30000" dirty="0" smtClean="0"/>
                        <a:t>**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   </a:t>
                      </a:r>
                      <a:r>
                        <a:rPr lang="en-US" dirty="0" smtClean="0"/>
                        <a:t>DOE</a:t>
                      </a:r>
                      <a:endParaRPr lang="en-US" baseline="30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r-IN" dirty="0" smtClean="0"/>
                        <a:t>…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mr-IN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2390" y="853440"/>
            <a:ext cx="825500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So-far growing external DOE fund support valuable for</a:t>
            </a:r>
          </a:p>
          <a:p>
            <a:endParaRPr lang="en-US" sz="800" dirty="0" smtClean="0"/>
          </a:p>
          <a:p>
            <a:r>
              <a:rPr lang="en-US" dirty="0" smtClean="0"/>
              <a:t>       *   Promoting INFN expertise for future facilities</a:t>
            </a:r>
            <a:endParaRPr lang="en-US" sz="800" dirty="0" smtClean="0"/>
          </a:p>
          <a:p>
            <a:pPr marL="285750" indent="-285750">
              <a:buFont typeface="Arial"/>
              <a:buChar char="•"/>
            </a:pPr>
            <a:endParaRPr lang="en-US" sz="800" dirty="0" smtClean="0"/>
          </a:p>
          <a:p>
            <a:r>
              <a:rPr lang="en-US" dirty="0"/>
              <a:t> </a:t>
            </a:r>
            <a:r>
              <a:rPr lang="en-US" dirty="0" smtClean="0"/>
              <a:t>      *   Pursuing advances synergic with the ongoing </a:t>
            </a:r>
            <a:r>
              <a:rPr lang="en-US" dirty="0" smtClean="0"/>
              <a:t>activities (JLab, ALICE,</a:t>
            </a:r>
            <a:r>
              <a:rPr lang="mr-IN" dirty="0" smtClean="0"/>
              <a:t>…</a:t>
            </a:r>
            <a:r>
              <a:rPr lang="en-US" dirty="0" smtClean="0"/>
              <a:t>) </a:t>
            </a:r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90880" y="5831840"/>
            <a:ext cx="5098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/>
              <a:t>* </a:t>
            </a:r>
            <a:r>
              <a:rPr lang="en-US" dirty="0" smtClean="0"/>
              <a:t> </a:t>
            </a:r>
            <a:r>
              <a:rPr lang="en-US" dirty="0" smtClean="0"/>
              <a:t>No overhead INFN</a:t>
            </a:r>
          </a:p>
          <a:p>
            <a:r>
              <a:rPr lang="en-US" baseline="30000" dirty="0" smtClean="0"/>
              <a:t>** </a:t>
            </a:r>
            <a:r>
              <a:rPr lang="en-US" dirty="0" smtClean="0"/>
              <a:t>RD_FA CSNI</a:t>
            </a:r>
            <a:r>
              <a:rPr lang="en-US" baseline="30000" dirty="0" smtClean="0"/>
              <a:t> </a:t>
            </a:r>
            <a:r>
              <a:rPr lang="en-US" baseline="30000" dirty="0" smtClean="0"/>
              <a:t>                             + </a:t>
            </a:r>
            <a:r>
              <a:rPr lang="en-US" dirty="0" smtClean="0"/>
              <a:t>via USA Institutions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60206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773203" y="2220141"/>
            <a:ext cx="4339475" cy="4351926"/>
            <a:chOff x="4811891" y="1708648"/>
            <a:chExt cx="4339475" cy="4351926"/>
          </a:xfrm>
        </p:grpSpPr>
        <p:sp>
          <p:nvSpPr>
            <p:cNvPr id="3" name="Rectangle 2"/>
            <p:cNvSpPr/>
            <p:nvPr/>
          </p:nvSpPr>
          <p:spPr>
            <a:xfrm>
              <a:off x="4811891" y="1708648"/>
              <a:ext cx="4270307" cy="4320000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4861777" y="1824074"/>
              <a:ext cx="4235316" cy="4038611"/>
              <a:chOff x="4861777" y="2170424"/>
              <a:chExt cx="4220420" cy="4038611"/>
            </a:xfrm>
          </p:grpSpPr>
          <p:pic>
            <p:nvPicPr>
              <p:cNvPr id="9" name="Picture 8" descr="Screen Shot 2016-10-30 at 00.48.59.png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861777" y="2170424"/>
                <a:ext cx="4220420" cy="368663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981222" y="2906890"/>
                <a:ext cx="1631327" cy="4374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 rot="19719675">
                <a:off x="7440247" y="5129926"/>
                <a:ext cx="1631327" cy="7064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 rot="16200000">
                <a:off x="7949248" y="5078250"/>
                <a:ext cx="1631327" cy="6302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5220072" y="2037320"/>
              <a:ext cx="129066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  <a:latin typeface="Avenir Black"/>
                  <a:cs typeface="Avenir Black"/>
                </a:rPr>
                <a:t>Scattered electron</a:t>
              </a:r>
              <a:endParaRPr lang="en-US" sz="1400" dirty="0">
                <a:solidFill>
                  <a:srgbClr val="FF0000"/>
                </a:solidFill>
                <a:latin typeface="Avenir Black"/>
                <a:cs typeface="Avenir Black"/>
              </a:endParaRPr>
            </a:p>
          </p:txBody>
        </p:sp>
        <p:cxnSp>
          <p:nvCxnSpPr>
            <p:cNvPr id="19" name="Curved Connector 18"/>
            <p:cNvCxnSpPr/>
            <p:nvPr/>
          </p:nvCxnSpPr>
          <p:spPr>
            <a:xfrm>
              <a:off x="6279444" y="2306541"/>
              <a:ext cx="423333" cy="253999"/>
            </a:xfrm>
            <a:prstGeom prst="curvedConnector3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7577667" y="4965265"/>
              <a:ext cx="15736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943632"/>
                  </a:solidFill>
                  <a:latin typeface="Avenir Black"/>
                  <a:cs typeface="Avenir Black"/>
                </a:rPr>
                <a:t>Particles associated with struck </a:t>
              </a:r>
              <a:r>
                <a:rPr lang="en-US" sz="1400" dirty="0" err="1" smtClean="0">
                  <a:solidFill>
                    <a:srgbClr val="943632"/>
                  </a:solidFill>
                  <a:latin typeface="Avenir Black"/>
                  <a:cs typeface="Avenir Black"/>
                </a:rPr>
                <a:t>parton</a:t>
              </a:r>
              <a:endParaRPr lang="en-US" sz="1400" dirty="0">
                <a:solidFill>
                  <a:srgbClr val="943632"/>
                </a:solidFill>
                <a:latin typeface="Avenir Black"/>
                <a:cs typeface="Avenir Black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967215" y="5321910"/>
              <a:ext cx="161045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err="1" smtClean="0">
                  <a:solidFill>
                    <a:srgbClr val="6DA0E6"/>
                  </a:solidFill>
                  <a:latin typeface="Avenir Black"/>
                  <a:cs typeface="Avenir Black"/>
                </a:rPr>
                <a:t>Partecle</a:t>
              </a:r>
              <a:r>
                <a:rPr lang="en-US" sz="1400" dirty="0" smtClean="0">
                  <a:solidFill>
                    <a:srgbClr val="6DA0E6"/>
                  </a:solidFill>
                  <a:latin typeface="Avenir Black"/>
                  <a:cs typeface="Avenir Black"/>
                </a:rPr>
                <a:t> associated with initial ion</a:t>
              </a:r>
              <a:endParaRPr lang="en-US" sz="1400" dirty="0">
                <a:solidFill>
                  <a:srgbClr val="6DA0E6"/>
                </a:solidFill>
                <a:latin typeface="Avenir Black"/>
                <a:cs typeface="Avenir Black"/>
              </a:endParaRPr>
            </a:p>
          </p:txBody>
        </p:sp>
        <p:cxnSp>
          <p:nvCxnSpPr>
            <p:cNvPr id="22" name="Curved Connector 21"/>
            <p:cNvCxnSpPr/>
            <p:nvPr/>
          </p:nvCxnSpPr>
          <p:spPr>
            <a:xfrm rot="10800000">
              <a:off x="6306128" y="5210141"/>
              <a:ext cx="409221" cy="169018"/>
            </a:xfrm>
            <a:prstGeom prst="curvedConnector3">
              <a:avLst/>
            </a:prstGeom>
            <a:ln>
              <a:solidFill>
                <a:srgbClr val="0E60AE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urved Connector 23"/>
            <p:cNvCxnSpPr/>
            <p:nvPr/>
          </p:nvCxnSpPr>
          <p:spPr>
            <a:xfrm rot="10800000">
              <a:off x="8095404" y="4840434"/>
              <a:ext cx="409221" cy="169018"/>
            </a:xfrm>
            <a:prstGeom prst="curvedConnector3">
              <a:avLst/>
            </a:prstGeom>
            <a:ln>
              <a:solidFill>
                <a:srgbClr val="943632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9215" y="582681"/>
            <a:ext cx="4067924" cy="18543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264" y="1587153"/>
            <a:ext cx="4815181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600" dirty="0">
                <a:latin typeface="Avenir Book"/>
                <a:cs typeface="Avenir Book"/>
              </a:rPr>
              <a:t>R</a:t>
            </a:r>
            <a:r>
              <a:rPr lang="en-US" sz="1600" dirty="0" smtClean="0">
                <a:latin typeface="Avenir Book"/>
                <a:cs typeface="Avenir Book"/>
              </a:rPr>
              <a:t>esolve </a:t>
            </a:r>
            <a:r>
              <a:rPr lang="en-US" sz="1600" dirty="0" err="1" smtClean="0">
                <a:latin typeface="Avenir Book"/>
                <a:cs typeface="Avenir Book"/>
              </a:rPr>
              <a:t>partons</a:t>
            </a:r>
            <a:r>
              <a:rPr lang="en-US" sz="1600" dirty="0" smtClean="0">
                <a:latin typeface="Avenir Book"/>
                <a:cs typeface="Avenir Book"/>
              </a:rPr>
              <a:t> in nucleons </a:t>
            </a:r>
          </a:p>
          <a:p>
            <a:pPr>
              <a:buClr>
                <a:srgbClr val="0000FF"/>
              </a:buClr>
            </a:pPr>
            <a:endParaRPr lang="en-US" sz="1700" dirty="0" smtClean="0">
              <a:latin typeface="Avenir Book"/>
              <a:cs typeface="Avenir Book"/>
            </a:endParaRPr>
          </a:p>
          <a:p>
            <a:pPr marL="620713" lvl="1" indent="-352425">
              <a:buClr>
                <a:srgbClr val="0000FF"/>
              </a:buClr>
              <a:buFont typeface="Wingdings" charset="0"/>
              <a:buChar char="è"/>
            </a:pPr>
            <a:r>
              <a:rPr lang="en-US" sz="1600" dirty="0">
                <a:latin typeface="Avenir Book"/>
                <a:cs typeface="Avenir Book"/>
              </a:rPr>
              <a:t>high beam energies and luminosities </a:t>
            </a:r>
          </a:p>
          <a:p>
            <a:pPr marL="268288" lvl="1">
              <a:buClr>
                <a:srgbClr val="0000FF"/>
              </a:buClr>
            </a:pPr>
            <a:r>
              <a:rPr lang="en-US" sz="1600" dirty="0" smtClean="0">
                <a:latin typeface="Avenir Book"/>
                <a:cs typeface="Avenir Book"/>
              </a:rPr>
              <a:t>      Q</a:t>
            </a:r>
            <a:r>
              <a:rPr lang="en-US" sz="1600" baseline="30000" dirty="0" smtClean="0">
                <a:latin typeface="Avenir Book"/>
                <a:cs typeface="Avenir Book"/>
              </a:rPr>
              <a:t>2</a:t>
            </a:r>
            <a:r>
              <a:rPr lang="en-US" sz="1600" dirty="0" smtClean="0">
                <a:latin typeface="Avenir Book"/>
                <a:cs typeface="Avenir Book"/>
              </a:rPr>
              <a:t> up to </a:t>
            </a:r>
            <a:r>
              <a:rPr lang="en-US" sz="1600" dirty="0" smtClean="0">
                <a:latin typeface="Avenir Black"/>
                <a:cs typeface="Avenir Black"/>
              </a:rPr>
              <a:t>~1000 GeV</a:t>
            </a:r>
            <a:r>
              <a:rPr lang="en-US" sz="1600" baseline="30000" dirty="0" smtClean="0">
                <a:latin typeface="Avenir Black"/>
                <a:cs typeface="Avenir Black"/>
              </a:rPr>
              <a:t>2</a:t>
            </a:r>
          </a:p>
          <a:p>
            <a:pPr marL="285750" indent="-285750">
              <a:buFont typeface="Wingdings" charset="0"/>
              <a:buChar char="è"/>
            </a:pPr>
            <a:endParaRPr lang="en-US" baseline="30000" dirty="0" smtClean="0">
              <a:latin typeface="Avenir Book"/>
              <a:cs typeface="Avenir Book"/>
            </a:endParaRP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700" dirty="0">
                <a:latin typeface="Avenir Book"/>
                <a:cs typeface="Avenir Book"/>
              </a:rPr>
              <a:t>Need to resolve quantities (</a:t>
            </a:r>
            <a:r>
              <a:rPr lang="en-US" sz="1700" dirty="0" err="1">
                <a:latin typeface="Avenir Book"/>
                <a:cs typeface="Avenir Book"/>
              </a:rPr>
              <a:t>k</a:t>
            </a:r>
            <a:r>
              <a:rPr lang="en-US" sz="1700" baseline="-25000" dirty="0" err="1">
                <a:latin typeface="Avenir Book"/>
                <a:cs typeface="Avenir Book"/>
              </a:rPr>
              <a:t>t</a:t>
            </a:r>
            <a:r>
              <a:rPr lang="en-US" sz="1700" dirty="0">
                <a:latin typeface="Avenir Book"/>
                <a:cs typeface="Avenir Book"/>
              </a:rPr>
              <a:t>, </a:t>
            </a:r>
            <a:r>
              <a:rPr lang="en-US" sz="1700" dirty="0" err="1">
                <a:latin typeface="Avenir Book"/>
                <a:cs typeface="Avenir Book"/>
              </a:rPr>
              <a:t>b</a:t>
            </a:r>
            <a:r>
              <a:rPr lang="en-US" sz="1700" baseline="-25000" dirty="0" err="1">
                <a:latin typeface="Avenir Book"/>
                <a:cs typeface="Avenir Book"/>
              </a:rPr>
              <a:t>t</a:t>
            </a:r>
            <a:r>
              <a:rPr lang="en-US" sz="1700" dirty="0">
                <a:latin typeface="Avenir Book"/>
                <a:cs typeface="Avenir Book"/>
              </a:rPr>
              <a:t>) of the order </a:t>
            </a:r>
            <a:r>
              <a:rPr lang="en-US" sz="1700" dirty="0">
                <a:latin typeface="Avenir Black"/>
                <a:cs typeface="Avenir Black"/>
              </a:rPr>
              <a:t>a few hundred MeV</a:t>
            </a:r>
            <a:r>
              <a:rPr lang="en-US" sz="1700" dirty="0">
                <a:latin typeface="Avenir Book"/>
                <a:cs typeface="Avenir Book"/>
              </a:rPr>
              <a:t> in the proton </a:t>
            </a:r>
            <a:endParaRPr lang="en-US" sz="1700" dirty="0" smtClean="0">
              <a:latin typeface="Avenir Book"/>
              <a:cs typeface="Avenir Book"/>
            </a:endParaRPr>
          </a:p>
          <a:p>
            <a:pPr>
              <a:buClr>
                <a:srgbClr val="0000FF"/>
              </a:buClr>
            </a:pPr>
            <a:r>
              <a:rPr lang="en-US" sz="1700" dirty="0" smtClean="0">
                <a:latin typeface="Avenir Book"/>
                <a:cs typeface="Avenir Book"/>
              </a:rPr>
              <a:t>     Correlated </a:t>
            </a:r>
            <a:r>
              <a:rPr lang="en-US" sz="1700" dirty="0" err="1">
                <a:latin typeface="Avenir Book"/>
                <a:cs typeface="Avenir Book"/>
              </a:rPr>
              <a:t>quantitites</a:t>
            </a:r>
            <a:r>
              <a:rPr lang="en-US" sz="1700" dirty="0">
                <a:latin typeface="Avenir Book"/>
                <a:cs typeface="Avenir Book"/>
              </a:rPr>
              <a:t>, multi-D </a:t>
            </a:r>
            <a:r>
              <a:rPr lang="en-US" sz="1700" dirty="0" smtClean="0">
                <a:latin typeface="Avenir Book"/>
                <a:cs typeface="Avenir Book"/>
              </a:rPr>
              <a:t>analyses</a:t>
            </a: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endParaRPr lang="en-US" sz="1700" dirty="0">
              <a:latin typeface="Avenir Book"/>
              <a:cs typeface="Avenir Book"/>
            </a:endParaRPr>
          </a:p>
          <a:p>
            <a:pPr marL="268288">
              <a:buClr>
                <a:srgbClr val="0000FF"/>
              </a:buClr>
            </a:pPr>
            <a:r>
              <a:rPr lang="en-US" sz="1700" dirty="0" smtClean="0">
                <a:solidFill>
                  <a:srgbClr val="0000FF"/>
                </a:solidFill>
                <a:latin typeface="Wingdings"/>
                <a:ea typeface="Wingdings"/>
                <a:cs typeface="Wingdings"/>
                <a:sym typeface="Wingdings"/>
              </a:rPr>
              <a:t> </a:t>
            </a:r>
            <a:r>
              <a:rPr lang="en-US" sz="1600" dirty="0" smtClean="0">
                <a:latin typeface="Avenir Book"/>
                <a:cs typeface="Avenir Book"/>
                <a:sym typeface="Wingdings"/>
              </a:rPr>
              <a:t>High Granularity, wide dynamic range</a:t>
            </a:r>
            <a:endParaRPr lang="en-US" sz="1600" dirty="0" smtClean="0">
              <a:solidFill>
                <a:srgbClr val="0000FF"/>
              </a:solidFill>
              <a:latin typeface="Wingdings"/>
              <a:ea typeface="Wingdings"/>
              <a:cs typeface="Wingdings"/>
              <a:sym typeface="Wingdings"/>
            </a:endParaRPr>
          </a:p>
          <a:p>
            <a:pPr marL="268288">
              <a:buClr>
                <a:srgbClr val="0000FF"/>
              </a:buClr>
            </a:pPr>
            <a:endParaRPr lang="en-US" sz="1600" dirty="0" smtClean="0">
              <a:latin typeface="Avenir Book"/>
              <a:cs typeface="Avenir Book"/>
            </a:endParaRPr>
          </a:p>
          <a:p>
            <a:pPr marL="285750" indent="-285750">
              <a:buClr>
                <a:srgbClr val="0000FF"/>
              </a:buClr>
              <a:buFont typeface="Arial"/>
              <a:buChar char="•"/>
            </a:pPr>
            <a:r>
              <a:rPr lang="en-US" sz="1600" dirty="0">
                <a:latin typeface="Avenir Book"/>
                <a:cs typeface="Avenir Book"/>
              </a:rPr>
              <a:t>Need to detect </a:t>
            </a:r>
            <a:r>
              <a:rPr lang="en-US" sz="1600" dirty="0">
                <a:latin typeface="Avenir Black"/>
                <a:cs typeface="Avenir Black"/>
              </a:rPr>
              <a:t>all types of </a:t>
            </a:r>
            <a:r>
              <a:rPr lang="en-US" sz="1600" dirty="0" smtClean="0">
                <a:latin typeface="Avenir Black"/>
                <a:cs typeface="Avenir Black"/>
              </a:rPr>
              <a:t>remnants</a:t>
            </a:r>
            <a:endParaRPr lang="en-US" sz="1600" dirty="0">
              <a:latin typeface="Avenir Black"/>
              <a:cs typeface="Avenir Black"/>
            </a:endParaRPr>
          </a:p>
          <a:p>
            <a:pPr>
              <a:buClr>
                <a:srgbClr val="0000FF"/>
              </a:buClr>
            </a:pPr>
            <a:r>
              <a:rPr lang="en-US" sz="1600" dirty="0">
                <a:latin typeface="Avenir Black"/>
                <a:cs typeface="Avenir Black"/>
              </a:rPr>
              <a:t> </a:t>
            </a:r>
            <a:r>
              <a:rPr lang="en-US" sz="1600" dirty="0" smtClean="0">
                <a:latin typeface="Avenir Black"/>
                <a:cs typeface="Avenir Black"/>
              </a:rPr>
              <a:t>   </a:t>
            </a:r>
            <a:r>
              <a:rPr lang="en-US" sz="1600" dirty="0" smtClean="0">
                <a:latin typeface="Avenir Book"/>
                <a:cs typeface="Avenir Book"/>
              </a:rPr>
              <a:t>to </a:t>
            </a:r>
            <a:r>
              <a:rPr lang="en-US" sz="1600" dirty="0">
                <a:latin typeface="Avenir Book"/>
                <a:cs typeface="Avenir Book"/>
              </a:rPr>
              <a:t>seek for correlations: 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scattered electron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particles associated with initial ion </a:t>
            </a:r>
          </a:p>
          <a:p>
            <a:pPr marL="612000" lvl="1" indent="-180000">
              <a:buClr>
                <a:srgbClr val="0000FF"/>
              </a:buClr>
              <a:buFont typeface="Lucida Grande"/>
              <a:buChar char="-"/>
            </a:pPr>
            <a:r>
              <a:rPr lang="en-US" sz="1600" dirty="0">
                <a:latin typeface="Avenir Book"/>
                <a:cs typeface="Avenir Book"/>
              </a:rPr>
              <a:t>particles associated with struck </a:t>
            </a:r>
            <a:r>
              <a:rPr lang="en-US" sz="1600" dirty="0" smtClean="0">
                <a:latin typeface="Avenir Book"/>
                <a:cs typeface="Avenir Book"/>
              </a:rPr>
              <a:t>parton</a:t>
            </a:r>
          </a:p>
          <a:p>
            <a:pPr marL="432000" lvl="1">
              <a:buClr>
                <a:srgbClr val="0000FF"/>
              </a:buClr>
            </a:pPr>
            <a:endParaRPr lang="en-US" sz="1600" dirty="0">
              <a:latin typeface="Avenir Book"/>
              <a:cs typeface="Avenir Book"/>
            </a:endParaRPr>
          </a:p>
          <a:p>
            <a:pPr marL="554038" indent="-285750">
              <a:buClr>
                <a:srgbClr val="0000FF"/>
              </a:buClr>
              <a:buFont typeface="Wingdings" charset="0"/>
              <a:buChar char="è"/>
            </a:pPr>
            <a:r>
              <a:rPr lang="en-US" sz="1600" dirty="0" smtClean="0">
                <a:latin typeface="Avenir Book"/>
                <a:cs typeface="Avenir Book"/>
                <a:sym typeface="Wingdings"/>
              </a:rPr>
              <a:t>Large acceptance, Forward particle</a:t>
            </a:r>
          </a:p>
          <a:p>
            <a:pPr marL="268288">
              <a:buClr>
                <a:srgbClr val="0000FF"/>
              </a:buClr>
            </a:pPr>
            <a:r>
              <a:rPr lang="en-US" sz="1600" dirty="0">
                <a:latin typeface="Avenir Book"/>
                <a:cs typeface="Avenir Book"/>
                <a:sym typeface="Wingdings"/>
              </a:rPr>
              <a:t> </a:t>
            </a:r>
            <a:r>
              <a:rPr lang="en-US" sz="1600" dirty="0" smtClean="0">
                <a:latin typeface="Avenir Book"/>
                <a:cs typeface="Avenir Book"/>
                <a:sym typeface="Wingdings"/>
              </a:rPr>
              <a:t>    detection, Excellent PID</a:t>
            </a:r>
            <a:endParaRPr lang="en-US" sz="1600" dirty="0">
              <a:latin typeface="Avenir Book"/>
              <a:cs typeface="Avenir Book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0634" y="793039"/>
            <a:ext cx="42511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Specific requirements to move </a:t>
            </a:r>
            <a:endParaRPr lang="en-US" dirty="0" smtClean="0">
              <a:solidFill>
                <a:srgbClr val="0000FF"/>
              </a:solidFill>
              <a:latin typeface="Avenir Book"/>
              <a:cs typeface="Avenir Book"/>
            </a:endParaRPr>
          </a:p>
          <a:p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beyond </a:t>
            </a:r>
            <a:r>
              <a:rPr lang="en-US" dirty="0">
                <a:solidFill>
                  <a:srgbClr val="0000FF"/>
                </a:solidFill>
                <a:latin typeface="Avenir Book"/>
                <a:cs typeface="Avenir Book"/>
              </a:rPr>
              <a:t>the longitudinal </a:t>
            </a:r>
            <a:r>
              <a:rPr lang="en-US" dirty="0" smtClean="0">
                <a:solidFill>
                  <a:srgbClr val="0000FF"/>
                </a:solidFill>
                <a:latin typeface="Avenir Book"/>
                <a:cs typeface="Avenir Book"/>
              </a:rPr>
              <a:t>description</a:t>
            </a:r>
            <a:endParaRPr lang="en-US" dirty="0">
              <a:solidFill>
                <a:srgbClr val="0000FF"/>
              </a:solidFill>
              <a:latin typeface="Avenir Black"/>
              <a:cs typeface="Avenir Black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134048" y="-76200"/>
            <a:ext cx="472985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EIC Detector Challenges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14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37400" y="730598"/>
            <a:ext cx="6650378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 smtClean="0"/>
              <a:t>Still focus on generic technology advance </a:t>
            </a:r>
          </a:p>
          <a:p>
            <a:r>
              <a:rPr lang="en-US" sz="1600" dirty="0" smtClean="0"/>
              <a:t>    </a:t>
            </a:r>
            <a:r>
              <a:rPr lang="en-US" sz="1600" dirty="0" smtClean="0"/>
              <a:t> Not </a:t>
            </a:r>
            <a:r>
              <a:rPr lang="en-US" sz="1600" dirty="0" smtClean="0"/>
              <a:t>yet targeted on specific solutions</a:t>
            </a:r>
          </a:p>
          <a:p>
            <a:pPr marL="285750" indent="-285750">
              <a:buFont typeface="Arial"/>
              <a:buChar char="•"/>
            </a:pP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Open to foreign </a:t>
            </a:r>
            <a:r>
              <a:rPr lang="en-US" sz="1600" dirty="0" smtClean="0"/>
              <a:t>Institutions</a:t>
            </a:r>
          </a:p>
          <a:p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Flexible support: Funds for hardware and personnel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smtClean="0"/>
              <a:t>Post</a:t>
            </a:r>
            <a:r>
              <a:rPr lang="en-US" sz="1600" dirty="0" smtClean="0"/>
              <a:t>-doc positions (3 years maximum) to promote career progresses</a:t>
            </a:r>
          </a:p>
          <a:p>
            <a:pPr marL="285750" indent="-285750">
              <a:buFont typeface="Arial"/>
              <a:buChar char="•"/>
            </a:pPr>
            <a:endParaRPr lang="en-US" sz="1600" dirty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Summer meeting: review reports and call for new proposals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Last Meeting held in July </a:t>
            </a:r>
            <a:r>
              <a:rPr lang="en-US" sz="1600" dirty="0" smtClean="0"/>
              <a:t>12-</a:t>
            </a:r>
            <a:r>
              <a:rPr lang="en-US" sz="1600" dirty="0" smtClean="0"/>
              <a:t>13</a:t>
            </a:r>
            <a:r>
              <a:rPr lang="en-US" sz="1600" dirty="0" smtClean="0"/>
              <a:t>, JLAB</a:t>
            </a:r>
            <a:endParaRPr lang="en-US" sz="1600" dirty="0" smtClean="0"/>
          </a:p>
          <a:p>
            <a:endParaRPr lang="en-US" sz="1600" dirty="0" smtClean="0"/>
          </a:p>
          <a:p>
            <a:pPr marL="285750" indent="-285750">
              <a:buFont typeface="Arial"/>
              <a:buChar char="•"/>
            </a:pPr>
            <a:r>
              <a:rPr lang="en-US" sz="1600" dirty="0" smtClean="0"/>
              <a:t>Winter meeting: progress report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</a:t>
            </a:r>
            <a:r>
              <a:rPr lang="en-US" sz="1600" dirty="0" smtClean="0"/>
              <a:t>FY18 </a:t>
            </a:r>
            <a:r>
              <a:rPr lang="en-US" sz="1600" dirty="0" smtClean="0"/>
              <a:t>Mid-term review on January </a:t>
            </a:r>
            <a:r>
              <a:rPr lang="en-US" sz="1600" dirty="0" smtClean="0"/>
              <a:t>18</a:t>
            </a:r>
            <a:r>
              <a:rPr lang="en-US" sz="1600" dirty="0" smtClean="0"/>
              <a:t>-19, </a:t>
            </a:r>
            <a:r>
              <a:rPr lang="en-US" sz="1600" dirty="0" smtClean="0"/>
              <a:t>BNL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1794682" y="-76200"/>
            <a:ext cx="540860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Detector R&amp;D Program</a:t>
            </a: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2"/>
          <a:stretch/>
        </p:blipFill>
        <p:spPr>
          <a:xfrm>
            <a:off x="330634" y="4419453"/>
            <a:ext cx="2999430" cy="1764690"/>
          </a:xfrm>
          <a:prstGeom prst="rect">
            <a:avLst/>
          </a:prstGeom>
          <a:ln>
            <a:noFill/>
          </a:ln>
        </p:spPr>
      </p:pic>
      <p:pic>
        <p:nvPicPr>
          <p:cNvPr id="15" name="Picture 14" descr="BEAST_pur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280" y="4379471"/>
            <a:ext cx="2834640" cy="18663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408" y="4351941"/>
            <a:ext cx="1633220" cy="18738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26437" y="6225429"/>
            <a:ext cx="1056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sPHENIX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254357" y="6205109"/>
            <a:ext cx="8003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eRHIC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135237" y="6225805"/>
            <a:ext cx="7434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JLEIC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56993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486722" y="-76200"/>
            <a:ext cx="60244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EIC Software Consortium (ESC)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object 4"/>
          <p:cNvSpPr/>
          <p:nvPr/>
        </p:nvSpPr>
        <p:spPr>
          <a:xfrm>
            <a:off x="0" y="1248719"/>
            <a:ext cx="9144000" cy="32725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8"/>
          <p:cNvSpPr/>
          <p:nvPr/>
        </p:nvSpPr>
        <p:spPr>
          <a:xfrm>
            <a:off x="0" y="986647"/>
            <a:ext cx="9144000" cy="554990"/>
          </a:xfrm>
          <a:custGeom>
            <a:avLst/>
            <a:gdLst/>
            <a:ahLst/>
            <a:cxnLst/>
            <a:rect l="l" t="t" r="r" b="b"/>
            <a:pathLst>
              <a:path w="9144000" h="554989">
                <a:moveTo>
                  <a:pt x="0" y="554804"/>
                </a:moveTo>
                <a:lnTo>
                  <a:pt x="9144000" y="554804"/>
                </a:lnTo>
                <a:lnTo>
                  <a:pt x="9144000" y="0"/>
                </a:lnTo>
                <a:lnTo>
                  <a:pt x="0" y="0"/>
                </a:lnTo>
                <a:lnTo>
                  <a:pt x="0" y="554804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0"/>
          <p:cNvSpPr txBox="1"/>
          <p:nvPr/>
        </p:nvSpPr>
        <p:spPr>
          <a:xfrm>
            <a:off x="2827718" y="1047324"/>
            <a:ext cx="3489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ESC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front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of MIRA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at</a:t>
            </a:r>
            <a:r>
              <a:rPr sz="24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ANL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0" y="4392367"/>
            <a:ext cx="9144000" cy="555625"/>
          </a:xfrm>
          <a:custGeom>
            <a:avLst/>
            <a:gdLst/>
            <a:ahLst/>
            <a:cxnLst/>
            <a:rect l="l" t="t" r="r" b="b"/>
            <a:pathLst>
              <a:path w="9144000" h="555625">
                <a:moveTo>
                  <a:pt x="0" y="555325"/>
                </a:moveTo>
                <a:lnTo>
                  <a:pt x="9144000" y="555325"/>
                </a:lnTo>
                <a:lnTo>
                  <a:pt x="9144000" y="0"/>
                </a:lnTo>
                <a:lnTo>
                  <a:pt x="0" y="0"/>
                </a:lnTo>
                <a:lnTo>
                  <a:pt x="0" y="555325"/>
                </a:lnTo>
                <a:close/>
              </a:path>
            </a:pathLst>
          </a:custGeom>
          <a:solidFill>
            <a:srgbClr val="CC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6"/>
          <p:cNvSpPr txBox="1"/>
          <p:nvPr/>
        </p:nvSpPr>
        <p:spPr>
          <a:xfrm>
            <a:off x="1546796" y="4487976"/>
            <a:ext cx="599313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ANL,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BNL, FNAL, INFN </a:t>
            </a:r>
            <a:r>
              <a:rPr sz="2000" spc="-20" dirty="0">
                <a:solidFill>
                  <a:srgbClr val="FFFFFF"/>
                </a:solidFill>
                <a:latin typeface="Calibri"/>
                <a:cs typeface="Calibri"/>
              </a:rPr>
              <a:t>Trieste,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JLab,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SLAC, </a:t>
            </a:r>
            <a:r>
              <a:rPr sz="2000" spc="-5" dirty="0">
                <a:solidFill>
                  <a:srgbClr val="FFFFFF"/>
                </a:solidFill>
                <a:latin typeface="Calibri"/>
                <a:cs typeface="Calibri"/>
              </a:rPr>
              <a:t>William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&amp;</a:t>
            </a:r>
            <a:r>
              <a:rPr sz="20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Mary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65928" y="5388957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354965" algn="l"/>
                <a:tab pos="355600" algn="l"/>
              </a:tabLst>
            </a:pPr>
            <a:r>
              <a:rPr lang="en-US" b="1" spc="-5" dirty="0">
                <a:solidFill>
                  <a:srgbClr val="C00000"/>
                </a:solidFill>
                <a:latin typeface="Arial"/>
                <a:cs typeface="Arial"/>
              </a:rPr>
              <a:t>ESC </a:t>
            </a:r>
            <a:r>
              <a:rPr lang="en-US" spc="-5" dirty="0">
                <a:latin typeface="Arial"/>
                <a:cs typeface="Arial"/>
              </a:rPr>
              <a:t>initiative from 16 scientists from </a:t>
            </a:r>
            <a:r>
              <a:rPr lang="en-US" dirty="0">
                <a:latin typeface="Arial"/>
                <a:cs typeface="Arial"/>
              </a:rPr>
              <a:t>7 </a:t>
            </a:r>
            <a:r>
              <a:rPr lang="en-US" spc="-5" dirty="0" smtClean="0">
                <a:latin typeface="Arial"/>
                <a:cs typeface="Arial"/>
              </a:rPr>
              <a:t>institutions</a:t>
            </a:r>
            <a:endParaRPr lang="en-US" sz="2250" dirty="0" smtClean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700800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27674" y="-76200"/>
            <a:ext cx="354255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Global Objectives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object 6"/>
          <p:cNvSpPr txBox="1"/>
          <p:nvPr/>
        </p:nvSpPr>
        <p:spPr>
          <a:xfrm>
            <a:off x="1086029" y="3481925"/>
            <a:ext cx="6972300" cy="1402715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71755" rIns="0" bIns="0" rtlCol="0">
            <a:spAutoFit/>
          </a:bodyPr>
          <a:lstStyle/>
          <a:p>
            <a:pPr marL="95885">
              <a:lnSpc>
                <a:spcPts val="2145"/>
              </a:lnSpc>
              <a:spcBef>
                <a:spcPts val="565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Organizational efforts with an emphasis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on</a:t>
            </a:r>
            <a:r>
              <a:rPr sz="1800" b="1" spc="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communication</a:t>
            </a:r>
            <a:endParaRPr sz="1800" dirty="0">
              <a:latin typeface="Arial"/>
              <a:cs typeface="Arial"/>
            </a:endParaRPr>
          </a:p>
          <a:p>
            <a:pPr marL="381635" indent="-285750">
              <a:lnSpc>
                <a:spcPts val="190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10" dirty="0">
                <a:latin typeface="Arial"/>
                <a:cs typeface="Arial"/>
              </a:rPr>
              <a:t>build </a:t>
            </a:r>
            <a:r>
              <a:rPr sz="1600" spc="-5" dirty="0">
                <a:latin typeface="Arial"/>
                <a:cs typeface="Arial"/>
              </a:rPr>
              <a:t>an active working group and foster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collaboration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5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documentation about </a:t>
            </a:r>
            <a:r>
              <a:rPr sz="1600" spc="-10" dirty="0">
                <a:latin typeface="Arial"/>
                <a:cs typeface="Arial"/>
              </a:rPr>
              <a:t>available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software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ts val="1910"/>
              </a:lnSpc>
              <a:spcBef>
                <a:spcPts val="15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maintaining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software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repository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ts val="1910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workshop organization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object 9"/>
          <p:cNvSpPr txBox="1"/>
          <p:nvPr/>
        </p:nvSpPr>
        <p:spPr>
          <a:xfrm>
            <a:off x="1086029" y="2163045"/>
            <a:ext cx="6972300" cy="1238250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111760" rIns="0" bIns="0" rtlCol="0">
            <a:spAutoFit/>
          </a:bodyPr>
          <a:lstStyle/>
          <a:p>
            <a:pPr marL="95885">
              <a:lnSpc>
                <a:spcPts val="2145"/>
              </a:lnSpc>
              <a:spcBef>
                <a:spcPts val="88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Planning </a:t>
            </a:r>
            <a:r>
              <a:rPr sz="1800" b="1" dirty="0">
                <a:solidFill>
                  <a:srgbClr val="CC0000"/>
                </a:solidFill>
                <a:latin typeface="Arial"/>
                <a:cs typeface="Arial"/>
              </a:rPr>
              <a:t>for the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future with future</a:t>
            </a:r>
            <a:r>
              <a:rPr sz="1800" b="1" spc="-2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compatibility</a:t>
            </a:r>
            <a:endParaRPr sz="1800">
              <a:latin typeface="Arial"/>
              <a:cs typeface="Arial"/>
            </a:endParaRPr>
          </a:p>
          <a:p>
            <a:pPr marL="381635" indent="-285750">
              <a:lnSpc>
                <a:spcPts val="190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workshop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discuss new scientific computing developments and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trends</a:t>
            </a:r>
            <a:endParaRPr sz="160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0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incorporating new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standards</a:t>
            </a:r>
            <a:endParaRPr sz="160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5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validating our tools on new computing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infrastructure</a:t>
            </a:r>
            <a:endParaRPr sz="1600">
              <a:latin typeface="Arial"/>
              <a:cs typeface="Arial"/>
            </a:endParaRPr>
          </a:p>
        </p:txBody>
      </p:sp>
      <p:sp>
        <p:nvSpPr>
          <p:cNvPr id="23" name="object 12"/>
          <p:cNvSpPr txBox="1"/>
          <p:nvPr/>
        </p:nvSpPr>
        <p:spPr>
          <a:xfrm>
            <a:off x="1086029" y="838592"/>
            <a:ext cx="6972300" cy="1238250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111760" rIns="0" bIns="0" rtlCol="0">
            <a:spAutoFit/>
          </a:bodyPr>
          <a:lstStyle/>
          <a:p>
            <a:pPr marL="95885">
              <a:lnSpc>
                <a:spcPts val="2145"/>
              </a:lnSpc>
              <a:spcBef>
                <a:spcPts val="880"/>
              </a:spcBef>
            </a:pP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Interfaces and</a:t>
            </a:r>
            <a:r>
              <a:rPr sz="1800" b="1" spc="-10" dirty="0">
                <a:solidFill>
                  <a:srgbClr val="CC00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CC0000"/>
                </a:solidFill>
                <a:latin typeface="Arial"/>
                <a:cs typeface="Arial"/>
              </a:rPr>
              <a:t>integration</a:t>
            </a:r>
            <a:endParaRPr sz="1800" dirty="0">
              <a:latin typeface="Arial"/>
              <a:cs typeface="Arial"/>
            </a:endParaRPr>
          </a:p>
          <a:p>
            <a:pPr marL="381635" indent="-285750">
              <a:lnSpc>
                <a:spcPts val="190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connect existing frameworks </a:t>
            </a:r>
            <a:r>
              <a:rPr sz="1600" dirty="0">
                <a:latin typeface="Arial"/>
                <a:cs typeface="Arial"/>
              </a:rPr>
              <a:t>/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toolkits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0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identify the key pieces for </a:t>
            </a:r>
            <a:r>
              <a:rPr sz="1600" dirty="0">
                <a:latin typeface="Arial"/>
                <a:cs typeface="Arial"/>
              </a:rPr>
              <a:t>a </a:t>
            </a:r>
            <a:r>
              <a:rPr sz="1600" spc="-5" dirty="0">
                <a:latin typeface="Arial"/>
                <a:cs typeface="Arial"/>
              </a:rPr>
              <a:t>future EIC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toolkit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5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collaborate with other R&amp;D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consortia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86030" y="4994659"/>
            <a:ext cx="728442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lang="en-US" sz="1400" b="1" spc="-5" dirty="0">
                <a:solidFill>
                  <a:srgbClr val="C00000"/>
                </a:solidFill>
                <a:latin typeface="Arial"/>
                <a:cs typeface="Arial"/>
              </a:rPr>
              <a:t>Current focus</a:t>
            </a:r>
            <a:endParaRPr lang="en-US" sz="14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04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1400" spc="-5" dirty="0">
                <a:latin typeface="Arial"/>
                <a:cs typeface="Arial"/>
              </a:rPr>
              <a:t>MCEG and self-descriptive </a:t>
            </a:r>
            <a:r>
              <a:rPr lang="en-US" sz="1400" dirty="0">
                <a:latin typeface="Arial"/>
                <a:cs typeface="Arial"/>
              </a:rPr>
              <a:t>MC </a:t>
            </a:r>
            <a:r>
              <a:rPr lang="en-US" sz="1400" spc="-5" dirty="0">
                <a:latin typeface="Arial"/>
                <a:cs typeface="Arial"/>
              </a:rPr>
              <a:t>file format (</a:t>
            </a:r>
            <a:r>
              <a:rPr lang="en-US" sz="1400" spc="-5" dirty="0" err="1">
                <a:latin typeface="Arial"/>
                <a:cs typeface="Arial"/>
              </a:rPr>
              <a:t>EicMC</a:t>
            </a:r>
            <a:r>
              <a:rPr lang="en-US" sz="1400" spc="-5" dirty="0">
                <a:latin typeface="Arial"/>
                <a:cs typeface="Arial"/>
              </a:rPr>
              <a:t>,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HDF5)</a:t>
            </a:r>
            <a:endParaRPr lang="en-US" sz="14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210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1400" spc="-5" dirty="0">
                <a:latin typeface="Arial"/>
                <a:cs typeface="Arial"/>
              </a:rPr>
              <a:t>Geant4</a:t>
            </a:r>
            <a:r>
              <a:rPr lang="en-US" sz="1400" spc="-10" dirty="0">
                <a:latin typeface="Arial"/>
                <a:cs typeface="Arial"/>
              </a:rPr>
              <a:t> </a:t>
            </a:r>
            <a:r>
              <a:rPr lang="en-US" sz="1400" spc="-5" dirty="0">
                <a:latin typeface="Arial"/>
                <a:cs typeface="Arial"/>
              </a:rPr>
              <a:t>validation</a:t>
            </a:r>
            <a:endParaRPr lang="en-US" sz="1400" dirty="0">
              <a:latin typeface="Arial"/>
              <a:cs typeface="Arial"/>
            </a:endParaRPr>
          </a:p>
          <a:p>
            <a:pPr marL="755650" marR="5080" lvl="1" indent="-285750">
              <a:lnSpc>
                <a:spcPts val="1930"/>
              </a:lnSpc>
              <a:spcBef>
                <a:spcPts val="495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1400" spc="-5" dirty="0">
                <a:latin typeface="Arial"/>
                <a:cs typeface="Arial"/>
              </a:rPr>
              <a:t>Interoperability: unified tracking with universal geometry and detector  interface</a:t>
            </a:r>
            <a:endParaRPr lang="en-US" sz="1400" dirty="0">
              <a:latin typeface="Arial"/>
              <a:cs typeface="Arial"/>
            </a:endParaRPr>
          </a:p>
          <a:p>
            <a:pPr marL="755650" lvl="1" indent="-285750">
              <a:lnSpc>
                <a:spcPct val="100000"/>
              </a:lnSpc>
              <a:spcBef>
                <a:spcPts val="185"/>
              </a:spcBef>
              <a:buChar char="•"/>
              <a:tabLst>
                <a:tab pos="755015" algn="l"/>
                <a:tab pos="755650" algn="l"/>
              </a:tabLst>
            </a:pPr>
            <a:r>
              <a:rPr lang="en-US" sz="1400" spc="-5" dirty="0">
                <a:latin typeface="Arial"/>
                <a:cs typeface="Arial"/>
              </a:rPr>
              <a:t>start HPC and </a:t>
            </a:r>
            <a:r>
              <a:rPr lang="en-US" sz="1400" dirty="0">
                <a:latin typeface="Arial"/>
                <a:cs typeface="Arial"/>
              </a:rPr>
              <a:t>(D)NN </a:t>
            </a:r>
            <a:r>
              <a:rPr lang="en-US" sz="1400" spc="-5" dirty="0">
                <a:latin typeface="Arial"/>
                <a:cs typeface="Arial"/>
              </a:rPr>
              <a:t>initiatives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530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7"/>
          <p:cNvSpPr txBox="1"/>
          <p:nvPr/>
        </p:nvSpPr>
        <p:spPr>
          <a:xfrm>
            <a:off x="225973" y="1888608"/>
            <a:ext cx="4225290" cy="2357755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4635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65"/>
              </a:spcBef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Use case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1 </a:t>
            </a:r>
            <a:r>
              <a:rPr sz="1800" spc="-5" dirty="0">
                <a:latin typeface="Arial"/>
                <a:cs typeface="Arial"/>
              </a:rPr>
              <a:t>Physics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studies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95885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Requirements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ct val="100000"/>
              </a:lnSpc>
              <a:spcBef>
                <a:spcPts val="10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interface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MCEG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1650" dirty="0">
              <a:latin typeface="Times New Roman"/>
              <a:cs typeface="Times New Roman"/>
            </a:endParaRPr>
          </a:p>
          <a:p>
            <a:pPr marL="381635" indent="-285750">
              <a:lnSpc>
                <a:spcPct val="100000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open access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accelerator</a:t>
            </a:r>
            <a:r>
              <a:rPr sz="1600" spc="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specifications</a:t>
            </a:r>
            <a:endParaRPr sz="1600" dirty="0">
              <a:latin typeface="Arial"/>
              <a:cs typeface="Arial"/>
            </a:endParaRPr>
          </a:p>
          <a:p>
            <a:pPr marL="381635" marR="88265" indent="-285750">
              <a:lnSpc>
                <a:spcPts val="1900"/>
              </a:lnSpc>
              <a:spcBef>
                <a:spcPts val="90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open access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detector information and  simulation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ts val="187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documentation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495565" y="-76200"/>
            <a:ext cx="60067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User Requirements &amp; Strategy</a:t>
            </a: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object 10"/>
          <p:cNvSpPr txBox="1"/>
          <p:nvPr/>
        </p:nvSpPr>
        <p:spPr>
          <a:xfrm>
            <a:off x="225973" y="2400567"/>
            <a:ext cx="4225290" cy="2357755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46355" rIns="0" bIns="0" rtlCol="0">
            <a:spAutoFit/>
          </a:bodyPr>
          <a:lstStyle/>
          <a:p>
            <a:pPr marL="95885">
              <a:lnSpc>
                <a:spcPct val="100000"/>
              </a:lnSpc>
              <a:spcBef>
                <a:spcPts val="365"/>
              </a:spcBef>
            </a:pPr>
            <a:r>
              <a:rPr sz="1800" b="1" spc="-5" dirty="0">
                <a:solidFill>
                  <a:srgbClr val="C00000"/>
                </a:solidFill>
                <a:latin typeface="Arial"/>
                <a:cs typeface="Arial"/>
              </a:rPr>
              <a:t>Use case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2 </a:t>
            </a:r>
            <a:r>
              <a:rPr sz="1800" spc="-5" dirty="0">
                <a:latin typeface="Arial"/>
                <a:cs typeface="Arial"/>
              </a:rPr>
              <a:t>Detector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studies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95885">
              <a:lnSpc>
                <a:spcPct val="100000"/>
              </a:lnSpc>
            </a:pPr>
            <a:r>
              <a:rPr sz="1600" b="1" spc="-5" dirty="0">
                <a:latin typeface="Arial"/>
                <a:cs typeface="Arial"/>
              </a:rPr>
              <a:t>Requirements</a:t>
            </a:r>
            <a:endParaRPr sz="1600" dirty="0">
              <a:latin typeface="Arial"/>
              <a:cs typeface="Arial"/>
            </a:endParaRPr>
          </a:p>
          <a:p>
            <a:pPr marL="381635" marR="89535" indent="-285750">
              <a:lnSpc>
                <a:spcPts val="1900"/>
              </a:lnSpc>
              <a:spcBef>
                <a:spcPts val="90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open access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physics simulations or  interface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MCEG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ts val="187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open access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accelerator</a:t>
            </a:r>
            <a:r>
              <a:rPr sz="1600" spc="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specifications</a:t>
            </a:r>
            <a:endParaRPr sz="1600" dirty="0">
              <a:latin typeface="Arial"/>
              <a:cs typeface="Arial"/>
            </a:endParaRPr>
          </a:p>
          <a:p>
            <a:pPr marL="381635" marR="88265" indent="-285750">
              <a:lnSpc>
                <a:spcPts val="1900"/>
              </a:lnSpc>
              <a:spcBef>
                <a:spcPts val="95"/>
              </a:spcBef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open access </a:t>
            </a:r>
            <a:r>
              <a:rPr sz="1600" dirty="0">
                <a:latin typeface="Arial"/>
                <a:cs typeface="Arial"/>
              </a:rPr>
              <a:t>to </a:t>
            </a:r>
            <a:r>
              <a:rPr sz="1600" spc="-5" dirty="0">
                <a:latin typeface="Arial"/>
                <a:cs typeface="Arial"/>
              </a:rPr>
              <a:t>detector information and  simulation</a:t>
            </a:r>
            <a:endParaRPr sz="1600" dirty="0">
              <a:latin typeface="Arial"/>
              <a:cs typeface="Arial"/>
            </a:endParaRPr>
          </a:p>
          <a:p>
            <a:pPr marL="381635" indent="-285750">
              <a:lnSpc>
                <a:spcPts val="1875"/>
              </a:lnSpc>
              <a:buChar char="•"/>
              <a:tabLst>
                <a:tab pos="381635" algn="l"/>
                <a:tab pos="382270" algn="l"/>
              </a:tabLst>
            </a:pPr>
            <a:r>
              <a:rPr sz="1600" spc="-5" dirty="0">
                <a:latin typeface="Arial"/>
                <a:cs typeface="Arial"/>
              </a:rPr>
              <a:t>documentation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18" name="object 4"/>
          <p:cNvSpPr/>
          <p:nvPr/>
        </p:nvSpPr>
        <p:spPr>
          <a:xfrm>
            <a:off x="4804925" y="1763419"/>
            <a:ext cx="4042898" cy="4562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9" name="object 8"/>
          <p:cNvSpPr txBox="1"/>
          <p:nvPr/>
        </p:nvSpPr>
        <p:spPr>
          <a:xfrm>
            <a:off x="4984187" y="767198"/>
            <a:ext cx="3530151" cy="8369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5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EIC </a:t>
            </a:r>
            <a:r>
              <a:rPr sz="1600" b="1" spc="-10" dirty="0">
                <a:latin typeface="Calibri"/>
                <a:cs typeface="Calibri"/>
              </a:rPr>
              <a:t>MCEG</a:t>
            </a:r>
            <a:r>
              <a:rPr sz="1600" b="1" spc="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initiative</a:t>
            </a:r>
            <a:endParaRPr sz="1600" dirty="0">
              <a:latin typeface="Calibri"/>
              <a:cs typeface="Calibri"/>
            </a:endParaRPr>
          </a:p>
          <a:p>
            <a:pPr marL="298450" marR="5080" indent="-285750">
              <a:lnSpc>
                <a:spcPts val="2170"/>
              </a:lnSpc>
              <a:spcBef>
                <a:spcPts val="5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600" spc="-15" dirty="0" smtClean="0">
                <a:latin typeface="Calibri"/>
                <a:cs typeface="Calibri"/>
              </a:rPr>
              <a:t>strong </a:t>
            </a:r>
            <a:r>
              <a:rPr sz="1600" spc="-10" dirty="0">
                <a:latin typeface="Calibri"/>
                <a:cs typeface="Calibri"/>
              </a:rPr>
              <a:t>interplay  </a:t>
            </a:r>
            <a:r>
              <a:rPr sz="1600" spc="-10" dirty="0" smtClean="0">
                <a:latin typeface="Calibri"/>
                <a:cs typeface="Calibri"/>
              </a:rPr>
              <a:t>experiment</a:t>
            </a:r>
            <a:r>
              <a:rPr sz="1600" spc="-5" dirty="0" smtClean="0">
                <a:latin typeface="Calibri"/>
                <a:cs typeface="Calibri"/>
              </a:rPr>
              <a:t>–</a:t>
            </a:r>
            <a:r>
              <a:rPr sz="1600" spc="-5" dirty="0">
                <a:latin typeface="Calibri"/>
                <a:cs typeface="Calibri"/>
              </a:rPr>
              <a:t>theory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lnSpc>
                <a:spcPts val="209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600" spc="-5" dirty="0">
                <a:latin typeface="Calibri"/>
                <a:cs typeface="Calibri"/>
              </a:rPr>
              <a:t>connect </a:t>
            </a:r>
            <a:r>
              <a:rPr sz="1600" spc="-10" dirty="0">
                <a:latin typeface="Calibri"/>
                <a:cs typeface="Calibri"/>
              </a:rPr>
              <a:t>MCEG </a:t>
            </a:r>
            <a:r>
              <a:rPr sz="1600" spc="-15" dirty="0">
                <a:latin typeface="Calibri"/>
                <a:cs typeface="Calibri"/>
              </a:rPr>
              <a:t>efforts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NP-HEP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25973" y="5066009"/>
            <a:ext cx="3277421" cy="65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 err="1" smtClean="0">
                <a:solidFill>
                  <a:srgbClr val="C00000"/>
                </a:solidFill>
                <a:latin typeface="Arial"/>
                <a:cs typeface="Arial"/>
              </a:rPr>
              <a:t>eRHIC</a:t>
            </a:r>
            <a:r>
              <a:rPr lang="en-US" b="1" spc="-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Arial"/>
                <a:cs typeface="Arial"/>
              </a:rPr>
              <a:t>– </a:t>
            </a:r>
            <a:r>
              <a:rPr lang="en-US" b="1" spc="-5" dirty="0" smtClean="0">
                <a:solidFill>
                  <a:srgbClr val="C00000"/>
                </a:solidFill>
                <a:latin typeface="Arial"/>
                <a:cs typeface="Arial"/>
              </a:rPr>
              <a:t>JLEIC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0" dirty="0" smtClean="0">
                <a:solidFill>
                  <a:srgbClr val="C00000"/>
                </a:solidFill>
                <a:latin typeface="Arial"/>
                <a:cs typeface="Arial"/>
              </a:rPr>
              <a:t>interplay and </a:t>
            </a:r>
            <a:r>
              <a:rPr lang="en-US" b="1" spc="-5" dirty="0" smtClean="0">
                <a:solidFill>
                  <a:srgbClr val="C00000"/>
                </a:solidFill>
                <a:latin typeface="Arial"/>
                <a:cs typeface="Arial"/>
              </a:rPr>
              <a:t>comparison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5895" y="1113880"/>
            <a:ext cx="4521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5" dirty="0" smtClean="0">
                <a:solidFill>
                  <a:srgbClr val="C00000"/>
                </a:solidFill>
                <a:latin typeface="Arial"/>
                <a:cs typeface="Arial"/>
              </a:rPr>
              <a:t>Modern, flexible and comprehensive  </a:t>
            </a:r>
          </a:p>
        </p:txBody>
      </p:sp>
      <p:sp>
        <p:nvSpPr>
          <p:cNvPr id="21" name="object 5"/>
          <p:cNvSpPr txBox="1"/>
          <p:nvPr/>
        </p:nvSpPr>
        <p:spPr>
          <a:xfrm>
            <a:off x="6423973" y="5388480"/>
            <a:ext cx="2540635" cy="846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5"/>
              </a:lnSpc>
              <a:spcBef>
                <a:spcPts val="100"/>
              </a:spcBef>
            </a:pPr>
            <a:r>
              <a:rPr lang="en-US" sz="1600" b="1" spc="-15" dirty="0" smtClean="0">
                <a:solidFill>
                  <a:srgbClr val="FF0000"/>
                </a:solidFill>
                <a:latin typeface="Calibri"/>
                <a:cs typeface="Calibri"/>
              </a:rPr>
              <a:t>INFN Trieste contributing to</a:t>
            </a:r>
          </a:p>
          <a:p>
            <a:pPr marL="12700">
              <a:lnSpc>
                <a:spcPts val="2145"/>
              </a:lnSpc>
              <a:spcBef>
                <a:spcPts val="100"/>
              </a:spcBef>
            </a:pPr>
            <a:r>
              <a:rPr sz="1600" b="1" spc="-15" dirty="0" smtClean="0">
                <a:latin typeface="Calibri"/>
                <a:cs typeface="Calibri"/>
              </a:rPr>
              <a:t>radiative </a:t>
            </a:r>
            <a:r>
              <a:rPr sz="1600" b="1" spc="-10" dirty="0" smtClean="0">
                <a:latin typeface="Calibri"/>
                <a:cs typeface="Calibri"/>
              </a:rPr>
              <a:t>correction</a:t>
            </a:r>
            <a:r>
              <a:rPr sz="1600" b="1" spc="-25" dirty="0" smtClean="0">
                <a:latin typeface="Calibri"/>
                <a:cs typeface="Calibri"/>
              </a:rPr>
              <a:t> </a:t>
            </a:r>
            <a:r>
              <a:rPr sz="1600" b="1" spc="-10" dirty="0" smtClean="0">
                <a:latin typeface="Calibri"/>
                <a:cs typeface="Calibri"/>
              </a:rPr>
              <a:t>library</a:t>
            </a:r>
            <a:endParaRPr sz="1600" dirty="0" smtClean="0">
              <a:latin typeface="Calibri"/>
              <a:cs typeface="Calibri"/>
            </a:endParaRPr>
          </a:p>
          <a:p>
            <a:pPr marL="12700">
              <a:lnSpc>
                <a:spcPts val="2145"/>
              </a:lnSpc>
            </a:pPr>
            <a:r>
              <a:rPr sz="1600" spc="-5" dirty="0" smtClean="0">
                <a:latin typeface="Calibri"/>
                <a:cs typeface="Calibri"/>
              </a:rPr>
              <a:t>with </a:t>
            </a:r>
            <a:r>
              <a:rPr sz="1600" dirty="0" smtClean="0">
                <a:latin typeface="Calibri"/>
                <a:cs typeface="Calibri"/>
              </a:rPr>
              <a:t>H. </a:t>
            </a:r>
            <a:r>
              <a:rPr sz="1600" spc="-10" dirty="0" smtClean="0">
                <a:latin typeface="Calibri"/>
                <a:cs typeface="Calibri"/>
              </a:rPr>
              <a:t>Spiesberger</a:t>
            </a:r>
            <a:r>
              <a:rPr sz="1600" spc="-5" dirty="0" smtClean="0">
                <a:latin typeface="Calibri"/>
                <a:cs typeface="Calibri"/>
              </a:rPr>
              <a:t> (HERA)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2" name="object 7"/>
          <p:cNvSpPr txBox="1"/>
          <p:nvPr/>
        </p:nvSpPr>
        <p:spPr>
          <a:xfrm>
            <a:off x="7384278" y="2005864"/>
            <a:ext cx="1759722" cy="10849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45"/>
              </a:lnSpc>
              <a:spcBef>
                <a:spcPts val="100"/>
              </a:spcBef>
            </a:pPr>
            <a:r>
              <a:rPr sz="1600" b="1" spc="-10" dirty="0">
                <a:latin typeface="Calibri"/>
                <a:cs typeface="Calibri"/>
              </a:rPr>
              <a:t>ESC </a:t>
            </a:r>
            <a:r>
              <a:rPr sz="1600" b="1" dirty="0">
                <a:latin typeface="Calibri"/>
                <a:cs typeface="Calibri"/>
              </a:rPr>
              <a:t>MC </a:t>
            </a:r>
            <a:r>
              <a:rPr sz="1600" b="1" spc="-10" dirty="0">
                <a:latin typeface="Calibri"/>
                <a:cs typeface="Calibri"/>
              </a:rPr>
              <a:t>format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lnSpc>
                <a:spcPts val="2145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600" spc="-10" dirty="0">
                <a:latin typeface="Calibri"/>
                <a:cs typeface="Calibri"/>
              </a:rPr>
              <a:t>self-descriptive </a:t>
            </a:r>
            <a:endParaRPr lang="en-US" sz="1600" spc="-10" dirty="0" smtClean="0">
              <a:latin typeface="Calibri"/>
              <a:cs typeface="Calibri"/>
            </a:endParaRPr>
          </a:p>
          <a:p>
            <a:pPr marL="12700">
              <a:lnSpc>
                <a:spcPts val="2145"/>
              </a:lnSpc>
              <a:tabLst>
                <a:tab pos="297815" algn="l"/>
                <a:tab pos="298450" algn="l"/>
              </a:tabLst>
            </a:pPr>
            <a:r>
              <a:rPr lang="en-US" sz="1600" spc="-10" dirty="0">
                <a:latin typeface="Calibri"/>
                <a:cs typeface="Calibri"/>
              </a:rPr>
              <a:t> </a:t>
            </a:r>
            <a:r>
              <a:rPr lang="en-US" sz="1600" spc="-10" dirty="0" smtClean="0">
                <a:latin typeface="Calibri"/>
                <a:cs typeface="Calibri"/>
              </a:rPr>
              <a:t>             </a:t>
            </a:r>
            <a:r>
              <a:rPr sz="1600" spc="-15" dirty="0" smtClean="0">
                <a:latin typeface="Calibri"/>
                <a:cs typeface="Calibri"/>
              </a:rPr>
              <a:t>data</a:t>
            </a:r>
            <a:r>
              <a:rPr sz="1600" spc="0" dirty="0" smtClean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format</a:t>
            </a:r>
            <a:endParaRPr sz="1600" dirty="0">
              <a:latin typeface="Calibri"/>
              <a:cs typeface="Calibri"/>
            </a:endParaRPr>
          </a:p>
          <a:p>
            <a:pPr marL="298450" indent="-28575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1600" spc="-5" dirty="0">
                <a:latin typeface="Calibri"/>
                <a:cs typeface="Calibri"/>
              </a:rPr>
              <a:t>HPC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compatible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60818" y="5414817"/>
            <a:ext cx="1016000" cy="819728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3731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/>
          <a:stretch/>
        </p:blipFill>
        <p:spPr>
          <a:xfrm>
            <a:off x="200970" y="684370"/>
            <a:ext cx="4320000" cy="3142800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/>
          <a:stretch/>
        </p:blipFill>
        <p:spPr>
          <a:xfrm>
            <a:off x="4561841" y="3606800"/>
            <a:ext cx="4531360" cy="2949121"/>
          </a:xfrm>
          <a:prstGeom prst="rect">
            <a:avLst/>
          </a:prstGeom>
          <a:ln>
            <a:noFill/>
          </a:ln>
        </p:spPr>
      </p:pic>
      <p:sp>
        <p:nvSpPr>
          <p:cNvPr id="11" name="TextShape 4"/>
          <p:cNvSpPr txBox="1"/>
          <p:nvPr/>
        </p:nvSpPr>
        <p:spPr>
          <a:xfrm>
            <a:off x="320474" y="4274808"/>
            <a:ext cx="4866870" cy="10185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</a:pPr>
            <a:r>
              <a:rPr lang="en-IN" sz="1600" b="1" strike="noStrike" dirty="0">
                <a:solidFill>
                  <a:srgbClr val="000000"/>
                </a:solidFill>
                <a:latin typeface="Arial"/>
                <a:ea typeface="Arial"/>
              </a:rPr>
              <a:t>e-endcap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lang="en-IN" sz="16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lang="en-IN" sz="8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      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medium momentum (&lt; 10 GeV/c</a:t>
            </a:r>
            <a:r>
              <a:rPr lang="en-IN" sz="1600" strike="noStrike" dirty="0" smtClean="0">
                <a:solidFill>
                  <a:srgbClr val="000000"/>
                </a:solidFill>
                <a:latin typeface="Arial"/>
                <a:ea typeface="Arial"/>
              </a:rPr>
              <a:t>)</a:t>
            </a: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      aerogel modular Cherenkov</a:t>
            </a:r>
            <a:endParaRPr lang="en-IN" sz="16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lang="en-US" sz="1000" dirty="0" smtClean="0"/>
          </a:p>
          <a:p>
            <a:pPr>
              <a:lnSpc>
                <a:spcPct val="100000"/>
              </a:lnSpc>
              <a:buSzPct val="45000"/>
            </a:pPr>
            <a:endParaRPr sz="1000" dirty="0"/>
          </a:p>
          <a:p>
            <a:pPr>
              <a:lnSpc>
                <a:spcPct val="100000"/>
              </a:lnSpc>
              <a:buSzPct val="45000"/>
            </a:pPr>
            <a:r>
              <a:rPr lang="en-IN" sz="1600" b="1" strike="noStrike" dirty="0">
                <a:solidFill>
                  <a:srgbClr val="000000"/>
                </a:solidFill>
                <a:latin typeface="Arial"/>
                <a:ea typeface="Arial"/>
              </a:rPr>
              <a:t>h-endcap</a:t>
            </a:r>
            <a:r>
              <a:rPr lang="en-IN" sz="1600" strike="noStrike" dirty="0">
                <a:solidFill>
                  <a:srgbClr val="000000"/>
                </a:solidFill>
                <a:latin typeface="Arial"/>
                <a:ea typeface="Arial"/>
              </a:rPr>
              <a:t>: </a:t>
            </a:r>
            <a:endParaRPr lang="en-IN" sz="16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endParaRPr lang="en-IN" sz="800" strike="noStrike" dirty="0" smtClean="0">
              <a:solidFill>
                <a:srgbClr val="000000"/>
              </a:solidFill>
              <a:latin typeface="Arial"/>
              <a:ea typeface="Arial"/>
            </a:endParaRP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lang="en-IN" sz="1600" dirty="0" smtClean="0">
                <a:solidFill>
                  <a:srgbClr val="000000"/>
                </a:solidFill>
                <a:latin typeface="Arial"/>
                <a:ea typeface="Arial"/>
              </a:rPr>
              <a:t>      </a:t>
            </a:r>
            <a:r>
              <a:rPr lang="en-IN" sz="1600" strike="noStrike" dirty="0" smtClean="0">
                <a:latin typeface="Arial"/>
                <a:ea typeface="Arial"/>
              </a:rPr>
              <a:t>medium and high momentum (3-50 GeV/c</a:t>
            </a:r>
            <a:r>
              <a:rPr lang="en-IN" sz="1600" strike="noStrike" dirty="0" smtClean="0">
                <a:latin typeface="Arial"/>
                <a:ea typeface="Arial"/>
              </a:rPr>
              <a:t>)</a:t>
            </a:r>
          </a:p>
          <a:p>
            <a:pPr>
              <a:lnSpc>
                <a:spcPct val="100000"/>
              </a:lnSpc>
              <a:buSzPct val="45000"/>
            </a:pPr>
            <a:r>
              <a:rPr lang="en-IN" sz="1600" dirty="0">
                <a:latin typeface="Arial"/>
                <a:ea typeface="Arial"/>
              </a:rPr>
              <a:t> </a:t>
            </a:r>
            <a:r>
              <a:rPr lang="en-IN" sz="1600" dirty="0" smtClean="0">
                <a:latin typeface="Arial"/>
                <a:ea typeface="Arial"/>
              </a:rPr>
              <a:t>      gaseous and dual radiator Cherenkov</a:t>
            </a:r>
            <a:endParaRPr dirty="0"/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740695" y="-76200"/>
            <a:ext cx="551657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Particle Identification @ EIC</a:t>
            </a:r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86960" y="965200"/>
            <a:ext cx="417644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Asymmetric detector</a:t>
            </a:r>
          </a:p>
          <a:p>
            <a:endParaRPr lang="en-US" sz="1600" dirty="0"/>
          </a:p>
          <a:p>
            <a:r>
              <a:rPr lang="en-US" sz="1600" dirty="0" smtClean="0"/>
              <a:t>Compact solutions to contain the cost</a:t>
            </a:r>
          </a:p>
          <a:p>
            <a:endParaRPr lang="en-US" sz="1600" dirty="0"/>
          </a:p>
          <a:p>
            <a:r>
              <a:rPr lang="en-US" sz="1600" dirty="0" smtClean="0"/>
              <a:t>   new high-tech materials</a:t>
            </a:r>
          </a:p>
          <a:p>
            <a:endParaRPr lang="en-US" sz="1600" dirty="0"/>
          </a:p>
          <a:p>
            <a:r>
              <a:rPr lang="en-US" sz="1600" dirty="0" smtClean="0"/>
              <a:t>   new technologies with emerging markets </a:t>
            </a:r>
          </a:p>
          <a:p>
            <a:r>
              <a:rPr lang="en-US" sz="1600" dirty="0" smtClean="0"/>
              <a:t>   in medical imaging and homeland security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89015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482" y="4827232"/>
            <a:ext cx="2470248" cy="18378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441" y="4828534"/>
            <a:ext cx="2464234" cy="1800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7995" y="4828534"/>
            <a:ext cx="2185487" cy="1800047"/>
          </a:xfrm>
          <a:prstGeom prst="rect">
            <a:avLst/>
          </a:prstGeom>
        </p:spPr>
      </p:pic>
      <p:pic>
        <p:nvPicPr>
          <p:cNvPr id="12" name="Picture 11" descr="HERMES_RICH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60" y="667137"/>
            <a:ext cx="6086929" cy="4164741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327102" y="-76200"/>
            <a:ext cx="23437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INFN Roma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3553" y="1855072"/>
            <a:ext cx="25827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Reused in Hall-A at JLab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2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8074" y="809377"/>
            <a:ext cx="23061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dual radiator </a:t>
            </a:r>
          </a:p>
          <a:p>
            <a:r>
              <a:rPr lang="en-US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HERMES RICH 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0254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149610</TotalTime>
  <Words>2329</Words>
  <Application>Microsoft Macintosh PowerPoint</Application>
  <PresentationFormat>On-screen Show (4:3)</PresentationFormat>
  <Paragraphs>483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2469</cp:revision>
  <cp:lastPrinted>2010-12-08T08:29:55Z</cp:lastPrinted>
  <dcterms:created xsi:type="dcterms:W3CDTF">2010-04-14T08:22:41Z</dcterms:created>
  <dcterms:modified xsi:type="dcterms:W3CDTF">2018-03-01T11:25:37Z</dcterms:modified>
</cp:coreProperties>
</file>