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4" r:id="rId1"/>
  </p:sldMasterIdLst>
  <p:notesMasterIdLst>
    <p:notesMasterId r:id="rId6"/>
  </p:notesMasterIdLst>
  <p:sldIdLst>
    <p:sldId id="624" r:id="rId2"/>
    <p:sldId id="623" r:id="rId3"/>
    <p:sldId id="614" r:id="rId4"/>
    <p:sldId id="63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66FF"/>
    <a:srgbClr val="008000"/>
    <a:srgbClr val="9B1C23"/>
    <a:srgbClr val="CCECFF"/>
    <a:srgbClr val="FFFFCC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98" autoAdjust="0"/>
    <p:restoredTop sz="94605" autoAdjust="0"/>
  </p:normalViewPr>
  <p:slideViewPr>
    <p:cSldViewPr snapToGrid="0" snapToObjects="1">
      <p:cViewPr>
        <p:scale>
          <a:sx n="125" d="100"/>
          <a:sy n="125" d="100"/>
        </p:scale>
        <p:origin x="-2184" y="-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68F2-64C3-7E42-990B-A41EE5077642}" type="datetimeFigureOut">
              <a:rPr lang="en-US" smtClean="0"/>
              <a:t>09/10/20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A75D-8E96-E047-BBCC-D73986C31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4707"/>
            <a:ext cx="2133600" cy="258330"/>
          </a:xfrm>
        </p:spPr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4707"/>
            <a:ext cx="2895600" cy="258330"/>
          </a:xfrm>
        </p:spPr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4707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8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5658"/>
            <a:ext cx="8229600" cy="6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4709"/>
            <a:ext cx="2895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120" y="564205"/>
            <a:ext cx="833120" cy="3233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7" y="557213"/>
            <a:ext cx="653904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10200" y="446119"/>
            <a:ext cx="1271659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404" y="4398545"/>
            <a:ext cx="5365432" cy="2004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dirty="0" err="1" smtClean="0"/>
              <a:t>dRICH</a:t>
            </a:r>
            <a:r>
              <a:rPr lang="it-IT" sz="1600" dirty="0" smtClean="0"/>
              <a:t>: </a:t>
            </a:r>
            <a:r>
              <a:rPr lang="it-IT" sz="1600" dirty="0"/>
              <a:t> </a:t>
            </a:r>
            <a:r>
              <a:rPr lang="it-IT" sz="1600" dirty="0" err="1" smtClean="0"/>
              <a:t>flexible</a:t>
            </a:r>
            <a:r>
              <a:rPr lang="it-IT" sz="1600" dirty="0" smtClean="0"/>
              <a:t> </a:t>
            </a:r>
            <a:r>
              <a:rPr lang="it-IT" sz="1600" dirty="0" err="1" smtClean="0"/>
              <a:t>configuration</a:t>
            </a:r>
            <a:r>
              <a:rPr lang="it-IT" sz="1600" dirty="0" smtClean="0"/>
              <a:t> (JLEIC, </a:t>
            </a:r>
            <a:r>
              <a:rPr lang="it-IT" sz="1600" dirty="0" err="1" smtClean="0"/>
              <a:t>ePHENIX</a:t>
            </a:r>
            <a:r>
              <a:rPr lang="it-IT" sz="1600" dirty="0" smtClean="0"/>
              <a:t>)</a:t>
            </a:r>
          </a:p>
          <a:p>
            <a:pPr>
              <a:lnSpc>
                <a:spcPct val="120000"/>
              </a:lnSpc>
            </a:pPr>
            <a:endParaRPr lang="it-IT" sz="800" b="1" dirty="0" smtClean="0"/>
          </a:p>
          <a:p>
            <a:pPr>
              <a:lnSpc>
                <a:spcPct val="120000"/>
              </a:lnSpc>
            </a:pPr>
            <a:r>
              <a:rPr lang="it-IT" sz="1600" dirty="0" err="1" smtClean="0"/>
              <a:t>Radiators</a:t>
            </a:r>
            <a:r>
              <a:rPr lang="it-IT" sz="1600" dirty="0" smtClean="0"/>
              <a:t>:   </a:t>
            </a:r>
            <a:r>
              <a:rPr lang="it-IT" sz="1600" dirty="0" err="1" smtClean="0"/>
              <a:t>Aerogel</a:t>
            </a:r>
            <a:r>
              <a:rPr lang="it-IT" sz="1600" dirty="0" smtClean="0"/>
              <a:t> (n</a:t>
            </a:r>
            <a:r>
              <a:rPr lang="it-IT" sz="1600" baseline="-25000" dirty="0" smtClean="0"/>
              <a:t>AERO</a:t>
            </a:r>
            <a:r>
              <a:rPr lang="it-IT" sz="1600" dirty="0" smtClean="0"/>
              <a:t>~1.02) +  </a:t>
            </a:r>
            <a:r>
              <a:rPr lang="it-IT" sz="1600" dirty="0"/>
              <a:t>Gas (</a:t>
            </a:r>
            <a:r>
              <a:rPr lang="it-IT" sz="1600" dirty="0" smtClean="0"/>
              <a:t>n</a:t>
            </a:r>
            <a:r>
              <a:rPr lang="it-IT" sz="1600" baseline="-25000" dirty="0" smtClean="0"/>
              <a:t>C2F6 </a:t>
            </a:r>
            <a:r>
              <a:rPr lang="it-IT" sz="1600" dirty="0" smtClean="0"/>
              <a:t>~</a:t>
            </a:r>
            <a:r>
              <a:rPr lang="it-IT" sz="1600" baseline="-25000" dirty="0" smtClean="0"/>
              <a:t> </a:t>
            </a:r>
            <a:r>
              <a:rPr lang="it-IT" sz="1600" dirty="0" smtClean="0"/>
              <a:t>1.0008)</a:t>
            </a:r>
          </a:p>
          <a:p>
            <a:pPr>
              <a:lnSpc>
                <a:spcPct val="120000"/>
              </a:lnSpc>
            </a:pPr>
            <a:r>
              <a:rPr lang="it-IT" sz="1600" dirty="0" smtClean="0"/>
              <a:t>Detector:    0.5 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/</a:t>
            </a:r>
            <a:r>
              <a:rPr lang="it-IT" sz="1600" dirty="0" err="1" smtClean="0"/>
              <a:t>sector</a:t>
            </a:r>
            <a:r>
              <a:rPr lang="it-IT" sz="1600" dirty="0" smtClean="0"/>
              <a:t> , 3x3 mm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 pixel</a:t>
            </a:r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Single-</a:t>
            </a:r>
            <a:r>
              <a:rPr lang="it-IT" sz="1600" dirty="0" err="1" smtClean="0"/>
              <a:t>photon</a:t>
            </a:r>
            <a:r>
              <a:rPr lang="it-IT" sz="1600" dirty="0" smtClean="0"/>
              <a:t> </a:t>
            </a:r>
            <a:r>
              <a:rPr lang="it-IT" sz="1600" dirty="0" err="1" smtClean="0"/>
              <a:t>detection</a:t>
            </a:r>
            <a:r>
              <a:rPr lang="it-IT" sz="1600" dirty="0" smtClean="0"/>
              <a:t> in ~1T </a:t>
            </a:r>
            <a:r>
              <a:rPr lang="it-IT" sz="1600" dirty="0" err="1" smtClean="0"/>
              <a:t>magnetic</a:t>
            </a:r>
            <a:r>
              <a:rPr lang="it-IT" sz="1600" dirty="0" smtClean="0"/>
              <a:t> </a:t>
            </a:r>
            <a:r>
              <a:rPr lang="it-IT" sz="1600" dirty="0" err="1" smtClean="0"/>
              <a:t>field</a:t>
            </a:r>
            <a:endParaRPr lang="it-IT" sz="1600" dirty="0" smtClean="0"/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</a:t>
            </a:r>
            <a:r>
              <a:rPr lang="it-IT" sz="1600" dirty="0" err="1" smtClean="0"/>
              <a:t>Outside</a:t>
            </a:r>
            <a:r>
              <a:rPr lang="it-IT" sz="1600" dirty="0" smtClean="0"/>
              <a:t> </a:t>
            </a:r>
            <a:r>
              <a:rPr lang="it-IT" sz="1600" dirty="0" err="1" smtClean="0"/>
              <a:t>acceptance</a:t>
            </a:r>
            <a:r>
              <a:rPr lang="it-IT" sz="1600" dirty="0" smtClean="0"/>
              <a:t>, </a:t>
            </a:r>
            <a:r>
              <a:rPr lang="it-IT" sz="1600" dirty="0" err="1" smtClean="0"/>
              <a:t>reduced</a:t>
            </a:r>
            <a:r>
              <a:rPr lang="it-IT" sz="1600" dirty="0" smtClean="0"/>
              <a:t> </a:t>
            </a:r>
            <a:r>
              <a:rPr lang="it-IT" sz="1600" dirty="0" err="1" smtClean="0"/>
              <a:t>constraints</a:t>
            </a:r>
            <a:endParaRPr lang="it-IT" sz="1600" dirty="0" smtClean="0"/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    </a:t>
            </a:r>
            <a:r>
              <a:rPr lang="it-IT" sz="1600" dirty="0" smtClean="0">
                <a:sym typeface="Wingdings"/>
              </a:rPr>
              <a:t> best candidate for SiPM option</a:t>
            </a:r>
            <a:endParaRPr lang="it-IT" sz="1600" dirty="0" smtClean="0"/>
          </a:p>
        </p:txBody>
      </p:sp>
      <p:grpSp>
        <p:nvGrpSpPr>
          <p:cNvPr id="44" name="Group 43"/>
          <p:cNvGrpSpPr/>
          <p:nvPr/>
        </p:nvGrpSpPr>
        <p:grpSpPr>
          <a:xfrm>
            <a:off x="5552699" y="2992119"/>
            <a:ext cx="3481506" cy="2160000"/>
            <a:chOff x="5608433" y="3627119"/>
            <a:chExt cx="3481506" cy="2160000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8433" y="3627119"/>
              <a:ext cx="3481506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7" name="Rounded Rectangle 36"/>
            <p:cNvSpPr/>
            <p:nvPr/>
          </p:nvSpPr>
          <p:spPr>
            <a:xfrm>
              <a:off x="7444740" y="3892550"/>
              <a:ext cx="685800" cy="150876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106509" y="5419013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Phase Space:</a:t>
            </a:r>
          </a:p>
          <a:p>
            <a:r>
              <a:rPr lang="it-IT" sz="1600" dirty="0" smtClean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 smtClean="0"/>
              <a:t>Momentum: 3-60 GeV/c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957736" y="-42760"/>
            <a:ext cx="5335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Dual Radiator RICH in EIC Hadron-</a:t>
            </a:r>
            <a:r>
              <a:rPr lang="en-US" sz="2400" dirty="0" err="1" smtClean="0">
                <a:solidFill>
                  <a:schemeClr val="bg1"/>
                </a:solidFill>
              </a:rPr>
              <a:t>endcap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702902" y="572467"/>
            <a:ext cx="1719899" cy="2190508"/>
            <a:chOff x="6869125" y="3404676"/>
            <a:chExt cx="1719899" cy="219050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2860" y="3435184"/>
              <a:ext cx="1716164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869125" y="3404676"/>
              <a:ext cx="918514" cy="31892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600" dirty="0" smtClean="0">
                  <a:solidFill>
                    <a:schemeClr val="bg1"/>
                  </a:solidFill>
                </a:rPr>
                <a:t>ePHENIX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293452" y="3665371"/>
              <a:ext cx="1113947" cy="185278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3" name="Curved Connector 42"/>
          <p:cNvCxnSpPr>
            <a:stCxn id="42" idx="1"/>
          </p:cNvCxnSpPr>
          <p:nvPr/>
        </p:nvCxnSpPr>
        <p:spPr>
          <a:xfrm rot="10800000" flipV="1">
            <a:off x="5552699" y="1759551"/>
            <a:ext cx="1574530" cy="69154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37" idx="0"/>
          </p:cNvCxnSpPr>
          <p:nvPr/>
        </p:nvCxnSpPr>
        <p:spPr>
          <a:xfrm rot="16200000" flipV="1">
            <a:off x="6239079" y="1764722"/>
            <a:ext cx="806450" cy="2179205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36080" y="4654599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JLEIC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439920" y="602975"/>
            <a:ext cx="970280" cy="230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365951" y="505115"/>
            <a:ext cx="1135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Hit on detector</a:t>
            </a:r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4714616" y="779631"/>
            <a:ext cx="695585" cy="2770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04456" y="789791"/>
            <a:ext cx="1144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Photon impact </a:t>
            </a:r>
          </a:p>
          <a:p>
            <a:r>
              <a:rPr lang="en-US" sz="1200" dirty="0" smtClean="0"/>
              <a:t>      on mirror(s)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93864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" y="1003382"/>
            <a:ext cx="8656320" cy="2397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95536" y="-42760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Feasibility Study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891670"/>
            <a:ext cx="8255000" cy="259002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93041" y="3410571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74320" y="4050232"/>
            <a:ext cx="8656320" cy="257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5996" y="4050230"/>
            <a:ext cx="7718572" cy="2576854"/>
            <a:chOff x="715356" y="3826710"/>
            <a:chExt cx="7718572" cy="2576854"/>
          </a:xfrm>
        </p:grpSpPr>
        <p:grpSp>
          <p:nvGrpSpPr>
            <p:cNvPr id="35" name="Group 34"/>
            <p:cNvGrpSpPr/>
            <p:nvPr/>
          </p:nvGrpSpPr>
          <p:grpSpPr>
            <a:xfrm>
              <a:off x="715356" y="3826710"/>
              <a:ext cx="7718572" cy="2576854"/>
              <a:chOff x="-624421" y="3000141"/>
              <a:chExt cx="9671477" cy="3381187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-624421" y="3000141"/>
                <a:ext cx="9671477" cy="3381187"/>
                <a:chOff x="-624421" y="2424077"/>
                <a:chExt cx="9671477" cy="3381187"/>
              </a:xfrm>
            </p:grpSpPr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4" r="9486" b="-1"/>
                <a:stretch/>
              </p:blipFill>
              <p:spPr>
                <a:xfrm>
                  <a:off x="4505846" y="2424079"/>
                  <a:ext cx="4541210" cy="3381185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3" r="9395"/>
                <a:stretch/>
              </p:blipFill>
              <p:spPr>
                <a:xfrm>
                  <a:off x="-624421" y="2424077"/>
                  <a:ext cx="4545782" cy="3381186"/>
                </a:xfrm>
                <a:prstGeom prst="rect">
                  <a:avLst/>
                </a:prstGeom>
              </p:spPr>
            </p:pic>
            <p:sp>
              <p:nvSpPr>
                <p:cNvPr id="41" name="TextBox 40"/>
                <p:cNvSpPr txBox="1"/>
                <p:nvPr/>
              </p:nvSpPr>
              <p:spPr>
                <a:xfrm>
                  <a:off x="141933" y="2515373"/>
                  <a:ext cx="1876407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 err="1" smtClean="0">
                      <a:solidFill>
                        <a:srgbClr val="C00000"/>
                      </a:solidFill>
                    </a:rPr>
                    <a:t>Aerogel</a:t>
                  </a:r>
                  <a:r>
                    <a:rPr lang="it-IT" sz="1400" b="1" dirty="0" smtClean="0">
                      <a:solidFill>
                        <a:srgbClr val="C00000"/>
                      </a:solidFill>
                    </a:rPr>
                    <a:t>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198986" y="2502042"/>
                  <a:ext cx="1542414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 smtClean="0">
                      <a:solidFill>
                        <a:srgbClr val="C00000"/>
                      </a:solidFill>
                    </a:rPr>
                    <a:t>Gas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3829060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7997904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1402080" y="5120640"/>
              <a:ext cx="2249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Refractive index / UV filters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V="1">
              <a:off x="3127198" y="4826000"/>
              <a:ext cx="0" cy="2946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889230" y="4914463"/>
              <a:ext cx="2249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Gap length / Sensor surface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6230522" y="5258674"/>
              <a:ext cx="0" cy="294640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357160" y="3464646"/>
            <a:ext cx="834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Studied with full Geant4 simulation, </a:t>
            </a:r>
            <a:r>
              <a:rPr lang="en-US" sz="1400" b="1" dirty="0"/>
              <a:t>with Bayesian      </a:t>
            </a:r>
            <a:r>
              <a:rPr lang="en-US" sz="1400" b="1" dirty="0" smtClean="0"/>
              <a:t>        </a:t>
            </a:r>
            <a:r>
              <a:rPr lang="nb-NO" sz="1400" b="1" dirty="0" smtClean="0"/>
              <a:t>L</a:t>
            </a:r>
            <a:r>
              <a:rPr lang="nb-NO" sz="1400" b="1" dirty="0"/>
              <a:t>. </a:t>
            </a:r>
            <a:r>
              <a:rPr lang="nb-NO" sz="1400" b="1" dirty="0" err="1"/>
              <a:t>Barion</a:t>
            </a:r>
            <a:r>
              <a:rPr lang="nb-NO" sz="1400" b="1" dirty="0"/>
              <a:t> et al., JINST 15 (2020) 02, </a:t>
            </a:r>
            <a:r>
              <a:rPr lang="nb-NO" sz="1400" b="1" dirty="0" smtClean="0"/>
              <a:t>C02040 </a:t>
            </a:r>
            <a:endParaRPr lang="nb-NO" sz="1400" b="1" dirty="0"/>
          </a:p>
          <a:p>
            <a:r>
              <a:rPr lang="en-US" sz="1400" b="1" dirty="0" smtClean="0"/>
              <a:t>optimization and analytic parameterizations                          </a:t>
            </a:r>
            <a:r>
              <a:rPr lang="is-IS" sz="1400" b="1" dirty="0" smtClean="0"/>
              <a:t>E</a:t>
            </a:r>
            <a:r>
              <a:rPr lang="is-IS" sz="1400" b="1" dirty="0"/>
              <a:t>. Cisbani et al., JINST 15 (2020) 05, </a:t>
            </a:r>
            <a:r>
              <a:rPr lang="is-IS" sz="1400" b="1" dirty="0" smtClean="0"/>
              <a:t>P05009 </a:t>
            </a:r>
            <a:endParaRPr lang="is-IS" sz="1400" b="1" dirty="0"/>
          </a:p>
        </p:txBody>
      </p:sp>
      <p:sp>
        <p:nvSpPr>
          <p:cNvPr id="49" name="Rectangle 48"/>
          <p:cNvSpPr/>
          <p:nvPr/>
        </p:nvSpPr>
        <p:spPr>
          <a:xfrm>
            <a:off x="81280" y="756352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44236" y="449385"/>
            <a:ext cx="6609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Compact and cost-effective solution for continuous momentum coverage (3-60 GeV/c)</a:t>
            </a:r>
          </a:p>
          <a:p>
            <a:r>
              <a:rPr lang="en-US" sz="1400" b="1" dirty="0" smtClean="0"/>
              <a:t>Strong interest in the </a:t>
            </a:r>
            <a:r>
              <a:rPr lang="en-US" sz="1400" b="1" dirty="0" err="1" smtClean="0"/>
              <a:t>dRICH</a:t>
            </a:r>
            <a:r>
              <a:rPr lang="en-US" sz="1400" b="1" dirty="0" smtClean="0"/>
              <a:t> electron-pion separation capability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412240" y="1084143"/>
            <a:ext cx="42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e</a:t>
            </a:r>
            <a:r>
              <a:rPr lang="en-US" sz="1400" b="1" dirty="0" smtClean="0">
                <a:solidFill>
                  <a:srgbClr val="FF0000"/>
                </a:solidFill>
              </a:rPr>
              <a:t>-</a:t>
            </a:r>
            <a:r>
              <a:rPr lang="en-US" sz="14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79732" y="1063823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p-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  <a:cs typeface="Symbol" charset="2"/>
              </a:rPr>
              <a:t>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253738" y="1084143"/>
            <a:ext cx="428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p-k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82035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6" y="509624"/>
            <a:ext cx="8835081" cy="3962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823" y="526737"/>
            <a:ext cx="6318281" cy="39456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83853" y="-42760"/>
            <a:ext cx="22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Prototype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878" y="620316"/>
            <a:ext cx="28406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Dual radiator imaging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Pressure vessel for gas &amp; n tune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Sensor &amp; readout friendly</a:t>
            </a:r>
          </a:p>
        </p:txBody>
      </p:sp>
      <p:sp>
        <p:nvSpPr>
          <p:cNvPr id="7" name="Rectangle 6"/>
          <p:cNvSpPr/>
          <p:nvPr/>
        </p:nvSpPr>
        <p:spPr>
          <a:xfrm>
            <a:off x="8986107" y="509624"/>
            <a:ext cx="157893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26" y="2682240"/>
            <a:ext cx="2517875" cy="179010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45762" y="2403472"/>
            <a:ext cx="1139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FF"/>
                </a:solidFill>
              </a:rPr>
              <a:t>4 x H13700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5990" y="4552482"/>
            <a:ext cx="2422570" cy="22315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0348" y="4552482"/>
            <a:ext cx="2466637" cy="223156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70" y="4549792"/>
            <a:ext cx="2429918" cy="221046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23537" y="4559479"/>
            <a:ext cx="80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4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08978" y="4539903"/>
            <a:ext cx="96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15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22720" y="4539903"/>
            <a:ext cx="103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25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</p:spTree>
    <p:extLst>
      <p:ext uri="{BB962C8B-B14F-4D97-AF65-F5344CB8AC3E}">
        <p14:creationId xmlns:p14="http://schemas.microsoft.com/office/powerpoint/2010/main" val="21686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238" y="3920670"/>
            <a:ext cx="4168603" cy="270044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36496" y="-42760"/>
            <a:ext cx="1962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</a:t>
            </a:r>
            <a:r>
              <a:rPr lang="en-US" sz="2400" dirty="0" smtClean="0">
                <a:solidFill>
                  <a:schemeClr val="bg1"/>
                </a:solidFill>
              </a:rPr>
              <a:t>Program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65751" y="640080"/>
            <a:ext cx="1554729" cy="2235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162112" y="4762968"/>
            <a:ext cx="2700447" cy="10158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34" y="3920671"/>
            <a:ext cx="3587358" cy="2700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234" y="677804"/>
            <a:ext cx="449251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SiPM: </a:t>
            </a:r>
            <a:r>
              <a:rPr lang="en-US" sz="1400" dirty="0" smtClean="0"/>
              <a:t>   sampled for vendor, type and dose (at groups of 4)</a:t>
            </a:r>
          </a:p>
          <a:p>
            <a:r>
              <a:rPr lang="en-US" sz="1400" dirty="0" smtClean="0"/>
              <a:t>               organized in 8 x 4 matrices for </a:t>
            </a:r>
            <a:r>
              <a:rPr lang="en-US" sz="1400" dirty="0" smtClean="0"/>
              <a:t>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to be irradiated up to 10</a:t>
            </a:r>
            <a:r>
              <a:rPr lang="en-US" sz="1400" baseline="30000" dirty="0" smtClean="0"/>
              <a:t>11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 smtClean="0"/>
              <a:t>/cm</a:t>
            </a:r>
            <a:r>
              <a:rPr lang="en-US" sz="1400" baseline="30000" dirty="0" smtClean="0"/>
              <a:t>2</a:t>
            </a:r>
            <a:endParaRPr lang="en-US" sz="1400" baseline="300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</a:t>
            </a:r>
          </a:p>
          <a:p>
            <a:r>
              <a:rPr lang="en-US" sz="1400" b="1" dirty="0" smtClean="0"/>
              <a:t>ALCOR:    </a:t>
            </a:r>
            <a:r>
              <a:rPr lang="en-US" sz="1400" dirty="0" smtClean="0"/>
              <a:t>ASICS </a:t>
            </a:r>
            <a:r>
              <a:rPr lang="en-US" sz="1400" dirty="0" smtClean="0"/>
              <a:t>under </a:t>
            </a:r>
            <a:r>
              <a:rPr lang="en-US" sz="1400" dirty="0"/>
              <a:t>development at INFN: </a:t>
            </a:r>
          </a:p>
          <a:p>
            <a:r>
              <a:rPr lang="en-US" sz="1400" dirty="0"/>
              <a:t>                 </a:t>
            </a:r>
            <a:r>
              <a:rPr lang="en-US" sz="1400" dirty="0" err="1" smtClean="0"/>
              <a:t>ToT</a:t>
            </a:r>
            <a:r>
              <a:rPr lang="en-US" sz="1400" dirty="0" smtClean="0"/>
              <a:t> </a:t>
            </a:r>
            <a:r>
              <a:rPr lang="en-US" sz="1400" dirty="0"/>
              <a:t>architecture for cryogenic application</a:t>
            </a:r>
          </a:p>
          <a:p>
            <a:r>
              <a:rPr lang="en-US" sz="1400" dirty="0"/>
              <a:t>                </a:t>
            </a:r>
            <a:r>
              <a:rPr lang="en-US" sz="1400" dirty="0" smtClean="0"/>
              <a:t> 32 </a:t>
            </a:r>
            <a:r>
              <a:rPr lang="en-US" sz="1400" dirty="0"/>
              <a:t>channels, 50 </a:t>
            </a:r>
            <a:r>
              <a:rPr lang="en-US" sz="1400" dirty="0" err="1"/>
              <a:t>ps</a:t>
            </a:r>
            <a:r>
              <a:rPr lang="en-US" sz="1400" dirty="0"/>
              <a:t> TDC, &gt;500 kHz/</a:t>
            </a:r>
            <a:r>
              <a:rPr lang="en-US" sz="1400" dirty="0" smtClean="0"/>
              <a:t>channel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Readout:  </a:t>
            </a:r>
            <a:r>
              <a:rPr lang="en-US" sz="1400" dirty="0"/>
              <a:t>bias distributors and signal pre-conditioning </a:t>
            </a:r>
          </a:p>
          <a:p>
            <a:r>
              <a:rPr lang="en-US" sz="1400" dirty="0"/>
              <a:t>                   </a:t>
            </a:r>
            <a:r>
              <a:rPr lang="en-US" sz="1400" dirty="0" smtClean="0"/>
              <a:t>compatible </a:t>
            </a:r>
            <a:r>
              <a:rPr lang="en-US" sz="1400" dirty="0"/>
              <a:t>with temperature </a:t>
            </a:r>
            <a:r>
              <a:rPr lang="en-US" sz="1400" dirty="0" smtClean="0"/>
              <a:t>treatments,</a:t>
            </a:r>
            <a:endParaRPr lang="en-US" sz="1400" dirty="0"/>
          </a:p>
          <a:p>
            <a:r>
              <a:rPr lang="en-US" sz="1400" dirty="0"/>
              <a:t>                   </a:t>
            </a:r>
            <a:r>
              <a:rPr lang="en-US" sz="1400" dirty="0" smtClean="0"/>
              <a:t>laboratory characterization, and firefly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high-data rate DAQ</a:t>
            </a:r>
            <a:endParaRPr lang="en-US" sz="14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2081" y="762000"/>
            <a:ext cx="4058181" cy="26847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63238" y="3596640"/>
            <a:ext cx="2710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Imaging test with </a:t>
            </a:r>
            <a:r>
              <a:rPr lang="en-US" sz="1400" dirty="0" err="1" smtClean="0"/>
              <a:t>dRICH</a:t>
            </a:r>
            <a:r>
              <a:rPr lang="en-US" sz="1400" dirty="0" smtClean="0"/>
              <a:t> prototype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5234" y="3595151"/>
            <a:ext cx="2364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Readout test with ALCOR chip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4953025" y="464949"/>
            <a:ext cx="2202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Laboratory characterization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09830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23019</TotalTime>
  <Words>330</Words>
  <Application>Microsoft Macintosh PowerPoint</Application>
  <PresentationFormat>On-screen Show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psTOF Self-Determined Start Time Study</dc:title>
  <dc:creator>Mickey Chiu</dc:creator>
  <cp:lastModifiedBy>Marco Contalbrigo</cp:lastModifiedBy>
  <cp:revision>919</cp:revision>
  <dcterms:created xsi:type="dcterms:W3CDTF">2017-01-16T16:17:30Z</dcterms:created>
  <dcterms:modified xsi:type="dcterms:W3CDTF">2020-10-09T16:14:38Z</dcterms:modified>
</cp:coreProperties>
</file>