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notesSlides/notesSlide9.xml" ContentType="application/vnd.openxmlformats-officedocument.presentationml.notesSlide+xml"/>
  <Override PartName="/ppt/embeddings/oleObject9.bin" ContentType="application/vnd.openxmlformats-officedocument.oleObject"/>
  <Override PartName="/ppt/notesSlides/notesSlide10.xml" ContentType="application/vnd.openxmlformats-officedocument.presentationml.notesSlide+xml"/>
  <Override PartName="/ppt/embeddings/oleObject10.bin" ContentType="application/vnd.openxmlformats-officedocument.oleObject"/>
  <Override PartName="/ppt/notesSlides/notesSlide11.xml" ContentType="application/vnd.openxmlformats-officedocument.presentationml.notesSlide+xml"/>
  <Override PartName="/ppt/embeddings/oleObject11.bin" ContentType="application/vnd.openxmlformats-officedocument.oleObject"/>
  <Override PartName="/ppt/notesSlides/notesSlide12.xml" ContentType="application/vnd.openxmlformats-officedocument.presentationml.notesSlide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837" r:id="rId2"/>
    <p:sldId id="865" r:id="rId3"/>
    <p:sldId id="867" r:id="rId4"/>
    <p:sldId id="868" r:id="rId5"/>
    <p:sldId id="869" r:id="rId6"/>
    <p:sldId id="870" r:id="rId7"/>
    <p:sldId id="872" r:id="rId8"/>
    <p:sldId id="892" r:id="rId9"/>
    <p:sldId id="874" r:id="rId10"/>
    <p:sldId id="875" r:id="rId11"/>
    <p:sldId id="876" r:id="rId12"/>
    <p:sldId id="877" r:id="rId13"/>
    <p:sldId id="878" r:id="rId14"/>
    <p:sldId id="904" r:id="rId15"/>
    <p:sldId id="842" r:id="rId16"/>
    <p:sldId id="843" r:id="rId17"/>
    <p:sldId id="844" r:id="rId18"/>
    <p:sldId id="848" r:id="rId19"/>
    <p:sldId id="846" r:id="rId20"/>
    <p:sldId id="762" r:id="rId21"/>
    <p:sldId id="833" r:id="rId22"/>
    <p:sldId id="825" r:id="rId23"/>
    <p:sldId id="829" r:id="rId24"/>
    <p:sldId id="828" r:id="rId25"/>
    <p:sldId id="830" r:id="rId26"/>
    <p:sldId id="765" r:id="rId27"/>
    <p:sldId id="796" r:id="rId28"/>
    <p:sldId id="841" r:id="rId29"/>
    <p:sldId id="806" r:id="rId30"/>
    <p:sldId id="822" r:id="rId31"/>
    <p:sldId id="801" r:id="rId32"/>
    <p:sldId id="854" r:id="rId33"/>
    <p:sldId id="858" r:id="rId34"/>
    <p:sldId id="855" r:id="rId35"/>
    <p:sldId id="857" r:id="rId36"/>
    <p:sldId id="923" r:id="rId37"/>
    <p:sldId id="863" r:id="rId38"/>
    <p:sldId id="851" r:id="rId39"/>
    <p:sldId id="864" r:id="rId40"/>
    <p:sldId id="898" r:id="rId41"/>
    <p:sldId id="899" r:id="rId42"/>
    <p:sldId id="901" r:id="rId43"/>
    <p:sldId id="911" r:id="rId44"/>
    <p:sldId id="915" r:id="rId45"/>
    <p:sldId id="920" r:id="rId46"/>
    <p:sldId id="914" r:id="rId47"/>
    <p:sldId id="921" r:id="rId48"/>
    <p:sldId id="922" r:id="rId49"/>
    <p:sldId id="884" r:id="rId50"/>
    <p:sldId id="885" r:id="rId51"/>
    <p:sldId id="897" r:id="rId52"/>
    <p:sldId id="887" r:id="rId53"/>
    <p:sldId id="891" r:id="rId54"/>
    <p:sldId id="890" r:id="rId55"/>
    <p:sldId id="924" r:id="rId56"/>
    <p:sldId id="903" r:id="rId57"/>
    <p:sldId id="896" r:id="rId58"/>
    <p:sldId id="910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C3BEE"/>
    <a:srgbClr val="75BFD7"/>
    <a:srgbClr val="FC00B3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24" autoAdjust="0"/>
    <p:restoredTop sz="93206" autoAdjust="0"/>
  </p:normalViewPr>
  <p:slideViewPr>
    <p:cSldViewPr snapToGrid="0" snapToObjects="1">
      <p:cViewPr>
        <p:scale>
          <a:sx n="135" d="100"/>
          <a:sy n="135" d="100"/>
        </p:scale>
        <p:origin x="-1792" y="-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notesMaster" Target="notesMasters/notesMaster1.xml"/><Relationship Id="rId61" Type="http://schemas.openxmlformats.org/officeDocument/2006/relationships/handoutMaster" Target="handoutMasters/handoutMaster1.xml"/><Relationship Id="rId62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image" Target="../media/image2.emf"/><Relationship Id="rId2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image" Target="../media/image2.emf"/><Relationship Id="rId2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Relationship Id="rId2" Type="http://schemas.openxmlformats.org/officeDocument/2006/relationships/image" Target="../media/image3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24/10/19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24/10/19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Bacchetta </a:t>
            </a:r>
            <a:r>
              <a:rPr lang="it-IT" dirty="0" err="1" smtClean="0"/>
              <a:t>reference</a:t>
            </a:r>
            <a:r>
              <a:rPr lang="it-IT" dirty="0" smtClean="0"/>
              <a:t>!</a:t>
            </a:r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oCapire</a:t>
            </a:r>
            <a:r>
              <a:rPr lang="it-IT" dirty="0" smtClean="0"/>
              <a:t> storia del segno </a:t>
            </a:r>
          </a:p>
          <a:p>
            <a:r>
              <a:rPr lang="it-IT" dirty="0" smtClean="0"/>
              <a:t>Che modello segue AFTER ?</a:t>
            </a:r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Aggiungere riferimenti</a:t>
            </a:r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Trova quale </a:t>
            </a:r>
            <a:r>
              <a:rPr lang="it-IT" dirty="0" err="1" smtClean="0"/>
              <a:t>e’</a:t>
            </a:r>
            <a:r>
              <a:rPr lang="it-IT" dirty="0" smtClean="0"/>
              <a:t> Lattice ed eventualmente che modelli</a:t>
            </a:r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Mettere il plot con confronto </a:t>
            </a:r>
            <a:r>
              <a:rPr lang="it-IT" dirty="0" err="1" smtClean="0"/>
              <a:t>low</a:t>
            </a:r>
            <a:r>
              <a:rPr lang="it-IT" dirty="0" smtClean="0"/>
              <a:t> </a:t>
            </a:r>
            <a:r>
              <a:rPr lang="it-IT" dirty="0" err="1" smtClean="0"/>
              <a:t>energy</a:t>
            </a:r>
            <a:r>
              <a:rPr lang="it-IT" baseline="0" dirty="0" smtClean="0"/>
              <a:t> vs LHC!!</a:t>
            </a:r>
          </a:p>
          <a:p>
            <a:r>
              <a:rPr lang="it-IT" baseline="0" dirty="0" smtClean="0"/>
              <a:t>Mettere il caso pi0 ?</a:t>
            </a:r>
            <a:endParaRPr lang="it-IT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2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 smtClean="0"/>
              <a:t>Discutere che servono spin (fin dall’</a:t>
            </a:r>
            <a:r>
              <a:rPr lang="it-IT" baseline="0" dirty="0" err="1" smtClean="0"/>
              <a:t>iniio</a:t>
            </a:r>
            <a:r>
              <a:rPr lang="it-IT" baseline="0" dirty="0" smtClean="0"/>
              <a:t> </a:t>
            </a:r>
            <a:r>
              <a:rPr lang="it-IT" baseline="0" dirty="0" smtClean="0">
                <a:sym typeface="Wingdings"/>
              </a:rPr>
              <a:t> metter qualche simbolo nel disegno ?</a:t>
            </a:r>
            <a:r>
              <a:rPr lang="it-IT" baseline="0" dirty="0" smtClean="0"/>
              <a:t>) e scala perturbativa</a:t>
            </a:r>
            <a:endParaRPr 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Vedere</a:t>
            </a:r>
            <a:r>
              <a:rPr lang="en-US" dirty="0" smtClean="0"/>
              <a:t> </a:t>
            </a:r>
            <a:r>
              <a:rPr lang="en-US" dirty="0" err="1" smtClean="0"/>
              <a:t>presentazione</a:t>
            </a:r>
            <a:r>
              <a:rPr lang="en-US" dirty="0" smtClean="0"/>
              <a:t> </a:t>
            </a:r>
            <a:r>
              <a:rPr lang="en-US" dirty="0" err="1" smtClean="0"/>
              <a:t>Matteo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relazione</a:t>
            </a:r>
            <a:r>
              <a:rPr lang="en-US" dirty="0" smtClean="0"/>
              <a:t> con blue luminosity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quello per polarizzato ?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RICH: </a:t>
            </a:r>
            <a:r>
              <a:rPr lang="en-US" dirty="0" err="1" smtClean="0"/>
              <a:t>contributo</a:t>
            </a:r>
            <a:r>
              <a:rPr lang="en-US" dirty="0" smtClean="0"/>
              <a:t> a </a:t>
            </a:r>
            <a:r>
              <a:rPr lang="en-US" dirty="0" err="1" smtClean="0"/>
              <a:t>Delta_g</a:t>
            </a:r>
            <a:r>
              <a:rPr lang="en-US" dirty="0" smtClean="0"/>
              <a:t> &gt; 0</a:t>
            </a:r>
            <a:r>
              <a:rPr lang="en-US" baseline="0" dirty="0" smtClean="0"/>
              <a:t> con jets e pi0, </a:t>
            </a:r>
            <a:r>
              <a:rPr lang="en-US" baseline="0" dirty="0" err="1" smtClean="0"/>
              <a:t>contributo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Delta_qbar</a:t>
            </a:r>
            <a:r>
              <a:rPr lang="en-US" baseline="0" dirty="0" smtClean="0"/>
              <a:t> con W+/-</a:t>
            </a:r>
          </a:p>
          <a:p>
            <a:r>
              <a:rPr lang="en-US" baseline="0" dirty="0" err="1" smtClean="0"/>
              <a:t>Mettere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una</a:t>
            </a:r>
            <a:r>
              <a:rPr lang="en-US" baseline="0" dirty="0" smtClean="0"/>
              <a:t> slide per </a:t>
            </a:r>
            <a:r>
              <a:rPr lang="en-US" baseline="0" dirty="0" err="1" smtClean="0"/>
              <a:t>hadronici</a:t>
            </a:r>
            <a:r>
              <a:rPr lang="en-US" baseline="0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171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Vedere</a:t>
            </a:r>
            <a:r>
              <a:rPr lang="en-US" baseline="0" dirty="0" smtClean="0"/>
              <a:t> come </a:t>
            </a:r>
            <a:r>
              <a:rPr lang="en-US" baseline="0" dirty="0" err="1" smtClean="0"/>
              <a:t>fanno</a:t>
            </a:r>
            <a:r>
              <a:rPr lang="en-US" baseline="0" dirty="0" smtClean="0"/>
              <a:t> la media </a:t>
            </a:r>
            <a:r>
              <a:rPr lang="en-US" baseline="0" dirty="0" err="1" smtClean="0"/>
              <a:t>fra</a:t>
            </a:r>
            <a:r>
              <a:rPr lang="en-US" baseline="0" dirty="0" smtClean="0"/>
              <a:t> le </a:t>
            </a:r>
            <a:r>
              <a:rPr lang="en-US" baseline="0" dirty="0" err="1" smtClean="0"/>
              <a:t>varie</a:t>
            </a:r>
            <a:r>
              <a:rPr lang="en-US" baseline="0" dirty="0" smtClean="0"/>
              <a:t> PDF</a:t>
            </a:r>
          </a:p>
          <a:p>
            <a:r>
              <a:rPr lang="en-US" baseline="0" dirty="0" smtClean="0"/>
              <a:t>JAM17 a parte in </a:t>
            </a:r>
            <a:r>
              <a:rPr lang="en-US" baseline="0" dirty="0" err="1" smtClean="0"/>
              <a:t>Delta_q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perche</a:t>
            </a:r>
            <a:r>
              <a:rPr lang="en-US" baseline="0" dirty="0" smtClean="0"/>
              <a:t>’ non </a:t>
            </a:r>
            <a:r>
              <a:rPr lang="en-US" baseline="0" dirty="0" err="1" smtClean="0"/>
              <a:t>impone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gA</a:t>
            </a:r>
            <a:r>
              <a:rPr lang="en-US" baseline="0" dirty="0" smtClean="0"/>
              <a:t> SU(3) e </a:t>
            </a:r>
            <a:r>
              <a:rPr lang="en-US" baseline="0" dirty="0" err="1" smtClean="0"/>
              <a:t>fitta</a:t>
            </a:r>
            <a:r>
              <a:rPr lang="en-US" baseline="0" dirty="0" smtClean="0"/>
              <a:t> PDF/FF </a:t>
            </a:r>
            <a:r>
              <a:rPr lang="en-US" baseline="0" dirty="0" err="1" smtClean="0"/>
              <a:t>insieme</a:t>
            </a:r>
            <a:endParaRPr lang="en-US" baseline="0" dirty="0" smtClean="0"/>
          </a:p>
          <a:p>
            <a:r>
              <a:rPr lang="en-US" baseline="0" dirty="0" err="1" smtClean="0"/>
              <a:t>Baccehtta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</a:t>
            </a:r>
            <a:r>
              <a:rPr lang="en-US" baseline="0" dirty="0" smtClean="0"/>
              <a:t> di </a:t>
            </a:r>
            <a:r>
              <a:rPr lang="en-US" baseline="0" dirty="0" err="1" smtClean="0"/>
              <a:t>rinormalizzazione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completa</a:t>
            </a:r>
            <a:r>
              <a:rPr lang="en-US" baseline="0" dirty="0" smtClean="0"/>
              <a:t> e parte di </a:t>
            </a:r>
            <a:r>
              <a:rPr lang="en-US" baseline="0" dirty="0" err="1" smtClean="0"/>
              <a:t>calcoli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ancora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pertubativa</a:t>
            </a:r>
            <a:r>
              <a:rPr lang="en-US" baseline="0" dirty="0" smtClean="0"/>
              <a:t> </a:t>
            </a:r>
            <a:r>
              <a:rPr lang="mr-IN" baseline="0" dirty="0" smtClean="0"/>
              <a:t>…</a:t>
            </a:r>
            <a:r>
              <a:rPr lang="en-US" baseline="0" dirty="0" smtClean="0"/>
              <a:t>. Non e’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e’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mare ?</a:t>
            </a:r>
          </a:p>
          <a:p>
            <a:r>
              <a:rPr lang="en-US" baseline="0" dirty="0" smtClean="0"/>
              <a:t>Lattice could be used for extrapolation in unmeasured </a:t>
            </a:r>
            <a:r>
              <a:rPr lang="en-US" baseline="0" dirty="0" err="1" smtClean="0"/>
              <a:t>regins</a:t>
            </a:r>
            <a:r>
              <a:rPr lang="en-US" baseline="0" dirty="0" smtClean="0"/>
              <a:t>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81707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64BDAA-91B3-6A49-82AC-F2162427B6C8}" type="slidenum">
              <a:rPr lang="en-US"/>
              <a:pPr>
                <a:defRPr/>
              </a:pPr>
              <a:t>58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042" y="4343693"/>
            <a:ext cx="5027916" cy="411392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8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 smtClean="0"/>
              <a:t>Discutere che servono spin (fin dall’</a:t>
            </a:r>
            <a:r>
              <a:rPr lang="it-IT" baseline="0" dirty="0" err="1" smtClean="0"/>
              <a:t>iniio</a:t>
            </a:r>
            <a:r>
              <a:rPr lang="it-IT" baseline="0" dirty="0" smtClean="0"/>
              <a:t> </a:t>
            </a:r>
            <a:r>
              <a:rPr lang="it-IT" baseline="0" dirty="0" smtClean="0">
                <a:sym typeface="Wingdings"/>
              </a:rPr>
              <a:t> metter qualche simbolo nel disegno ?</a:t>
            </a:r>
            <a:r>
              <a:rPr lang="it-IT" baseline="0" dirty="0" smtClean="0"/>
              <a:t>) e scala perturbativa</a:t>
            </a:r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24/10/19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24/10/19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24/10/19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97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24/10/19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24/10/19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24/10/19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24/10/19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24/10/19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24/10/19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24/10/19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24/10/19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24/10/19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emf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oleObject" Target="../embeddings/oleObject11.bin"/><Relationship Id="rId10" Type="http://schemas.openxmlformats.org/officeDocument/2006/relationships/image" Target="../media/image31.emf"/><Relationship Id="rId11" Type="http://schemas.openxmlformats.org/officeDocument/2006/relationships/image" Target="../media/image37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8.emf"/><Relationship Id="rId12" Type="http://schemas.openxmlformats.org/officeDocument/2006/relationships/oleObject" Target="../embeddings/oleObject13.bin"/><Relationship Id="rId13" Type="http://schemas.openxmlformats.org/officeDocument/2006/relationships/image" Target="../media/image39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Relationship Id="rId9" Type="http://schemas.openxmlformats.org/officeDocument/2006/relationships/image" Target="../media/image58.png"/><Relationship Id="rId10" Type="http://schemas.openxmlformats.org/officeDocument/2006/relationships/image" Target="../media/image59.png"/><Relationship Id="rId11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.bin"/><Relationship Id="rId12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.xml"/><Relationship Id="rId4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3.e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4" Type="http://schemas.openxmlformats.org/officeDocument/2006/relationships/image" Target="../media/image77.jpg"/><Relationship Id="rId5" Type="http://schemas.openxmlformats.org/officeDocument/2006/relationships/image" Target="../media/image78.png"/><Relationship Id="rId6" Type="http://schemas.openxmlformats.org/officeDocument/2006/relationships/image" Target="../media/image79.png"/><Relationship Id="rId7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1.png"/><Relationship Id="rId6" Type="http://schemas.openxmlformats.org/officeDocument/2006/relationships/image" Target="../media/image8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4" Type="http://schemas.openxmlformats.org/officeDocument/2006/relationships/image" Target="../media/image96.png"/><Relationship Id="rId5" Type="http://schemas.openxmlformats.org/officeDocument/2006/relationships/image" Target="../media/image97.png"/><Relationship Id="rId6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4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4" Type="http://schemas.openxmlformats.org/officeDocument/2006/relationships/image" Target="../media/image102.jpg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jpg"/><Relationship Id="rId8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4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4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4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4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Relationship Id="rId6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9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3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2.png"/><Relationship Id="rId3" Type="http://schemas.openxmlformats.org/officeDocument/2006/relationships/image" Target="../media/image13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4.png"/><Relationship Id="rId3" Type="http://schemas.openxmlformats.org/officeDocument/2006/relationships/image" Target="../media/image13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3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4" Type="http://schemas.openxmlformats.org/officeDocument/2006/relationships/image" Target="../media/image13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4" Type="http://schemas.openxmlformats.org/officeDocument/2006/relationships/image" Target="../media/image140.png"/><Relationship Id="rId5" Type="http://schemas.openxmlformats.org/officeDocument/2006/relationships/image" Target="../media/image141.jpg"/><Relationship Id="rId6" Type="http://schemas.openxmlformats.org/officeDocument/2006/relationships/image" Target="../media/image142.png"/><Relationship Id="rId7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4" Type="http://schemas.openxmlformats.org/officeDocument/2006/relationships/image" Target="../media/image145.png"/><Relationship Id="rId5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4" Type="http://schemas.openxmlformats.org/officeDocument/2006/relationships/image" Target="../media/image149.png"/><Relationship Id="rId5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4" Type="http://schemas.openxmlformats.org/officeDocument/2006/relationships/image" Target="../media/image152.png"/><Relationship Id="rId5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g"/><Relationship Id="rId4" Type="http://schemas.openxmlformats.org/officeDocument/2006/relationships/image" Target="../media/image155.jpeg"/><Relationship Id="rId5" Type="http://schemas.openxmlformats.org/officeDocument/2006/relationships/image" Target="../media/image156.png"/><Relationship Id="rId6" Type="http://schemas.openxmlformats.org/officeDocument/2006/relationships/image" Target="../media/image157.jpeg"/><Relationship Id="rId7" Type="http://schemas.openxmlformats.org/officeDocument/2006/relationships/image" Target="../media/image158.png"/><Relationship Id="rId8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4" Type="http://schemas.openxmlformats.org/officeDocument/2006/relationships/image" Target="../media/image160.jpg"/><Relationship Id="rId5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4" Type="http://schemas.openxmlformats.org/officeDocument/2006/relationships/image" Target="../media/image163.png"/><Relationship Id="rId5" Type="http://schemas.openxmlformats.org/officeDocument/2006/relationships/image" Target="../media/image164.png"/><Relationship Id="rId6" Type="http://schemas.openxmlformats.org/officeDocument/2006/relationships/image" Target="../media/image165.png"/><Relationship Id="rId7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4" Type="http://schemas.openxmlformats.org/officeDocument/2006/relationships/image" Target="../media/image168.png"/><Relationship Id="rId5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4" Type="http://schemas.openxmlformats.org/officeDocument/2006/relationships/image" Target="../media/image78.png"/><Relationship Id="rId5" Type="http://schemas.openxmlformats.org/officeDocument/2006/relationships/image" Target="../media/image171.png"/><Relationship Id="rId6" Type="http://schemas.openxmlformats.org/officeDocument/2006/relationships/image" Target="../media/image172.png"/><Relationship Id="rId7" Type="http://schemas.openxmlformats.org/officeDocument/2006/relationships/image" Target="../media/image17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4" Type="http://schemas.openxmlformats.org/officeDocument/2006/relationships/image" Target="../media/image175.png"/><Relationship Id="rId5" Type="http://schemas.openxmlformats.org/officeDocument/2006/relationships/image" Target="../media/image176.png"/><Relationship Id="rId6" Type="http://schemas.openxmlformats.org/officeDocument/2006/relationships/image" Target="../media/image177.png"/><Relationship Id="rId7" Type="http://schemas.openxmlformats.org/officeDocument/2006/relationships/image" Target="../media/image17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7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4" Type="http://schemas.openxmlformats.org/officeDocument/2006/relationships/image" Target="../media/image18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9.png"/><Relationship Id="rId12" Type="http://schemas.openxmlformats.org/officeDocument/2006/relationships/image" Target="../media/image190.png"/><Relationship Id="rId13" Type="http://schemas.openxmlformats.org/officeDocument/2006/relationships/image" Target="../media/image19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81.jpeg"/><Relationship Id="rId4" Type="http://schemas.openxmlformats.org/officeDocument/2006/relationships/image" Target="../media/image182.png"/><Relationship Id="rId5" Type="http://schemas.openxmlformats.org/officeDocument/2006/relationships/image" Target="../media/image183.png"/><Relationship Id="rId6" Type="http://schemas.openxmlformats.org/officeDocument/2006/relationships/image" Target="../media/image184.JPG"/><Relationship Id="rId7" Type="http://schemas.openxmlformats.org/officeDocument/2006/relationships/image" Target="../media/image185.png"/><Relationship Id="rId8" Type="http://schemas.openxmlformats.org/officeDocument/2006/relationships/image" Target="../media/image186.jpg"/><Relationship Id="rId9" Type="http://schemas.openxmlformats.org/officeDocument/2006/relationships/image" Target="../media/image187.png"/><Relationship Id="rId10" Type="http://schemas.openxmlformats.org/officeDocument/2006/relationships/image" Target="../media/image18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8.bin"/><Relationship Id="rId12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8.xml"/><Relationship Id="rId4" Type="http://schemas.openxmlformats.org/officeDocument/2006/relationships/image" Target="../media/image6.png"/><Relationship Id="rId5" Type="http://schemas.openxmlformats.org/officeDocument/2006/relationships/oleObject" Target="../embeddings/oleObject5.bin"/><Relationship Id="rId6" Type="http://schemas.openxmlformats.org/officeDocument/2006/relationships/image" Target="../media/image2.emf"/><Relationship Id="rId7" Type="http://schemas.openxmlformats.org/officeDocument/2006/relationships/oleObject" Target="../embeddings/oleObject6.bin"/><Relationship Id="rId8" Type="http://schemas.openxmlformats.org/officeDocument/2006/relationships/image" Target="../media/image3.emf"/><Relationship Id="rId9" Type="http://schemas.openxmlformats.org/officeDocument/2006/relationships/oleObject" Target="../embeddings/oleObject7.bin"/><Relationship Id="rId10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oleObject" Target="../embeddings/oleObject9.bin"/><Relationship Id="rId7" Type="http://schemas.openxmlformats.org/officeDocument/2006/relationships/image" Target="../media/image19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6740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RICH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74" y="1133646"/>
            <a:ext cx="7798741" cy="55832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225781"/>
            <a:ext cx="65741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FFFF"/>
                </a:solidFill>
              </a:rPr>
              <a:t>Flavor Separation Instruments for Nucleon Tomography</a:t>
            </a:r>
            <a:endParaRPr lang="en-US" sz="220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704802"/>
            <a:ext cx="2689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M. Contalbrigo </a:t>
            </a:r>
            <a:r>
              <a:rPr lang="mr-IN" sz="1600" dirty="0">
                <a:solidFill>
                  <a:schemeClr val="bg1"/>
                </a:solidFill>
              </a:rPr>
              <a:t>–</a:t>
            </a:r>
            <a:r>
              <a:rPr lang="en-US" sz="1600" dirty="0">
                <a:solidFill>
                  <a:schemeClr val="bg1"/>
                </a:solidFill>
              </a:rPr>
              <a:t> INFN </a:t>
            </a:r>
            <a:r>
              <a:rPr lang="en-US" sz="1600" dirty="0" smtClean="0">
                <a:solidFill>
                  <a:schemeClr val="bg1"/>
                </a:solidFill>
              </a:rPr>
              <a:t>Ferrara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6074" y="6204643"/>
            <a:ext cx="17271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Aperitivi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Scientifici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29944" y="6042940"/>
            <a:ext cx="31724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25</a:t>
            </a:r>
            <a:r>
              <a:rPr lang="en-US" sz="1600" baseline="30000" dirty="0" smtClean="0">
                <a:solidFill>
                  <a:srgbClr val="FFFFFF"/>
                </a:solidFill>
              </a:rPr>
              <a:t>th</a:t>
            </a:r>
            <a:r>
              <a:rPr lang="en-US" sz="1600" dirty="0" smtClean="0">
                <a:solidFill>
                  <a:srgbClr val="FFFFFF"/>
                </a:solidFill>
              </a:rPr>
              <a:t> October 2019,</a:t>
            </a:r>
          </a:p>
          <a:p>
            <a:r>
              <a:rPr lang="en-US" sz="1600" dirty="0" smtClean="0">
                <a:solidFill>
                  <a:srgbClr val="FFFFFF"/>
                </a:solidFill>
              </a:rPr>
              <a:t>Dip. </a:t>
            </a:r>
            <a:r>
              <a:rPr lang="en-US" sz="1600" dirty="0" err="1" smtClean="0">
                <a:solidFill>
                  <a:srgbClr val="FFFFFF"/>
                </a:solidFill>
              </a:rPr>
              <a:t>Fisica</a:t>
            </a:r>
            <a:r>
              <a:rPr lang="en-US" sz="1600" dirty="0" smtClean="0">
                <a:solidFill>
                  <a:srgbClr val="FFFFFF"/>
                </a:solidFill>
              </a:rPr>
              <a:t> and </a:t>
            </a:r>
            <a:r>
              <a:rPr lang="en-US" sz="1600" dirty="0" err="1" smtClean="0">
                <a:solidFill>
                  <a:srgbClr val="FFFFFF"/>
                </a:solidFill>
              </a:rPr>
              <a:t>Astronomia</a:t>
            </a:r>
            <a:r>
              <a:rPr lang="en-US" sz="1600" dirty="0" smtClean="0">
                <a:solidFill>
                  <a:srgbClr val="FFFFFF"/>
                </a:solidFill>
              </a:rPr>
              <a:t>, Bologna</a:t>
            </a:r>
          </a:p>
        </p:txBody>
      </p:sp>
    </p:spTree>
    <p:extLst>
      <p:ext uri="{BB962C8B-B14F-4D97-AF65-F5344CB8AC3E}">
        <p14:creationId xmlns:p14="http://schemas.microsoft.com/office/powerpoint/2010/main" val="3989591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4860724" y="724370"/>
            <a:ext cx="4162227" cy="18078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192784" y="2864313"/>
            <a:ext cx="4830320" cy="36662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62703" y="2864313"/>
            <a:ext cx="3938798" cy="36767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4" name="Picture 53" descr="Bacchetta_P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9" y="2980976"/>
            <a:ext cx="3950982" cy="3549545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1511225" y="2864313"/>
            <a:ext cx="27809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</a:t>
            </a:r>
            <a:r>
              <a:rPr lang="en-US" sz="1200" b="1" dirty="0"/>
              <a:t>.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Bacchetta</a:t>
            </a:r>
            <a:r>
              <a:rPr lang="en-US" sz="1200" b="1" dirty="0" smtClean="0"/>
              <a:t>++   [arXiv</a:t>
            </a:r>
            <a:r>
              <a:rPr lang="en-US" sz="1200" b="1" dirty="0"/>
              <a:t>:</a:t>
            </a:r>
            <a:r>
              <a:rPr lang="en-US" sz="1200" b="1" dirty="0" smtClean="0"/>
              <a:t>1703.10157]</a:t>
            </a:r>
            <a:endParaRPr lang="en-US" sz="12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4192784" y="2991559"/>
            <a:ext cx="4830168" cy="3545399"/>
            <a:chOff x="4089307" y="2386160"/>
            <a:chExt cx="4830168" cy="354539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9307" y="2386160"/>
              <a:ext cx="4830168" cy="3545399"/>
            </a:xfrm>
            <a:prstGeom prst="rect">
              <a:avLst/>
            </a:prstGeom>
          </p:spPr>
        </p:pic>
        <p:cxnSp>
          <p:nvCxnSpPr>
            <p:cNvPr id="12" name="Straight Connector 11"/>
            <p:cNvCxnSpPr/>
            <p:nvPr/>
          </p:nvCxnSpPr>
          <p:spPr>
            <a:xfrm flipV="1">
              <a:off x="6567078" y="4943593"/>
              <a:ext cx="675879" cy="9408"/>
            </a:xfrm>
            <a:prstGeom prst="line">
              <a:avLst/>
            </a:prstGeom>
            <a:ln>
              <a:solidFill>
                <a:srgbClr val="9B252B"/>
              </a:solidFill>
              <a:headEnd type="diamond"/>
              <a:tailEnd type="diamond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Left Arrow 21"/>
            <p:cNvSpPr/>
            <p:nvPr/>
          </p:nvSpPr>
          <p:spPr>
            <a:xfrm>
              <a:off x="7431342" y="4850035"/>
              <a:ext cx="197555" cy="178741"/>
            </a:xfrm>
            <a:prstGeom prst="lef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671238" y="4798300"/>
              <a:ext cx="6035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9B252B"/>
                  </a:solidFill>
                </a:rPr>
                <a:t>TMDs</a:t>
              </a:r>
              <a:endParaRPr lang="en-US" sz="1200" b="1" dirty="0">
                <a:solidFill>
                  <a:srgbClr val="9B252B"/>
                </a:solidFill>
              </a:endParaRP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725" y="943568"/>
            <a:ext cx="2712249" cy="43226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6189" y="1310712"/>
            <a:ext cx="1652776" cy="41531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7078" y="1660176"/>
            <a:ext cx="1762962" cy="46616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9799" y="1367154"/>
            <a:ext cx="593305" cy="35598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529450" y="2113616"/>
            <a:ext cx="1512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9B252B"/>
                </a:solidFill>
                <a:latin typeface="Times"/>
                <a:cs typeface="Times"/>
              </a:rPr>
              <a:t>+9 / -6 (TMDs)</a:t>
            </a:r>
            <a:endParaRPr lang="en-US" sz="1600" b="1" dirty="0">
              <a:solidFill>
                <a:srgbClr val="9B252B"/>
              </a:solidFill>
              <a:latin typeface="Times"/>
              <a:cs typeface="Time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826509" y="2851604"/>
            <a:ext cx="23501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ATLAS++   [arXiv</a:t>
            </a:r>
            <a:r>
              <a:rPr lang="en-US" sz="1200" b="1" dirty="0"/>
              <a:t>:</a:t>
            </a:r>
            <a:r>
              <a:rPr lang="en-US" sz="1200" b="1" dirty="0" smtClean="0"/>
              <a:t>1701.07240]</a:t>
            </a:r>
            <a:endParaRPr lang="en-US" sz="1200" dirty="0"/>
          </a:p>
        </p:txBody>
      </p:sp>
      <p:sp>
        <p:nvSpPr>
          <p:cNvPr id="32" name="Rectangle 31"/>
          <p:cNvSpPr/>
          <p:nvPr/>
        </p:nvSpPr>
        <p:spPr>
          <a:xfrm>
            <a:off x="4860725" y="724370"/>
            <a:ext cx="4162227" cy="1807833"/>
          </a:xfrm>
          <a:prstGeom prst="rect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3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4462457"/>
              </p:ext>
            </p:extLst>
          </p:nvPr>
        </p:nvGraphicFramePr>
        <p:xfrm>
          <a:off x="2391822" y="3254697"/>
          <a:ext cx="1363950" cy="285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Equation" r:id="rId10" imgW="1320800" imgH="279400" progId="Equation.3">
                  <p:embed/>
                </p:oleObj>
              </mc:Choice>
              <mc:Fallback>
                <p:oleObj name="Equation" r:id="rId10" imgW="13208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391822" y="3254697"/>
                        <a:ext cx="1363950" cy="2851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4" name="Picture 63" descr="Up_unpol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9" y="653088"/>
            <a:ext cx="2353461" cy="2084229"/>
          </a:xfrm>
          <a:prstGeom prst="rect">
            <a:avLst/>
          </a:prstGeom>
        </p:spPr>
      </p:pic>
      <p:pic>
        <p:nvPicPr>
          <p:cNvPr id="65" name="Picture 64" descr="Down_unpol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174" y="650289"/>
            <a:ext cx="2275137" cy="209761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061098" y="-85271"/>
            <a:ext cx="287595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Unpolarised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TMDs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46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68018" y="3425199"/>
            <a:ext cx="4467480" cy="31834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74670" y="1131006"/>
            <a:ext cx="4460828" cy="2070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688" y="3745543"/>
            <a:ext cx="3985111" cy="308087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33658" y="596106"/>
            <a:ext cx="2309788" cy="414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Xscal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74" y="6169267"/>
            <a:ext cx="2893784" cy="439367"/>
          </a:xfrm>
          <a:prstGeom prst="rect">
            <a:avLst/>
          </a:prstGeom>
        </p:spPr>
      </p:pic>
      <p:sp>
        <p:nvSpPr>
          <p:cNvPr id="7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 descr="Sivers_al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47" y="3782760"/>
            <a:ext cx="3467844" cy="240595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288454" y="3454272"/>
            <a:ext cx="2175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0000FF"/>
                </a:solidFill>
              </a:rPr>
              <a:t>Sivers</a:t>
            </a:r>
            <a:r>
              <a:rPr lang="en-US" sz="1400" b="1" dirty="0" smtClean="0">
                <a:solidFill>
                  <a:srgbClr val="0000FF"/>
                </a:solidFill>
              </a:rPr>
              <a:t> from polarized SIDIS</a:t>
            </a:r>
          </a:p>
        </p:txBody>
      </p:sp>
      <p:sp>
        <p:nvSpPr>
          <p:cNvPr id="45" name="Rectangle 4"/>
          <p:cNvSpPr>
            <a:spLocks noChangeArrowheads="1"/>
          </p:cNvSpPr>
          <p:nvPr/>
        </p:nvSpPr>
        <p:spPr bwMode="auto">
          <a:xfrm>
            <a:off x="2377221" y="3420623"/>
            <a:ext cx="2222758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>
                <a:solidFill>
                  <a:srgbClr val="000000"/>
                </a:solidFill>
              </a:rPr>
              <a:t>            HERMES        </a:t>
            </a:r>
            <a:r>
              <a:rPr lang="en-US" sz="1000" b="1" dirty="0" smtClean="0"/>
              <a:t>[arXiv:0906.3918]</a:t>
            </a:r>
          </a:p>
        </p:txBody>
      </p:sp>
      <p:sp>
        <p:nvSpPr>
          <p:cNvPr id="46" name="Rectangle 4"/>
          <p:cNvSpPr>
            <a:spLocks noChangeArrowheads="1"/>
          </p:cNvSpPr>
          <p:nvPr/>
        </p:nvSpPr>
        <p:spPr bwMode="auto">
          <a:xfrm>
            <a:off x="2481239" y="3633498"/>
            <a:ext cx="215281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>
                <a:solidFill>
                  <a:srgbClr val="000000"/>
                </a:solidFill>
              </a:rPr>
              <a:t>        COMPASS      </a:t>
            </a:r>
            <a:r>
              <a:rPr lang="en-US" sz="1000" b="1" dirty="0" smtClean="0"/>
              <a:t>[arXiv:1205.5122]</a:t>
            </a:r>
          </a:p>
        </p:txBody>
      </p:sp>
      <p:sp>
        <p:nvSpPr>
          <p:cNvPr id="7" name="Rectangle 6"/>
          <p:cNvSpPr/>
          <p:nvPr/>
        </p:nvSpPr>
        <p:spPr>
          <a:xfrm>
            <a:off x="2968973" y="3928334"/>
            <a:ext cx="886808" cy="2931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115518" y="4086244"/>
            <a:ext cx="852023" cy="3002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27846" y="3935431"/>
            <a:ext cx="2577345" cy="2221092"/>
          </a:xfrm>
          <a:prstGeom prst="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662263" y="609041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1558" y="1186183"/>
            <a:ext cx="2203940" cy="2015523"/>
          </a:xfrm>
          <a:prstGeom prst="rect">
            <a:avLst/>
          </a:prstGeom>
        </p:spPr>
      </p:pic>
      <p:pic>
        <p:nvPicPr>
          <p:cNvPr id="28" name="Picture 27" descr="Sivers_down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8" y="1131006"/>
            <a:ext cx="2228557" cy="2060118"/>
          </a:xfrm>
          <a:prstGeom prst="rect">
            <a:avLst/>
          </a:prstGeom>
        </p:spPr>
      </p:pic>
      <p:graphicFrame>
        <p:nvGraphicFramePr>
          <p:cNvPr id="3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8080300"/>
              </p:ext>
            </p:extLst>
          </p:nvPr>
        </p:nvGraphicFramePr>
        <p:xfrm>
          <a:off x="497851" y="596106"/>
          <a:ext cx="196532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Equation" r:id="rId9" imgW="1143000" imgH="241300" progId="Equation.3">
                  <p:embed/>
                </p:oleObj>
              </mc:Choice>
              <mc:Fallback>
                <p:oleObj name="Equation" r:id="rId9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51" y="596106"/>
                        <a:ext cx="1965325" cy="4143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6633408" y="2191745"/>
            <a:ext cx="2344908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/>
              <a:t>Yoon++</a:t>
            </a:r>
            <a:r>
              <a:rPr lang="en-US" sz="1200" b="1" dirty="0" smtClean="0">
                <a:solidFill>
                  <a:srgbClr val="000000"/>
                </a:solidFill>
              </a:rPr>
              <a:t>  [</a:t>
            </a:r>
            <a:r>
              <a:rPr lang="en-US" sz="1200" b="1" dirty="0" err="1" smtClean="0">
                <a:solidFill>
                  <a:srgbClr val="000000"/>
                </a:solidFill>
              </a:rPr>
              <a:t>arXiv</a:t>
            </a:r>
            <a:r>
              <a:rPr lang="en-US" sz="1200" b="1" dirty="0" smtClean="0">
                <a:solidFill>
                  <a:srgbClr val="000000"/>
                </a:solidFill>
              </a:rPr>
              <a:t>: 1706.03406]</a:t>
            </a:r>
          </a:p>
        </p:txBody>
      </p:sp>
      <p:pic>
        <p:nvPicPr>
          <p:cNvPr id="35" name="Picture 34" descr="Lattice_signchange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688" y="547259"/>
            <a:ext cx="3985111" cy="3100184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618138" y="-85271"/>
            <a:ext cx="376189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Spin-Orbit Effects: 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Sivers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8019" y="2489381"/>
            <a:ext cx="70149" cy="3998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74670" y="6533333"/>
            <a:ext cx="8803646" cy="3140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3250654" y="6228712"/>
            <a:ext cx="502055" cy="2728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889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180109" y="754872"/>
            <a:ext cx="8783973" cy="57139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 descr="Giordano_Collin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66" y="1526336"/>
            <a:ext cx="2844141" cy="156103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110" y="754872"/>
            <a:ext cx="2536084" cy="16684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2292" y="898086"/>
            <a:ext cx="2669720" cy="180386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895928" y="681846"/>
            <a:ext cx="2177143" cy="414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934834" y="672774"/>
            <a:ext cx="2177143" cy="414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78006" y="4610619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4677182" y="4689091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330634" y="3559105"/>
            <a:ext cx="3146698" cy="2909670"/>
            <a:chOff x="211618" y="750974"/>
            <a:chExt cx="3265714" cy="2989872"/>
          </a:xfrm>
        </p:grpSpPr>
        <p:pic>
          <p:nvPicPr>
            <p:cNvPr id="47" name="Picture 46" descr="COMPASS_Collinsxaxis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857" y="3299277"/>
              <a:ext cx="2987475" cy="441569"/>
            </a:xfrm>
            <a:prstGeom prst="rect">
              <a:avLst/>
            </a:prstGeom>
          </p:spPr>
        </p:pic>
        <p:pic>
          <p:nvPicPr>
            <p:cNvPr id="48" name="Picture 47" descr="COMPASS_Collinx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618" y="750974"/>
              <a:ext cx="3265714" cy="2548303"/>
            </a:xfrm>
            <a:prstGeom prst="rect">
              <a:avLst/>
            </a:prstGeom>
          </p:spPr>
        </p:pic>
      </p:grpSp>
      <p:pic>
        <p:nvPicPr>
          <p:cNvPr id="20" name="Picture 19" descr="Collins_Babar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539" y="3559105"/>
            <a:ext cx="4467678" cy="2820465"/>
          </a:xfrm>
          <a:prstGeom prst="rect">
            <a:avLst/>
          </a:prstGeom>
        </p:spPr>
      </p:pic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6570400" y="3506467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Babar   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1309.5278]</a:t>
            </a: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6578982" y="3261469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BESIII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1507.06824]</a:t>
            </a: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6570400" y="3000117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Belle      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[talk at DIS2014]</a:t>
            </a: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1157761" y="2701952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HERMES  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0408013]</a:t>
            </a:r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1157761" y="3161688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COMPASS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1005.5609]</a:t>
            </a:r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1157761" y="3406686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COMPASS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1408.4405]</a:t>
            </a:r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1157761" y="2927020"/>
            <a:ext cx="26501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HERMES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0906.3918]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03040" y="1151198"/>
            <a:ext cx="11756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</a:t>
            </a:r>
            <a:r>
              <a:rPr lang="en-US" sz="1200" baseline="30000" dirty="0" smtClean="0"/>
              <a:t>2 </a:t>
            </a:r>
            <a:r>
              <a:rPr lang="en-US" sz="1200" dirty="0" smtClean="0"/>
              <a:t>~ 110 GeV</a:t>
            </a:r>
            <a:r>
              <a:rPr lang="en-US" sz="1200" baseline="30000" dirty="0" smtClean="0"/>
              <a:t>2</a:t>
            </a:r>
            <a:endParaRPr lang="en-US" sz="1200" baseline="30000" dirty="0"/>
          </a:p>
        </p:txBody>
      </p:sp>
      <p:sp>
        <p:nvSpPr>
          <p:cNvPr id="42" name="TextBox 41"/>
          <p:cNvSpPr txBox="1"/>
          <p:nvPr/>
        </p:nvSpPr>
        <p:spPr>
          <a:xfrm>
            <a:off x="2972756" y="1151198"/>
            <a:ext cx="1152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</a:t>
            </a:r>
            <a:r>
              <a:rPr lang="en-US" sz="1200" baseline="30000" dirty="0" smtClean="0"/>
              <a:t>2 </a:t>
            </a:r>
            <a:r>
              <a:rPr lang="en-US" sz="1200" dirty="0" smtClean="0"/>
              <a:t>~ 5-7 GeV</a:t>
            </a:r>
            <a:r>
              <a:rPr lang="en-US" sz="1200" baseline="30000" dirty="0" smtClean="0"/>
              <a:t>2</a:t>
            </a:r>
            <a:endParaRPr lang="en-US" sz="1200" baseline="30000" dirty="0"/>
          </a:p>
        </p:txBody>
      </p:sp>
      <p:graphicFrame>
        <p:nvGraphicFramePr>
          <p:cNvPr id="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6960330"/>
              </p:ext>
            </p:extLst>
          </p:nvPr>
        </p:nvGraphicFramePr>
        <p:xfrm>
          <a:off x="2028311" y="708329"/>
          <a:ext cx="196691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6" name="Equation" r:id="rId10" imgW="1143000" imgH="241300" progId="Equation.3">
                  <p:embed/>
                </p:oleObj>
              </mc:Choice>
              <mc:Fallback>
                <p:oleObj name="Equation" r:id="rId10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8311" y="708329"/>
                        <a:ext cx="1966912" cy="414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3552934"/>
              </p:ext>
            </p:extLst>
          </p:nvPr>
        </p:nvGraphicFramePr>
        <p:xfrm>
          <a:off x="6934834" y="672775"/>
          <a:ext cx="211931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7" name="Equation" r:id="rId12" imgW="1231900" imgH="241300" progId="Equation.3">
                  <p:embed/>
                </p:oleObj>
              </mc:Choice>
              <mc:Fallback>
                <p:oleObj name="Equation" r:id="rId12" imgW="12319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834" y="672775"/>
                        <a:ext cx="2119312" cy="414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Rectangle 49"/>
          <p:cNvSpPr/>
          <p:nvPr/>
        </p:nvSpPr>
        <p:spPr>
          <a:xfrm>
            <a:off x="8964082" y="2021418"/>
            <a:ext cx="190501" cy="45648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566505" y="-85271"/>
            <a:ext cx="386516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Spin-Orbit Effects: Collins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5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702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25652" y="1297271"/>
            <a:ext cx="9042528" cy="51713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234" y="2177373"/>
            <a:ext cx="3002280" cy="395007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483" y="622329"/>
            <a:ext cx="151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Distributions: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46832" y="622329"/>
            <a:ext cx="1121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Charges: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1" name="Picture 20" descr="Tensor_char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764" y="1297614"/>
            <a:ext cx="3270415" cy="4295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12" y="1297614"/>
            <a:ext cx="2964585" cy="24851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266" y="3640480"/>
            <a:ext cx="2767842" cy="282814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192208" y="1988073"/>
            <a:ext cx="1878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A. </a:t>
            </a:r>
            <a:r>
              <a:rPr lang="en-US" sz="1200" b="1" dirty="0" err="1" smtClean="0"/>
              <a:t>Bacchetta</a:t>
            </a:r>
            <a:r>
              <a:rPr lang="en-US" sz="1200" b="1" dirty="0" smtClean="0"/>
              <a:t> @ DIS219</a:t>
            </a:r>
            <a:endParaRPr lang="en-US" sz="1200" b="1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8593101" y="4123584"/>
            <a:ext cx="0" cy="202963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8495448" y="4225184"/>
            <a:ext cx="217218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432328" y="2719093"/>
            <a:ext cx="0" cy="202963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334675" y="2820693"/>
            <a:ext cx="217218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650189" y="2652961"/>
            <a:ext cx="6805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Helicity</a:t>
            </a:r>
            <a:endParaRPr lang="en-US" sz="1200" dirty="0"/>
          </a:p>
        </p:txBody>
      </p:sp>
      <p:sp>
        <p:nvSpPr>
          <p:cNvPr id="54" name="Oval 53"/>
          <p:cNvSpPr/>
          <p:nvPr/>
        </p:nvSpPr>
        <p:spPr>
          <a:xfrm>
            <a:off x="3325433" y="2703100"/>
            <a:ext cx="217218" cy="23518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8483403" y="4110593"/>
            <a:ext cx="217218" cy="23518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4675" y="656198"/>
            <a:ext cx="1951256" cy="931282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264945" y="-85271"/>
            <a:ext cx="446829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Transversity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&amp; Tensor Charge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131" y="2971236"/>
            <a:ext cx="2887980" cy="18217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64234" y="3393441"/>
            <a:ext cx="4592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x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2464234" y="6160846"/>
            <a:ext cx="4592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x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1608667" y="6328833"/>
            <a:ext cx="280458" cy="1397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2938385" y="2367280"/>
            <a:ext cx="459227" cy="1313840"/>
          </a:xfrm>
          <a:prstGeom prst="straightConnector1">
            <a:avLst/>
          </a:prstGeom>
          <a:ln>
            <a:solidFill>
              <a:srgbClr val="E03DDA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2907905" y="4663187"/>
            <a:ext cx="469387" cy="433698"/>
          </a:xfrm>
          <a:prstGeom prst="straightConnector1">
            <a:avLst/>
          </a:prstGeom>
          <a:ln>
            <a:solidFill>
              <a:srgbClr val="0000FF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9070747" y="542929"/>
            <a:ext cx="73253" cy="59256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6837" y="542929"/>
            <a:ext cx="73253" cy="59256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19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3741" y="536513"/>
            <a:ext cx="3795747" cy="59745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214518" y="534669"/>
            <a:ext cx="4788370" cy="59745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AutoShape 3"/>
          <p:cNvSpPr>
            <a:spLocks noChangeAspect="1" noChangeArrowheads="1" noTextEdit="1"/>
          </p:cNvSpPr>
          <p:nvPr/>
        </p:nvSpPr>
        <p:spPr bwMode="auto">
          <a:xfrm>
            <a:off x="5178798" y="1501053"/>
            <a:ext cx="3373438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8385548" y="4129953"/>
            <a:ext cx="5715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 smtClean="0">
                <a:ln>
                  <a:noFill/>
                </a:ln>
                <a:solidFill>
                  <a:srgbClr val="D584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7018711" y="1882053"/>
            <a:ext cx="8731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433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 descr="Tensor_coupli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42" y="3009223"/>
            <a:ext cx="3582286" cy="2864547"/>
          </a:xfrm>
          <a:prstGeom prst="rect">
            <a:avLst/>
          </a:prstGeom>
        </p:spPr>
      </p:pic>
      <p:pic>
        <p:nvPicPr>
          <p:cNvPr id="3" name="Picture 2" descr="Tensor_coupl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42" y="5930217"/>
            <a:ext cx="3384924" cy="301234"/>
          </a:xfrm>
          <a:prstGeom prst="rect">
            <a:avLst/>
          </a:prstGeom>
        </p:spPr>
      </p:pic>
      <p:pic>
        <p:nvPicPr>
          <p:cNvPr id="5" name="Picture 4" descr="Tensor_couple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86" y="6244124"/>
            <a:ext cx="2535043" cy="183930"/>
          </a:xfrm>
          <a:prstGeom prst="rect">
            <a:avLst/>
          </a:prstGeom>
        </p:spPr>
      </p:pic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232458" y="2702338"/>
            <a:ext cx="1982061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err="1" smtClean="0"/>
              <a:t>Baessler</a:t>
            </a:r>
            <a:r>
              <a:rPr lang="en-US" sz="1200" b="1" dirty="0" smtClean="0"/>
              <a:t>++ @ this Conf.</a:t>
            </a:r>
            <a:endParaRPr lang="en-US" sz="1200" b="1" dirty="0" smtClean="0">
              <a:solidFill>
                <a:srgbClr val="000000"/>
              </a:solidFill>
            </a:endParaRPr>
          </a:p>
        </p:txBody>
      </p:sp>
      <p:pic>
        <p:nvPicPr>
          <p:cNvPr id="37" name="Picture 36" descr="Tensor_couplin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08" y="1547072"/>
            <a:ext cx="2945364" cy="1028612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859156" y="1085407"/>
            <a:ext cx="25955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buAutoNum type="alphaUcPeriod"/>
            </a:pPr>
            <a:r>
              <a:rPr lang="en-US" sz="1200" b="1" dirty="0" err="1" smtClean="0"/>
              <a:t>Bychkov</a:t>
            </a:r>
            <a:r>
              <a:rPr lang="en-US" sz="1200" b="1" dirty="0" smtClean="0"/>
              <a:t>++   [arXiv:0804.1815]</a:t>
            </a:r>
          </a:p>
          <a:p>
            <a:pPr marL="228600" indent="-228600">
              <a:buFontTx/>
              <a:buAutoNum type="alphaUcPeriod"/>
            </a:pPr>
            <a:r>
              <a:rPr lang="en-US" sz="1200" b="1" dirty="0" smtClean="0"/>
              <a:t>Pattie++        [</a:t>
            </a:r>
            <a:r>
              <a:rPr lang="en-US" sz="1200" b="1" dirty="0"/>
              <a:t>arXiv:1309.2499</a:t>
            </a:r>
            <a:r>
              <a:rPr lang="en-US" sz="1200" b="1" dirty="0" smtClean="0"/>
              <a:t>]</a:t>
            </a:r>
            <a:endParaRPr lang="en-US" sz="1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688" y="564164"/>
            <a:ext cx="2478941" cy="464801"/>
          </a:xfrm>
          <a:prstGeom prst="rect">
            <a:avLst/>
          </a:prstGeom>
        </p:spPr>
      </p:pic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251272" y="-85271"/>
            <a:ext cx="449564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Tensor Charge &amp; BSM Physics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8" cstate="print"/>
          <a:srcRect l="-7129" t="-3572" r="-9293" b="-5357"/>
          <a:stretch>
            <a:fillRect/>
          </a:stretch>
        </p:blipFill>
        <p:spPr bwMode="auto">
          <a:xfrm>
            <a:off x="5889309" y="839966"/>
            <a:ext cx="1636618" cy="203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5422805" y="536513"/>
            <a:ext cx="3580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EDM</a:t>
            </a:r>
            <a:r>
              <a:rPr lang="en-US" sz="1400" dirty="0" smtClean="0"/>
              <a:t> violates P and T and CP (if CPT holds) </a:t>
            </a:r>
            <a:endParaRPr lang="en-US" sz="1400" dirty="0"/>
          </a:p>
        </p:txBody>
      </p:sp>
      <p:pic>
        <p:nvPicPr>
          <p:cNvPr id="21" name="Picture 20" descr="limits_JEDI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24" y="3787771"/>
            <a:ext cx="4520617" cy="2687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64592" y="2865159"/>
            <a:ext cx="3836832" cy="3552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748" y="3289214"/>
            <a:ext cx="3812800" cy="31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1502"/>
            <a:ext cx="9144000" cy="535105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997862" y="610890"/>
            <a:ext cx="7071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Thomas Jefferson National Accelerator Facility, Newport News, VA, USA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0174" y="1112302"/>
            <a:ext cx="1882140" cy="186444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218756" y="1970011"/>
            <a:ext cx="63543" cy="5896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093847" y="6052156"/>
            <a:ext cx="1897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6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 12 GeV Beam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9732" y="5547915"/>
            <a:ext cx="2217057" cy="57499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447891" y="-85271"/>
            <a:ext cx="210240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Jefferson Lab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774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72" y="647754"/>
            <a:ext cx="8767008" cy="5879816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353351" y="1267649"/>
            <a:ext cx="0" cy="4920074"/>
          </a:xfrm>
          <a:prstGeom prst="straightConnector1">
            <a:avLst/>
          </a:prstGeom>
          <a:ln w="38100">
            <a:solidFill>
              <a:srgbClr val="F5F701"/>
            </a:solidFill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43481" y="3450167"/>
            <a:ext cx="655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5F701"/>
                </a:solidFill>
              </a:rPr>
              <a:t>10 m</a:t>
            </a:r>
            <a:endParaRPr lang="en-US" dirty="0">
              <a:solidFill>
                <a:srgbClr val="F5F70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47441" y="647754"/>
            <a:ext cx="5335940" cy="5690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646429" y="570517"/>
            <a:ext cx="5316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 acceptance spectrometer. Operative since 02/18</a:t>
            </a:r>
          </a:p>
          <a:p>
            <a:r>
              <a:rPr lang="en-US" dirty="0" smtClean="0"/>
              <a:t>Main INFN contributions to CLAS12: FT, RICH, </a:t>
            </a:r>
            <a:r>
              <a:rPr lang="en-US" dirty="0" err="1" smtClean="0"/>
              <a:t>HDice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217602" y="-85271"/>
            <a:ext cx="256299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CLAS12 in Hall-B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919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265029"/>
              </p:ext>
            </p:extLst>
          </p:nvPr>
        </p:nvGraphicFramePr>
        <p:xfrm>
          <a:off x="4801370" y="825006"/>
          <a:ext cx="4054374" cy="295916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54374"/>
              </a:tblGrid>
              <a:tr h="28454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85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822971" y="4056259"/>
            <a:ext cx="8129355" cy="2544882"/>
            <a:chOff x="822971" y="4104643"/>
            <a:chExt cx="8129355" cy="2544882"/>
          </a:xfrm>
        </p:grpSpPr>
        <p:sp>
          <p:nvSpPr>
            <p:cNvPr id="21" name="Rectangle 20"/>
            <p:cNvSpPr/>
            <p:nvPr/>
          </p:nvSpPr>
          <p:spPr>
            <a:xfrm>
              <a:off x="822971" y="6332638"/>
              <a:ext cx="7884359" cy="287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826327" y="4104643"/>
              <a:ext cx="8125999" cy="2544882"/>
              <a:chOff x="801006" y="4081144"/>
              <a:chExt cx="7367634" cy="2118579"/>
            </a:xfrm>
          </p:grpSpPr>
          <p:pic>
            <p:nvPicPr>
              <p:cNvPr id="3" name="Picture 2" descr="RICH_proto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1006" y="4081144"/>
                <a:ext cx="7145502" cy="1976059"/>
              </a:xfrm>
              <a:prstGeom prst="rect">
                <a:avLst/>
              </a:prstGeom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6341493" y="5969125"/>
                <a:ext cx="1827147" cy="230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Cherenkov angle (</a:t>
                </a:r>
                <a:r>
                  <a:rPr lang="en-US" sz="1200" b="1" dirty="0" err="1" smtClean="0"/>
                  <a:t>mrad</a:t>
                </a:r>
                <a:r>
                  <a:rPr lang="en-US" sz="1200" b="1" dirty="0" smtClean="0"/>
                  <a:t>)</a:t>
                </a:r>
                <a:endParaRPr lang="en-US" sz="1200" b="1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442556" y="4409752"/>
                <a:ext cx="771842" cy="230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7 </a:t>
                </a:r>
                <a:r>
                  <a:rPr lang="en-US" sz="1200" b="1" dirty="0" err="1" smtClean="0"/>
                  <a:t>Gev</a:t>
                </a:r>
                <a:r>
                  <a:rPr lang="en-US" sz="1200" b="1" dirty="0" smtClean="0"/>
                  <a:t>/c</a:t>
                </a:r>
                <a:endParaRPr lang="en-US" sz="1200" b="1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078553" y="4396512"/>
                <a:ext cx="754636" cy="230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6</a:t>
                </a:r>
                <a:r>
                  <a:rPr lang="en-US" sz="1200" b="1" dirty="0" smtClean="0"/>
                  <a:t> </a:t>
                </a:r>
                <a:r>
                  <a:rPr lang="en-US" sz="1200" b="1" dirty="0" err="1" smtClean="0"/>
                  <a:t>Gev</a:t>
                </a:r>
                <a:r>
                  <a:rPr lang="en-US" sz="1200" b="1" dirty="0" smtClean="0"/>
                  <a:t>/c</a:t>
                </a:r>
                <a:endParaRPr lang="en-US" sz="1200" b="1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868423" y="4411439"/>
                <a:ext cx="920721" cy="230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8</a:t>
                </a:r>
                <a:r>
                  <a:rPr lang="en-US" sz="1200" b="1" dirty="0" smtClean="0"/>
                  <a:t> </a:t>
                </a:r>
                <a:r>
                  <a:rPr lang="en-US" sz="1200" b="1" dirty="0" err="1" smtClean="0"/>
                  <a:t>Gev</a:t>
                </a:r>
                <a:r>
                  <a:rPr lang="en-US" sz="1200" b="1" dirty="0" smtClean="0"/>
                  <a:t>/c</a:t>
                </a:r>
                <a:endParaRPr lang="en-US" sz="1200" b="1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551384" y="4423936"/>
                <a:ext cx="494244" cy="6101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p</a:t>
                </a:r>
                <a:endParaRPr lang="en-US" dirty="0">
                  <a:solidFill>
                    <a:srgbClr val="0000FF"/>
                  </a:solidFill>
                  <a:latin typeface="Symbol" charset="2"/>
                  <a:cs typeface="Symbol" charset="2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646770" y="5098607"/>
                <a:ext cx="306171" cy="3074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k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6912913" y="5525488"/>
              <a:ext cx="337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p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399039" y="4167429"/>
              <a:ext cx="6746240" cy="287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03413" y="4110691"/>
              <a:ext cx="47229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Goal </a:t>
              </a:r>
              <a:r>
                <a:rPr lang="en-US" sz="1400" b="1" dirty="0" err="1" smtClean="0"/>
                <a:t>kaon</a:t>
              </a:r>
              <a:r>
                <a:rPr lang="en-US" sz="1400" b="1" dirty="0" smtClean="0"/>
                <a:t>-pion separation up to 8 GeV/c (prototype results):</a:t>
              </a:r>
              <a:endParaRPr lang="en-US" sz="1400" b="1"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34" y="70635"/>
            <a:ext cx="3826741" cy="3927289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476300" y="-85271"/>
            <a:ext cx="204560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CLAS12 RICH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75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65199" y="4064380"/>
            <a:ext cx="3162340" cy="2623775"/>
            <a:chOff x="5796988" y="689437"/>
            <a:chExt cx="3162340" cy="262377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6988" y="689437"/>
              <a:ext cx="3162340" cy="2623775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5796988" y="3057071"/>
              <a:ext cx="1732298" cy="2561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99" y="1504765"/>
            <a:ext cx="3162340" cy="2532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328" y="624424"/>
            <a:ext cx="5402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Aeronautic technology for structure</a:t>
            </a:r>
          </a:p>
          <a:p>
            <a:r>
              <a:rPr lang="en-US" sz="1600" dirty="0" smtClean="0"/>
              <a:t>to maximize lightness and stiffness. Trapezoid of composite materials: CFRP inside acceptance, Aluminum outside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95503" y="5601017"/>
            <a:ext cx="540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Carbon Fiber Mirrors (spherical)</a:t>
            </a:r>
          </a:p>
          <a:p>
            <a:r>
              <a:rPr lang="en-US" sz="1600" dirty="0" smtClean="0"/>
              <a:t>to maximize lightness and stiffness. Consolidate technology </a:t>
            </a:r>
            <a:r>
              <a:rPr lang="en-US" sz="1600" dirty="0"/>
              <a:t>(</a:t>
            </a:r>
            <a:r>
              <a:rPr lang="en-US" sz="1600" dirty="0" smtClean="0"/>
              <a:t>HERMES, AMS, </a:t>
            </a:r>
            <a:r>
              <a:rPr lang="en-US" sz="1600" dirty="0" err="1" smtClean="0"/>
              <a:t>LHCb</a:t>
            </a:r>
            <a:r>
              <a:rPr lang="en-US" sz="1600" dirty="0" smtClean="0"/>
              <a:t>) but ~ 30 % material budget reduction</a:t>
            </a:r>
          </a:p>
        </p:txBody>
      </p:sp>
      <p:sp>
        <p:nvSpPr>
          <p:cNvPr id="2" name="Bent Arrow 1"/>
          <p:cNvSpPr/>
          <p:nvPr/>
        </p:nvSpPr>
        <p:spPr>
          <a:xfrm rot="9424462">
            <a:off x="3673929" y="1593002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Bent Arrow 27"/>
          <p:cNvSpPr/>
          <p:nvPr/>
        </p:nvSpPr>
        <p:spPr>
          <a:xfrm rot="21245077" flipH="1">
            <a:off x="3770402" y="4735220"/>
            <a:ext cx="567490" cy="69850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CB208F5E-AE71-E548-B9E3-C643C8DA20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40"/>
          <a:stretch/>
        </p:blipFill>
        <p:spPr>
          <a:xfrm>
            <a:off x="5956289" y="902665"/>
            <a:ext cx="2810719" cy="452658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084704" y="-85271"/>
            <a:ext cx="28287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RICH Components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286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171" y="3406451"/>
            <a:ext cx="4001690" cy="300402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51935" y="3406451"/>
            <a:ext cx="4245981" cy="3040827"/>
            <a:chOff x="360221" y="700521"/>
            <a:chExt cx="3975922" cy="2844792"/>
          </a:xfrm>
        </p:grpSpPr>
        <p:pic>
          <p:nvPicPr>
            <p:cNvPr id="18" name="Picture 17" descr="AERO_Tran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221" y="700521"/>
              <a:ext cx="3975922" cy="2844792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>
              <a:off x="706588" y="1205391"/>
              <a:ext cx="3458345" cy="0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1023261" y="2103923"/>
              <a:ext cx="2620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World leading transparency </a:t>
              </a:r>
            </a:p>
            <a:p>
              <a:r>
                <a:rPr lang="en-US" sz="1400" b="1" dirty="0" smtClean="0">
                  <a:solidFill>
                    <a:srgbClr val="FF0000"/>
                  </a:solidFill>
                </a:rPr>
                <a:t>At such large n and volumes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788734" y="652950"/>
            <a:ext cx="53974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Glass-</a:t>
            </a:r>
            <a:r>
              <a:rPr lang="en-US" sz="1600" b="1" dirty="0"/>
              <a:t>S</a:t>
            </a:r>
            <a:r>
              <a:rPr lang="en-US" sz="1600" b="1" dirty="0" smtClean="0"/>
              <a:t>kin Mirrors (planar)</a:t>
            </a:r>
          </a:p>
          <a:p>
            <a:r>
              <a:rPr lang="en-US" sz="1600" dirty="0" smtClean="0"/>
              <a:t>Innovative technology never used in nuclear experiments.</a:t>
            </a:r>
            <a:endParaRPr lang="en-US" sz="1600" dirty="0"/>
          </a:p>
          <a:p>
            <a:r>
              <a:rPr lang="en-US" sz="1600" dirty="0" smtClean="0"/>
              <a:t>1.5 mm outside, 0.7 mm inside acceptance</a:t>
            </a:r>
          </a:p>
          <a:p>
            <a:r>
              <a:rPr lang="en-US" sz="1600" dirty="0" smtClean="0"/>
              <a:t>~ 1/5 cost for squared meter </a:t>
            </a:r>
            <a:r>
              <a:rPr lang="en-US" sz="1600" dirty="0" err="1" smtClean="0"/>
              <a:t>vs</a:t>
            </a:r>
            <a:r>
              <a:rPr lang="en-US" sz="1600" dirty="0" smtClean="0"/>
              <a:t> CFRP</a:t>
            </a:r>
          </a:p>
        </p:txBody>
      </p:sp>
      <p:pic>
        <p:nvPicPr>
          <p:cNvPr id="30" name="Picture 29" descr="IMG_20161115_154540_1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3621" r="10741" b="4609"/>
          <a:stretch/>
        </p:blipFill>
        <p:spPr>
          <a:xfrm>
            <a:off x="251935" y="727033"/>
            <a:ext cx="3386184" cy="1800459"/>
          </a:xfrm>
          <a:prstGeom prst="rect">
            <a:avLst/>
          </a:prstGeom>
        </p:spPr>
      </p:pic>
      <p:sp>
        <p:nvSpPr>
          <p:cNvPr id="35" name="Bent Arrow 34"/>
          <p:cNvSpPr/>
          <p:nvPr/>
        </p:nvSpPr>
        <p:spPr>
          <a:xfrm rot="9424462">
            <a:off x="3755863" y="1839634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10861" y="2734204"/>
            <a:ext cx="391699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Large refractive index aerogel radiator </a:t>
            </a:r>
          </a:p>
          <a:p>
            <a:r>
              <a:rPr lang="en-US" sz="1600" dirty="0" smtClean="0"/>
              <a:t>Tiles up to 20x20x3 cm</a:t>
            </a:r>
            <a:r>
              <a:rPr lang="en-US" sz="1600" baseline="30000" dirty="0" smtClean="0"/>
              <a:t>2 </a:t>
            </a:r>
            <a:r>
              <a:rPr lang="en-US" sz="1600" dirty="0" smtClean="0"/>
              <a:t>at n=1.05.</a:t>
            </a:r>
            <a:r>
              <a:rPr lang="en-US" sz="1600" b="1" dirty="0" smtClean="0"/>
              <a:t> </a:t>
            </a:r>
          </a:p>
        </p:txBody>
      </p:sp>
      <p:sp>
        <p:nvSpPr>
          <p:cNvPr id="44" name="Bent Arrow 43"/>
          <p:cNvSpPr/>
          <p:nvPr/>
        </p:nvSpPr>
        <p:spPr>
          <a:xfrm rot="4571906">
            <a:off x="3954912" y="2843670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084704" y="-85271"/>
            <a:ext cx="28287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RICH Components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103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9633" y="1213884"/>
            <a:ext cx="7312696" cy="51130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1491" y="1213784"/>
            <a:ext cx="6576260" cy="511312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349633" y="890137"/>
            <a:ext cx="4325309" cy="2357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1726637" y="6146215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ight Triangle 1"/>
          <p:cNvSpPr/>
          <p:nvPr/>
        </p:nvSpPr>
        <p:spPr>
          <a:xfrm>
            <a:off x="2375489" y="4481476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21491" y="4375720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375489" y="5391716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258174" y="4768273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659649" y="3671217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Longitudinal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r>
              <a:rPr lang="en-US" i="1" dirty="0" smtClean="0">
                <a:solidFill>
                  <a:srgbClr val="0000FF"/>
                </a:solidFill>
              </a:rPr>
              <a:t>=</a:t>
            </a:r>
            <a:r>
              <a:rPr lang="en-US" i="1" dirty="0" err="1" smtClean="0">
                <a:solidFill>
                  <a:srgbClr val="0000FF"/>
                </a:solidFill>
              </a:rPr>
              <a:t>xP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endParaRPr lang="en-US" i="1" baseline="30000" dirty="0">
              <a:solidFill>
                <a:srgbClr val="0000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608849" y="4666142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55005" y="5895175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9308781"/>
              </p:ext>
            </p:extLst>
          </p:nvPr>
        </p:nvGraphicFramePr>
        <p:xfrm>
          <a:off x="1595049" y="921369"/>
          <a:ext cx="1305427" cy="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2" name="Equation" r:id="rId5" imgW="812800" imgH="266700" progId="Equation.3">
                  <p:embed/>
                </p:oleObj>
              </mc:Choice>
              <mc:Fallback>
                <p:oleObj name="Equation" r:id="rId5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5049" y="921369"/>
                        <a:ext cx="1305427" cy="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3011919"/>
              </p:ext>
            </p:extLst>
          </p:nvPr>
        </p:nvGraphicFramePr>
        <p:xfrm>
          <a:off x="544050" y="1849171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name="Equation" r:id="rId7" imgW="571500" imgH="266700" progId="Equation.3">
                  <p:embed/>
                </p:oleObj>
              </mc:Choice>
              <mc:Fallback>
                <p:oleObj name="Equation" r:id="rId7" imgW="5715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4050" y="1849171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927721"/>
              </p:ext>
            </p:extLst>
          </p:nvPr>
        </p:nvGraphicFramePr>
        <p:xfrm>
          <a:off x="2478272" y="1790685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4" name="Equation" r:id="rId9" imgW="1358900" imgH="317500" progId="Equation.3">
                  <p:embed/>
                </p:oleObj>
              </mc:Choice>
              <mc:Fallback>
                <p:oleObj name="Equation" r:id="rId9" imgW="1358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478272" y="1790685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421057" y="5506610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Photon </a:t>
            </a:r>
            <a:r>
              <a:rPr lang="en-US" sz="1400" dirty="0" err="1" smtClean="0"/>
              <a:t>Virtuality</a:t>
            </a:r>
            <a:endParaRPr lang="en-US" sz="1400" dirty="0" smtClean="0"/>
          </a:p>
          <a:p>
            <a:r>
              <a:rPr lang="en-US" i="1" dirty="0" smtClean="0"/>
              <a:t>Q</a:t>
            </a:r>
            <a:r>
              <a:rPr lang="en-US" i="1" baseline="30000" dirty="0" smtClean="0"/>
              <a:t>2</a:t>
            </a:r>
            <a:endParaRPr lang="en-US" i="1" baseline="30000" dirty="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507351"/>
              </p:ext>
            </p:extLst>
          </p:nvPr>
        </p:nvGraphicFramePr>
        <p:xfrm>
          <a:off x="1625067" y="2806700"/>
          <a:ext cx="919162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" name="Equation" r:id="rId11" imgW="609600" imgH="254000" progId="Equation.3">
                  <p:embed/>
                </p:oleObj>
              </mc:Choice>
              <mc:Fallback>
                <p:oleObj name="Equation" r:id="rId11" imgW="6096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625067" y="2806700"/>
                        <a:ext cx="919162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6"/>
          <p:cNvSpPr txBox="1">
            <a:spLocks noChangeArrowheads="1"/>
          </p:cNvSpPr>
          <p:nvPr/>
        </p:nvSpPr>
        <p:spPr bwMode="auto">
          <a:xfrm rot="2338822">
            <a:off x="1361652" y="2341292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 rot="19437630">
            <a:off x="977169" y="1342912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1015033" y="1349712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1086059" y="2250462"/>
            <a:ext cx="700687" cy="605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 rot="2481873">
            <a:off x="2586264" y="1379046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 rot="19437630">
            <a:off x="2266156" y="2400161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 flipH="1">
            <a:off x="2314512" y="2344768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26"/>
          <p:cNvSpPr>
            <a:spLocks noChangeShapeType="1"/>
          </p:cNvSpPr>
          <p:nvPr/>
        </p:nvSpPr>
        <p:spPr bwMode="auto">
          <a:xfrm>
            <a:off x="2409002" y="1326622"/>
            <a:ext cx="545641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403558" y="3609662"/>
            <a:ext cx="2135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Energy Probe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Hard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9633" y="901049"/>
            <a:ext cx="4325309" cy="1965636"/>
          </a:xfrm>
          <a:prstGeom prst="roundRect">
            <a:avLst/>
          </a:prstGeom>
          <a:solidFill>
            <a:schemeClr val="tx2">
              <a:lumMod val="40000"/>
              <a:lumOff val="60000"/>
              <a:alpha val="7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766891" y="-85271"/>
            <a:ext cx="346436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The Nucleon Structure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1751796" y="6498680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541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MAPMT_gai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78" y="2662032"/>
            <a:ext cx="4439865" cy="38203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752" y="2662032"/>
            <a:ext cx="4302512" cy="3822029"/>
          </a:xfrm>
          <a:prstGeom prst="rect">
            <a:avLst/>
          </a:prstGeom>
        </p:spPr>
      </p:pic>
      <p:pic>
        <p:nvPicPr>
          <p:cNvPr id="14" name="Picture 13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60" y="591077"/>
            <a:ext cx="1943327" cy="19433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5324" y="655750"/>
            <a:ext cx="322784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80 H8500 + 350 H12700</a:t>
            </a:r>
            <a:endParaRPr lang="en-US" dirty="0" smtClean="0">
              <a:solidFill>
                <a:srgbClr val="0000FF"/>
              </a:solidFill>
            </a:endParaRPr>
          </a:p>
          <a:p>
            <a:endParaRPr lang="en-US" sz="10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&lt; 1 cm spatial resolution</a:t>
            </a:r>
          </a:p>
          <a:p>
            <a:r>
              <a:rPr lang="en-US" sz="1400" dirty="0" smtClean="0"/>
              <a:t>&lt; 1 ns time resolution</a:t>
            </a:r>
          </a:p>
          <a:p>
            <a:r>
              <a:rPr lang="en-US" sz="1400" dirty="0" smtClean="0"/>
              <a:t>Compatible with the low torus fringe field</a:t>
            </a:r>
          </a:p>
          <a:p>
            <a:endParaRPr lang="en-US" sz="1400" dirty="0"/>
          </a:p>
          <a:p>
            <a:r>
              <a:rPr lang="en-US" sz="1400" dirty="0" smtClean="0"/>
              <a:t>Average MA-PMT gain ~ 2.7 10</a:t>
            </a:r>
            <a:r>
              <a:rPr lang="en-US" sz="1400" baseline="30000" dirty="0" smtClean="0"/>
              <a:t>6</a:t>
            </a:r>
            <a:endParaRPr lang="en-US" sz="1400" dirty="0"/>
          </a:p>
          <a:p>
            <a:r>
              <a:rPr lang="en-US" sz="1400" dirty="0" smtClean="0"/>
              <a:t>Corresponds to SPE ~ 400 </a:t>
            </a:r>
            <a:r>
              <a:rPr lang="en-US" sz="1400" dirty="0" err="1" smtClean="0"/>
              <a:t>fC</a:t>
            </a:r>
            <a:endParaRPr lang="en-US" sz="14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5736936" y="674310"/>
            <a:ext cx="33137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64  </a:t>
            </a:r>
            <a:r>
              <a:rPr lang="en-US" sz="1400" dirty="0"/>
              <a:t>6x6 mm</a:t>
            </a:r>
            <a:r>
              <a:rPr lang="en-US" sz="1400" baseline="30000" dirty="0"/>
              <a:t>2</a:t>
            </a:r>
            <a:r>
              <a:rPr lang="en-US" sz="1400" dirty="0"/>
              <a:t> pixels cost effective device      </a:t>
            </a:r>
            <a:endParaRPr lang="en-US" sz="1400" dirty="0" smtClean="0"/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/>
              <a:t>High sensitivity on VIS towards UV </a:t>
            </a:r>
            <a:r>
              <a:rPr lang="en-US" sz="1400" dirty="0" smtClean="0"/>
              <a:t>light</a:t>
            </a:r>
            <a:endParaRPr lang="en-US" sz="1400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/>
              <a:t>   Mature and reliable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Large Area (5x5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High </a:t>
            </a:r>
            <a:r>
              <a:rPr lang="en-US" sz="1400" dirty="0"/>
              <a:t>packing density (89 %) 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Fast response</a:t>
            </a:r>
          </a:p>
          <a:p>
            <a:pPr marL="285750" indent="-285750">
              <a:buFont typeface="Zapf Dingbats" charset="0"/>
              <a:buChar char="✓"/>
            </a:pPr>
            <a:endParaRPr lang="en-US" sz="1400" dirty="0"/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Expensive technology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51555" y="5469987"/>
            <a:ext cx="2168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 1 m</a:t>
            </a:r>
            <a:r>
              <a:rPr lang="en-US" baseline="30000" dirty="0" smtClean="0"/>
              <a:t>2</a:t>
            </a:r>
            <a:r>
              <a:rPr lang="en-US" dirty="0" smtClean="0"/>
              <a:t> active surface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701265" y="-85271"/>
            <a:ext cx="359568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Photo Sensor: MA-PMT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70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3724" y="671645"/>
            <a:ext cx="40683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Readout Electronics</a:t>
            </a:r>
          </a:p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Compact (matches sensor area)</a:t>
            </a:r>
          </a:p>
          <a:p>
            <a:r>
              <a:rPr lang="en-US" sz="1400" dirty="0" smtClean="0"/>
              <a:t>Modular Front-End (Mechanical adapter, ASIC, FPGA)</a:t>
            </a:r>
          </a:p>
          <a:p>
            <a:r>
              <a:rPr lang="en-US" sz="1400" dirty="0" smtClean="0"/>
              <a:t>Scalable fiber optic DAQ (TCP/IP or SSP)</a:t>
            </a:r>
          </a:p>
          <a:p>
            <a:r>
              <a:rPr lang="en-US" sz="1400" dirty="0" smtClean="0"/>
              <a:t>Tessellated (common HV, LV and optical fiber)</a:t>
            </a:r>
          </a:p>
        </p:txBody>
      </p:sp>
      <p:pic>
        <p:nvPicPr>
          <p:cNvPr id="33" name="Picture 32" descr="Electronic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10" y="3678365"/>
            <a:ext cx="4565303" cy="2563594"/>
          </a:xfrm>
          <a:prstGeom prst="rect">
            <a:avLst/>
          </a:prstGeom>
        </p:spPr>
      </p:pic>
      <p:pic>
        <p:nvPicPr>
          <p:cNvPr id="35" name="Picture 34" descr="PM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09" y="933285"/>
            <a:ext cx="4565303" cy="2563593"/>
          </a:xfrm>
          <a:prstGeom prst="rect">
            <a:avLst/>
          </a:prstGeom>
        </p:spPr>
      </p:pic>
      <p:pic>
        <p:nvPicPr>
          <p:cNvPr id="21" name="Picture 20" descr="Service_SS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1" y="4766575"/>
            <a:ext cx="1422400" cy="171438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-10629" y="4434076"/>
            <a:ext cx="1749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 SSP Fiber-Optic DAQ</a:t>
            </a:r>
          </a:p>
        </p:txBody>
      </p:sp>
      <p:pic>
        <p:nvPicPr>
          <p:cNvPr id="23" name="Picture 22" descr="FPGA_Hea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261" y="4714354"/>
            <a:ext cx="2367279" cy="175140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848261" y="4401944"/>
            <a:ext cx="2693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Tile power dissipation ~ 3.5 W</a:t>
            </a:r>
            <a:endParaRPr lang="en-US" sz="1400" b="1" dirty="0"/>
          </a:p>
        </p:txBody>
      </p:sp>
      <p:grpSp>
        <p:nvGrpSpPr>
          <p:cNvPr id="26" name="Group 25"/>
          <p:cNvGrpSpPr/>
          <p:nvPr/>
        </p:nvGrpSpPr>
        <p:grpSpPr>
          <a:xfrm>
            <a:off x="203724" y="2006639"/>
            <a:ext cx="3879928" cy="2304256"/>
            <a:chOff x="276432" y="2092641"/>
            <a:chExt cx="3879928" cy="2304256"/>
          </a:xfrm>
        </p:grpSpPr>
        <p:sp>
          <p:nvSpPr>
            <p:cNvPr id="29" name="Rectangle 28"/>
            <p:cNvSpPr/>
            <p:nvPr/>
          </p:nvSpPr>
          <p:spPr>
            <a:xfrm>
              <a:off x="3592286" y="2092641"/>
              <a:ext cx="564074" cy="2304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276432" y="2092641"/>
              <a:ext cx="3808978" cy="2304256"/>
              <a:chOff x="276432" y="2092641"/>
              <a:chExt cx="3808978" cy="2304256"/>
            </a:xfrm>
          </p:grpSpPr>
          <p:pic>
            <p:nvPicPr>
              <p:cNvPr id="36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432" y="2092641"/>
                <a:ext cx="3494788" cy="23042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7" name="TextBox 36"/>
              <p:cNvSpPr txBox="1"/>
              <p:nvPr/>
            </p:nvSpPr>
            <p:spPr>
              <a:xfrm>
                <a:off x="931652" y="3660583"/>
                <a:ext cx="43543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HV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2497457" y="4056577"/>
                <a:ext cx="3927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rgbClr val="0000FF"/>
                    </a:solidFill>
                  </a:rPr>
                  <a:t>L</a:t>
                </a:r>
                <a:r>
                  <a:rPr lang="en-US" sz="1600" b="1" dirty="0" smtClean="0">
                    <a:solidFill>
                      <a:srgbClr val="0000FF"/>
                    </a:solidFill>
                  </a:rPr>
                  <a:t>V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294208" y="3216601"/>
                <a:ext cx="791202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Optical </a:t>
                </a:r>
              </a:p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Fiber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43" name="Straight Arrow Connector 42"/>
              <p:cNvCxnSpPr/>
              <p:nvPr/>
            </p:nvCxnSpPr>
            <p:spPr>
              <a:xfrm flipH="1" flipV="1">
                <a:off x="1203038" y="3624144"/>
                <a:ext cx="207818" cy="140345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3214836" y="3695138"/>
                <a:ext cx="283911" cy="151242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 flipH="1" flipV="1">
                <a:off x="2323160" y="4144136"/>
                <a:ext cx="207818" cy="140345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Rectangle 45"/>
              <p:cNvSpPr/>
              <p:nvPr/>
            </p:nvSpPr>
            <p:spPr>
              <a:xfrm>
                <a:off x="276432" y="4037381"/>
                <a:ext cx="1475364" cy="357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575972" y="3920626"/>
                <a:ext cx="987380" cy="357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1308898" y="3801377"/>
                <a:ext cx="254454" cy="3766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1481071" y="3804954"/>
                <a:ext cx="109470" cy="726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0" name="Rectangle 2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565829" y="-85271"/>
            <a:ext cx="386656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RICH Readout Electronics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45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ular Callout 50"/>
          <p:cNvSpPr/>
          <p:nvPr/>
        </p:nvSpPr>
        <p:spPr>
          <a:xfrm>
            <a:off x="6035040" y="2701878"/>
            <a:ext cx="2826282" cy="1715587"/>
          </a:xfrm>
          <a:prstGeom prst="wedgeRectCallout">
            <a:avLst>
              <a:gd name="adj1" fmla="val -60736"/>
              <a:gd name="adj2" fmla="val 30520"/>
            </a:avLst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52" y="786087"/>
            <a:ext cx="2324293" cy="2324293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560" y="3323116"/>
            <a:ext cx="245431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Analog:  Charge (1 </a:t>
            </a:r>
            <a:r>
              <a:rPr lang="en-US" sz="1600" dirty="0" err="1" smtClean="0"/>
              <a:t>fC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Digital: Time (1 ns)</a:t>
            </a:r>
          </a:p>
          <a:p>
            <a:endParaRPr lang="en-US" sz="1600" dirty="0" smtClean="0"/>
          </a:p>
          <a:p>
            <a:r>
              <a:rPr lang="en-US" sz="1600" dirty="0" smtClean="0"/>
              <a:t>Trigger latency (8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Trigger: external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internal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self</a:t>
            </a:r>
          </a:p>
          <a:p>
            <a:endParaRPr lang="en-US" sz="1600" dirty="0"/>
          </a:p>
          <a:p>
            <a:r>
              <a:rPr lang="en-US" sz="1600" dirty="0" smtClean="0"/>
              <a:t>On-board </a:t>
            </a:r>
            <a:r>
              <a:rPr lang="en-US" sz="1600" dirty="0" err="1" smtClean="0"/>
              <a:t>pulser</a:t>
            </a:r>
            <a:endParaRPr lang="en-US" sz="1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243840" y="3323116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35040" y="4088085"/>
            <a:ext cx="1560886" cy="47752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210" y="2710502"/>
            <a:ext cx="2826282" cy="1855103"/>
          </a:xfrm>
          <a:prstGeom prst="rect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</p:pic>
      <p:cxnSp>
        <p:nvCxnSpPr>
          <p:cNvPr id="34" name="Straight Connector 33"/>
          <p:cNvCxnSpPr/>
          <p:nvPr/>
        </p:nvCxnSpPr>
        <p:spPr>
          <a:xfrm>
            <a:off x="7139460" y="3366064"/>
            <a:ext cx="1743032" cy="0"/>
          </a:xfrm>
          <a:prstGeom prst="line">
            <a:avLst/>
          </a:prstGeom>
          <a:ln w="31750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7139460" y="3366064"/>
            <a:ext cx="7068" cy="514830"/>
          </a:xfrm>
          <a:prstGeom prst="line">
            <a:avLst/>
          </a:prstGeom>
          <a:ln w="31750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265056" y="3089214"/>
            <a:ext cx="6605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chemeClr val="bg1"/>
                </a:solidFill>
              </a:rPr>
              <a:t>Charge</a:t>
            </a: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1040" y="2782239"/>
            <a:ext cx="2471632" cy="363103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632960" y="3254965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 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4754880" y="3051765"/>
            <a:ext cx="928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DC3BEE"/>
                </a:solidFill>
              </a:rPr>
              <a:t>Test pulse</a:t>
            </a:r>
            <a:endParaRPr lang="en-US" sz="1400" dirty="0">
              <a:solidFill>
                <a:srgbClr val="DC3BE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648944" y="3719309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Slow shaper</a:t>
            </a:r>
            <a:endParaRPr 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82160" y="4576321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</a:rPr>
              <a:t>Slow shaper</a:t>
            </a:r>
            <a:endParaRPr lang="en-US" sz="1400" dirty="0">
              <a:solidFill>
                <a:srgbClr val="4CDE4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43120" y="5548061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5F701"/>
                </a:solidFill>
              </a:rPr>
              <a:t>Digital pulse</a:t>
            </a:r>
            <a:endParaRPr lang="en-US" sz="1400" dirty="0">
              <a:solidFill>
                <a:srgbClr val="F5F70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53760" y="4487049"/>
            <a:ext cx="3108960" cy="2106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6024880" y="4772338"/>
            <a:ext cx="24801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Linear response</a:t>
            </a:r>
          </a:p>
          <a:p>
            <a:endParaRPr lang="en-US" sz="1600" dirty="0" smtClean="0"/>
          </a:p>
          <a:p>
            <a:r>
              <a:rPr lang="en-US" sz="1600" dirty="0" smtClean="0"/>
              <a:t>Multiplexed readout</a:t>
            </a:r>
          </a:p>
          <a:p>
            <a:r>
              <a:rPr lang="en-US" sz="1600" dirty="0" smtClean="0"/>
              <a:t>Limited holding time delays</a:t>
            </a:r>
          </a:p>
          <a:p>
            <a:endParaRPr lang="en-US" sz="1600" dirty="0" smtClean="0"/>
          </a:p>
          <a:p>
            <a:r>
              <a:rPr lang="en-US" sz="1600" dirty="0" smtClean="0"/>
              <a:t>Used for calibrations</a:t>
            </a:r>
            <a:endParaRPr lang="en-US" sz="1600" dirty="0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4415" y="4117501"/>
            <a:ext cx="2001633" cy="2141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3691" y="786086"/>
            <a:ext cx="4474889" cy="1800547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456604" y="-85271"/>
            <a:ext cx="408502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RICH 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Front-End Electronics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069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DC_calibr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85" y="3460354"/>
            <a:ext cx="3788686" cy="284842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25833" y="927109"/>
            <a:ext cx="3486528" cy="19996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8" name="Picture 17" descr="new_fron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3" t="16242" r="11980" b="13927"/>
          <a:stretch/>
        </p:blipFill>
        <p:spPr>
          <a:xfrm>
            <a:off x="269900" y="3460354"/>
            <a:ext cx="4149396" cy="29203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9651" y="1030787"/>
            <a:ext cx="29878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Multiplexed readout up to </a:t>
            </a:r>
            <a:r>
              <a:rPr lang="en-US" sz="1400" dirty="0"/>
              <a:t>5</a:t>
            </a:r>
            <a:r>
              <a:rPr lang="en-US" sz="1400" dirty="0" smtClean="0"/>
              <a:t>0 kHz</a:t>
            </a:r>
          </a:p>
          <a:p>
            <a:endParaRPr lang="en-US" sz="1400" dirty="0"/>
          </a:p>
          <a:p>
            <a:r>
              <a:rPr lang="en-US" sz="1400" dirty="0" smtClean="0"/>
              <a:t>High resolution SPE spectrum</a:t>
            </a:r>
          </a:p>
          <a:p>
            <a:endParaRPr lang="en-US" sz="1400" dirty="0" smtClean="0"/>
          </a:p>
          <a:p>
            <a:r>
              <a:rPr lang="en-US" sz="1400" dirty="0" smtClean="0"/>
              <a:t>Viable for </a:t>
            </a:r>
            <a:r>
              <a:rPr lang="en-US" sz="1400" dirty="0" smtClean="0">
                <a:solidFill>
                  <a:srgbClr val="FF0000"/>
                </a:solidFill>
              </a:rPr>
              <a:t>efficiency</a:t>
            </a:r>
            <a:r>
              <a:rPr lang="en-US" sz="1400" dirty="0" smtClean="0"/>
              <a:t> and </a:t>
            </a:r>
            <a:r>
              <a:rPr lang="en-US" sz="1400" dirty="0" smtClean="0">
                <a:solidFill>
                  <a:srgbClr val="FF0000"/>
                </a:solidFill>
              </a:rPr>
              <a:t>gain</a:t>
            </a:r>
            <a:r>
              <a:rPr lang="en-US" sz="1400" dirty="0" smtClean="0"/>
              <a:t> monitors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In conjunction with timing, allows the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tudy of PMT discharge and cross-talk </a:t>
            </a:r>
            <a:endParaRPr lang="en-US" sz="1400" dirty="0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Left-Right Arrow 1"/>
          <p:cNvSpPr/>
          <p:nvPr/>
        </p:nvSpPr>
        <p:spPr>
          <a:xfrm flipV="1">
            <a:off x="1046234" y="4858933"/>
            <a:ext cx="790225" cy="12736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73228" y="4586791"/>
            <a:ext cx="51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Gain</a:t>
            </a: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27" name="Picture 26" descr="DSC_749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158" y="839026"/>
            <a:ext cx="3612513" cy="240381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470360" y="-85271"/>
            <a:ext cx="405752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ADC Charge Measurement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403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ular Callout 42"/>
          <p:cNvSpPr/>
          <p:nvPr/>
        </p:nvSpPr>
        <p:spPr>
          <a:xfrm>
            <a:off x="6065617" y="4688278"/>
            <a:ext cx="2826282" cy="1715587"/>
          </a:xfrm>
          <a:prstGeom prst="wedgeRectCallout">
            <a:avLst>
              <a:gd name="adj1" fmla="val -60736"/>
              <a:gd name="adj2" fmla="val -54759"/>
            </a:avLst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967" y="3313709"/>
            <a:ext cx="245431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Analog:  Charge (1 </a:t>
            </a:r>
            <a:r>
              <a:rPr lang="en-US" sz="1600" dirty="0" err="1" smtClean="0"/>
              <a:t>fC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Digital: Time (1 ns)</a:t>
            </a:r>
          </a:p>
          <a:p>
            <a:endParaRPr lang="en-US" sz="1600" dirty="0" smtClean="0"/>
          </a:p>
          <a:p>
            <a:r>
              <a:rPr lang="en-US" sz="1600" dirty="0" smtClean="0"/>
              <a:t>Trigger latency (8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Trigger: external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internal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self</a:t>
            </a:r>
          </a:p>
          <a:p>
            <a:endParaRPr lang="en-US" sz="1600" dirty="0"/>
          </a:p>
          <a:p>
            <a:r>
              <a:rPr lang="en-US" sz="1600" dirty="0" smtClean="0"/>
              <a:t>On-board </a:t>
            </a:r>
            <a:r>
              <a:rPr lang="en-US" sz="1600" dirty="0" err="1" smtClean="0"/>
              <a:t>pulser</a:t>
            </a:r>
            <a:endParaRPr lang="en-US" sz="1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253247" y="3313709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617" y="4548762"/>
            <a:ext cx="2826282" cy="1855103"/>
          </a:xfrm>
          <a:prstGeom prst="rect">
            <a:avLst/>
          </a:prstGeom>
        </p:spPr>
      </p:pic>
      <p:cxnSp>
        <p:nvCxnSpPr>
          <p:cNvPr id="23" name="Straight Connector 22"/>
          <p:cNvCxnSpPr>
            <a:endCxn id="43" idx="3"/>
          </p:cNvCxnSpPr>
          <p:nvPr/>
        </p:nvCxnSpPr>
        <p:spPr>
          <a:xfrm>
            <a:off x="6065617" y="5544686"/>
            <a:ext cx="2826282" cy="1386"/>
          </a:xfrm>
          <a:prstGeom prst="line">
            <a:avLst/>
          </a:prstGeom>
          <a:ln w="31750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376800" y="5998231"/>
            <a:ext cx="85762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</a:rPr>
              <a:t>Start time</a:t>
            </a:r>
            <a:endParaRPr lang="en-US" sz="1300" dirty="0">
              <a:solidFill>
                <a:srgbClr val="FFFFFF"/>
              </a:solidFill>
            </a:endParaRPr>
          </a:p>
        </p:txBody>
      </p:sp>
      <p:cxnSp>
        <p:nvCxnSpPr>
          <p:cNvPr id="26" name="Straight Connector 25"/>
          <p:cNvCxnSpPr>
            <a:stCxn id="27" idx="0"/>
          </p:cNvCxnSpPr>
          <p:nvPr/>
        </p:nvCxnSpPr>
        <p:spPr>
          <a:xfrm flipH="1" flipV="1">
            <a:off x="8274463" y="5553758"/>
            <a:ext cx="7068" cy="433362"/>
          </a:xfrm>
          <a:prstGeom prst="line">
            <a:avLst/>
          </a:prstGeom>
          <a:ln w="31750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861878" y="5987120"/>
            <a:ext cx="83930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</a:rPr>
              <a:t>Stop time</a:t>
            </a:r>
            <a:endParaRPr lang="en-US" sz="1300" dirty="0">
              <a:solidFill>
                <a:srgbClr val="FFFFFF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 flipV="1">
            <a:off x="6794006" y="5544686"/>
            <a:ext cx="7068" cy="433362"/>
          </a:xfrm>
          <a:prstGeom prst="line">
            <a:avLst/>
          </a:prstGeom>
          <a:ln w="31750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0447" y="2772832"/>
            <a:ext cx="2471632" cy="363103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642367" y="3245558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 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4764287" y="3042358"/>
            <a:ext cx="928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DC3BEE"/>
                </a:solidFill>
              </a:rPr>
              <a:t>Test pulse</a:t>
            </a:r>
            <a:endParaRPr lang="en-US" sz="1400" dirty="0">
              <a:solidFill>
                <a:srgbClr val="DC3BE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658351" y="3709902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Slow shaper</a:t>
            </a:r>
            <a:endParaRPr 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91567" y="4566914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</a:rPr>
              <a:t>Slow shaper</a:t>
            </a:r>
            <a:endParaRPr lang="en-US" sz="1400" dirty="0">
              <a:solidFill>
                <a:srgbClr val="4CDE4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52527" y="5538654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5F701"/>
                </a:solidFill>
              </a:rPr>
              <a:t>Digital pulse</a:t>
            </a:r>
            <a:endParaRPr lang="en-US" sz="1400" dirty="0">
              <a:solidFill>
                <a:srgbClr val="F5F70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63167" y="4477642"/>
            <a:ext cx="3108960" cy="2106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65617" y="2793152"/>
            <a:ext cx="257253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Digital response</a:t>
            </a:r>
          </a:p>
          <a:p>
            <a:r>
              <a:rPr lang="en-US" sz="1600" dirty="0"/>
              <a:t>Working in saturated </a:t>
            </a:r>
            <a:r>
              <a:rPr lang="en-US" sz="1600" dirty="0" smtClean="0"/>
              <a:t>regime</a:t>
            </a:r>
          </a:p>
          <a:p>
            <a:endParaRPr lang="en-US" sz="1200" dirty="0" smtClean="0"/>
          </a:p>
          <a:p>
            <a:r>
              <a:rPr lang="en-US" sz="1600" dirty="0" smtClean="0"/>
              <a:t>64 parallel channel readout</a:t>
            </a:r>
            <a:endParaRPr lang="en-US" sz="1600" dirty="0"/>
          </a:p>
          <a:p>
            <a:endParaRPr lang="en-US" sz="1200" dirty="0" smtClean="0"/>
          </a:p>
          <a:p>
            <a:r>
              <a:rPr lang="en-US" sz="1600" dirty="0" smtClean="0"/>
              <a:t>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 FIFO and delays</a:t>
            </a:r>
          </a:p>
          <a:p>
            <a:r>
              <a:rPr lang="en-US" sz="1600" dirty="0" smtClean="0"/>
              <a:t>1 ns time resolution </a:t>
            </a:r>
            <a:endParaRPr lang="en-US" sz="16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659" y="776680"/>
            <a:ext cx="2324293" cy="232429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3098" y="776679"/>
            <a:ext cx="4474889" cy="1800547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456604" y="-85271"/>
            <a:ext cx="408502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RICH 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Front-End Electronics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267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27270" y="5724129"/>
            <a:ext cx="7527515" cy="4588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TDC_pedest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1" y="1801927"/>
            <a:ext cx="3732968" cy="3605779"/>
          </a:xfrm>
          <a:prstGeom prst="rect">
            <a:avLst/>
          </a:prstGeom>
        </p:spPr>
      </p:pic>
      <p:pic>
        <p:nvPicPr>
          <p:cNvPr id="9" name="Picture 8" descr="Pulse_60f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56" y="1801928"/>
            <a:ext cx="4330846" cy="36525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5731" y="1497467"/>
            <a:ext cx="2864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Pedestal </a:t>
            </a:r>
            <a:r>
              <a:rPr lang="en-US" sz="1400" b="1" dirty="0" err="1" smtClean="0"/>
              <a:t>rms</a:t>
            </a:r>
            <a:r>
              <a:rPr lang="en-US" sz="1400" b="1" dirty="0" smtClean="0"/>
              <a:t> as seen by a test-point</a:t>
            </a:r>
            <a:endParaRPr 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49473" y="1495978"/>
            <a:ext cx="2021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As seen by RICH readout</a:t>
            </a:r>
            <a:endParaRPr lang="en-US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61570" y="966962"/>
            <a:ext cx="22003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Acceptance tests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05184" y="992362"/>
            <a:ext cx="2960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Internal </a:t>
            </a:r>
            <a:r>
              <a:rPr lang="en-US" sz="1600" dirty="0" err="1" smtClean="0">
                <a:solidFill>
                  <a:srgbClr val="FF0000"/>
                </a:solidFill>
              </a:rPr>
              <a:t>Pulser</a:t>
            </a:r>
            <a:r>
              <a:rPr lang="en-US" sz="1600" dirty="0" smtClean="0">
                <a:solidFill>
                  <a:srgbClr val="FF0000"/>
                </a:solidFill>
              </a:rPr>
              <a:t> Calibration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1570" y="5760413"/>
            <a:ext cx="7148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Discrimination down to 20 </a:t>
            </a:r>
            <a:r>
              <a:rPr lang="en-US" sz="1600" dirty="0" err="1" smtClean="0"/>
              <a:t>fC</a:t>
            </a:r>
            <a:r>
              <a:rPr lang="en-US" sz="1600" dirty="0" smtClean="0"/>
              <a:t>, i.e. few % of SPE, allows sensor characterization  </a:t>
            </a:r>
            <a:endParaRPr lang="en-US" sz="1600" dirty="0"/>
          </a:p>
        </p:txBody>
      </p:sp>
      <p:sp>
        <p:nvSpPr>
          <p:cNvPr id="1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950947" y="-85271"/>
            <a:ext cx="309634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TDC Digital Readout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357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7970363" y="589053"/>
            <a:ext cx="1130853" cy="59535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laser_000145_ADC_spot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" y="595101"/>
            <a:ext cx="8099878" cy="59039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8187" y="611289"/>
            <a:ext cx="5932884" cy="5878202"/>
          </a:xfrm>
          <a:prstGeom prst="rect">
            <a:avLst/>
          </a:prstGeom>
          <a:solidFill>
            <a:srgbClr val="3366FF">
              <a:alpha val="10000"/>
            </a:srgbClr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167842" y="2563679"/>
            <a:ext cx="1895659" cy="19327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063501" y="2563679"/>
            <a:ext cx="1977570" cy="1932732"/>
          </a:xfrm>
          <a:prstGeom prst="rect">
            <a:avLst/>
          </a:prstGeom>
          <a:solidFill>
            <a:srgbClr val="4CDE41">
              <a:alpha val="10000"/>
            </a:srgbClr>
          </a:solidFill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041071" y="2563678"/>
            <a:ext cx="2065774" cy="1932733"/>
          </a:xfrm>
          <a:prstGeom prst="rect">
            <a:avLst/>
          </a:prstGeom>
          <a:solidFill>
            <a:schemeClr val="accent6">
              <a:lumMod val="75000"/>
              <a:alpha val="10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614345" y="3788835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562388" y="1827592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83003" y="3788835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562388" y="5782735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496417" y="3358850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6481246" y="354027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52889" y="1638580"/>
            <a:ext cx="688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366FF"/>
                </a:solidFill>
              </a:rPr>
              <a:t>Sensor</a:t>
            </a:r>
            <a:endParaRPr lang="en-US" sz="1400" b="1" dirty="0">
              <a:solidFill>
                <a:srgbClr val="3366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60866" y="3330141"/>
            <a:ext cx="919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</a:rPr>
              <a:t>Electronic</a:t>
            </a:r>
            <a:endParaRPr lang="en-US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440787" y="3009157"/>
            <a:ext cx="0" cy="1018319"/>
          </a:xfrm>
          <a:prstGeom prst="line">
            <a:avLst/>
          </a:prstGeom>
          <a:ln w="190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78099" y="2951724"/>
            <a:ext cx="1317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Gain    x 4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THR ~ 1/80 SPE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23596" y="595101"/>
            <a:ext cx="2618236" cy="1896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PMT_ma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015" y="597014"/>
            <a:ext cx="1454830" cy="1849585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095857" y="4602490"/>
            <a:ext cx="2618236" cy="1896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Xtalk_sign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260" y="4552010"/>
            <a:ext cx="2954710" cy="86941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736052" y="4610356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S</a:t>
            </a:r>
            <a:r>
              <a:rPr lang="en-US" sz="1200" b="1" dirty="0" smtClean="0">
                <a:solidFill>
                  <a:srgbClr val="FF0000"/>
                </a:solidFill>
              </a:rPr>
              <a:t>ignal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Xtalk_xtalk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260" y="5418410"/>
            <a:ext cx="2954710" cy="93048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724328" y="5436604"/>
            <a:ext cx="81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Cross-talk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68880" y="6255805"/>
            <a:ext cx="109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Sampling time</a:t>
            </a:r>
            <a:endParaRPr lang="en-US" sz="1200" b="1" dirty="0"/>
          </a:p>
        </p:txBody>
      </p:sp>
      <p:sp>
        <p:nvSpPr>
          <p:cNvPr id="3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 flipH="1">
            <a:off x="26541" y="533857"/>
            <a:ext cx="81645" cy="60764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flipH="1">
            <a:off x="9068684" y="505046"/>
            <a:ext cx="75315" cy="60151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172495" y="-85271"/>
            <a:ext cx="465326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Optical and Electric Cross-talk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9950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4813812" y="568238"/>
            <a:ext cx="3890845" cy="60450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037" y="568238"/>
            <a:ext cx="3890845" cy="60118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Effma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0" y="618520"/>
            <a:ext cx="3485806" cy="3114367"/>
          </a:xfrm>
          <a:prstGeom prst="rect">
            <a:avLst/>
          </a:prstGeom>
        </p:spPr>
      </p:pic>
      <p:pic>
        <p:nvPicPr>
          <p:cNvPr id="32" name="Picture 31" descr="Gainmap_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557" y="568238"/>
            <a:ext cx="3391442" cy="314154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41540" y="3704852"/>
            <a:ext cx="4661156" cy="3050762"/>
            <a:chOff x="4986689" y="3572151"/>
            <a:chExt cx="4661156" cy="3050762"/>
          </a:xfrm>
        </p:grpSpPr>
        <p:pic>
          <p:nvPicPr>
            <p:cNvPr id="4" name="Picture 3" descr="Eff_rati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6689" y="3572151"/>
              <a:ext cx="3755571" cy="3040555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 rot="5400000">
              <a:off x="8334082" y="6110126"/>
              <a:ext cx="205820" cy="8197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50187" y="3647287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139089" y="367269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12485" y="6142022"/>
              <a:ext cx="10353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Threshold</a:t>
              </a:r>
              <a:endParaRPr lang="en-US" sz="16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4784155" y="3948785"/>
              <a:ext cx="913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Eff. ratio</a:t>
              </a:r>
              <a:endParaRPr lang="en-US" sz="16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803229" y="3739487"/>
            <a:ext cx="4346521" cy="2985974"/>
            <a:chOff x="4984938" y="636341"/>
            <a:chExt cx="4346521" cy="2985974"/>
          </a:xfrm>
        </p:grpSpPr>
        <p:pic>
          <p:nvPicPr>
            <p:cNvPr id="6" name="Picture 5" descr="EffratiovsHV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081" y="645011"/>
              <a:ext cx="3611359" cy="2977304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5007009" y="63634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 rot="5400000">
              <a:off x="6988607" y="1813437"/>
              <a:ext cx="296511" cy="3260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26541" y="3233132"/>
              <a:ext cx="3161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0   0.5         1                    2                                       4</a:t>
              </a:r>
              <a:endParaRPr lang="en-US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4697299" y="970160"/>
              <a:ext cx="913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Eff. ratio</a:t>
              </a:r>
              <a:endParaRPr lang="en-US" sz="16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95360" y="2902768"/>
              <a:ext cx="73609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Maroc</a:t>
              </a:r>
              <a:endParaRPr lang="en-US" sz="1600" b="1" dirty="0" smtClean="0"/>
            </a:p>
            <a:p>
              <a:r>
                <a:rPr lang="en-US" sz="1600" b="1" dirty="0" smtClean="0"/>
                <a:t>Gain</a:t>
              </a:r>
              <a:endParaRPr lang="en-US" sz="1600" b="1" dirty="0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604248" y="637135"/>
            <a:ext cx="2491573" cy="283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026437" y="611746"/>
            <a:ext cx="1683807" cy="292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816122" y="624862"/>
            <a:ext cx="1908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Relative efficiency map</a:t>
            </a:r>
            <a:endParaRPr lang="en-US" sz="1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378769" y="614345"/>
            <a:ext cx="1515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Relative gain map</a:t>
            </a:r>
            <a:endParaRPr lang="en-US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2834640" y="3826942"/>
            <a:ext cx="792480" cy="8807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751369" y="3844647"/>
            <a:ext cx="9541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x</a:t>
            </a:r>
            <a:r>
              <a:rPr lang="en-US" sz="1000" b="1" dirty="0" smtClean="0"/>
              <a:t> ¼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½      MAROC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1       GAIN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2       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4</a:t>
            </a:r>
            <a:endParaRPr lang="en-US" sz="1000" b="1" dirty="0"/>
          </a:p>
        </p:txBody>
      </p:sp>
      <p:sp>
        <p:nvSpPr>
          <p:cNvPr id="31" name="Rectangle 30"/>
          <p:cNvSpPr/>
          <p:nvPr/>
        </p:nvSpPr>
        <p:spPr>
          <a:xfrm>
            <a:off x="47378" y="437950"/>
            <a:ext cx="179267" cy="62570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2306102" y="-85271"/>
            <a:ext cx="438606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Single Photon Discrimination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6536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76889" y="732867"/>
            <a:ext cx="4261555" cy="55889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00" y="732867"/>
            <a:ext cx="3149463" cy="5630408"/>
          </a:xfrm>
          <a:prstGeom prst="rect">
            <a:avLst/>
          </a:prstGeom>
        </p:spPr>
      </p:pic>
      <p:pic>
        <p:nvPicPr>
          <p:cNvPr id="16" name="Picture 15" descr="RICH_official_phot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039" y="803799"/>
            <a:ext cx="4071938" cy="5419271"/>
          </a:xfrm>
          <a:prstGeom prst="rect">
            <a:avLst/>
          </a:prstGeom>
        </p:spPr>
      </p:pic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202560" y="-85271"/>
            <a:ext cx="259315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RICH Installation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3037" y="761089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January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56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72388" y="613928"/>
            <a:ext cx="4106828" cy="59167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753817" y="603345"/>
            <a:ext cx="4263181" cy="5939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display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282" y="3651576"/>
            <a:ext cx="3794326" cy="2939097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675481" y="6509520"/>
            <a:ext cx="4309769" cy="2732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ped3_singl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817" y="624511"/>
            <a:ext cx="4363733" cy="3083904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8985250" y="504283"/>
            <a:ext cx="158750" cy="60863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Noise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43" y="3828776"/>
            <a:ext cx="3607872" cy="26531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071" y="6357917"/>
            <a:ext cx="3228878" cy="1437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 descr="display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67" y="613927"/>
            <a:ext cx="3959976" cy="30674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32594" y="3602879"/>
            <a:ext cx="1981200" cy="2656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68960" y="3608245"/>
            <a:ext cx="7375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Pedestal </a:t>
            </a:r>
            <a:r>
              <a:rPr lang="en-US" sz="1600" dirty="0" err="1" smtClean="0"/>
              <a:t>rms</a:t>
            </a:r>
            <a:r>
              <a:rPr lang="en-US" sz="1600" dirty="0" smtClean="0"/>
              <a:t>  [DAC unit]:  without                                                    and with grounding grid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261866" y="1128428"/>
            <a:ext cx="8822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Jan 18</a:t>
            </a:r>
          </a:p>
          <a:p>
            <a:endParaRPr lang="en-US" sz="800" dirty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0000FF"/>
                </a:solidFill>
              </a:rPr>
              <a:t>--  off </a:t>
            </a:r>
          </a:p>
          <a:p>
            <a:r>
              <a:rPr lang="en-US" sz="1400" dirty="0" smtClean="0">
                <a:solidFill>
                  <a:srgbClr val="008000"/>
                </a:solidFill>
              </a:rPr>
              <a:t>--  1000 V</a:t>
            </a:r>
            <a:endParaRPr lang="en-US" sz="1400" dirty="0">
              <a:solidFill>
                <a:srgbClr val="008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15400" y="1120906"/>
            <a:ext cx="8822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Mar 18</a:t>
            </a:r>
          </a:p>
          <a:p>
            <a:endParaRPr lang="en-US" sz="800" dirty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BF00BE"/>
                </a:solidFill>
              </a:rPr>
              <a:t>--  off</a:t>
            </a:r>
            <a:r>
              <a:rPr lang="en-US" sz="1400" dirty="0" smtClean="0">
                <a:solidFill>
                  <a:srgbClr val="0000FF"/>
                </a:solidFill>
              </a:rPr>
              <a:t> </a:t>
            </a:r>
          </a:p>
          <a:p>
            <a:r>
              <a:rPr lang="en-US" sz="1400" dirty="0" smtClean="0">
                <a:solidFill>
                  <a:srgbClr val="FF6600"/>
                </a:solidFill>
              </a:rPr>
              <a:t>--  1000 V</a:t>
            </a:r>
            <a:endParaRPr lang="en-US" sz="1400" dirty="0">
              <a:solidFill>
                <a:srgbClr val="FF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8435" y="3443570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Pixel #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18459" y="979345"/>
            <a:ext cx="478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</a:t>
            </a:r>
            <a:r>
              <a:rPr lang="en-US" sz="1200" dirty="0" smtClean="0"/>
              <a:t>ixel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3652432" y="6265900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Pixel #</a:t>
            </a:r>
            <a:endParaRPr lang="en-US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8527799" y="6228598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Pixel #</a:t>
            </a:r>
            <a:endParaRPr lang="en-US" sz="1200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40131" y="3994392"/>
            <a:ext cx="478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</a:t>
            </a:r>
            <a:r>
              <a:rPr lang="en-US" sz="1200" dirty="0" smtClean="0"/>
              <a:t>ixel</a:t>
            </a:r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4788274" y="3973226"/>
            <a:ext cx="478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</a:t>
            </a:r>
            <a:r>
              <a:rPr lang="en-US" sz="1200" dirty="0" smtClean="0"/>
              <a:t>ixel</a:t>
            </a:r>
            <a:endParaRPr lang="en-US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764" y="3825673"/>
            <a:ext cx="202111" cy="2524022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019959" y="-85271"/>
            <a:ext cx="295836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Electronic Pedestal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635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" y="588259"/>
            <a:ext cx="4968240" cy="5401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" y="865258"/>
            <a:ext cx="4968240" cy="5727253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626" y="2087927"/>
            <a:ext cx="3764625" cy="44967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8997" y="988182"/>
            <a:ext cx="2642649" cy="6694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64360" y="588259"/>
            <a:ext cx="1895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H-W Lin++ [1711.07916]</a:t>
            </a:r>
            <a:endParaRPr lang="en-US" sz="1200" b="1" dirty="0"/>
          </a:p>
        </p:txBody>
      </p:sp>
      <p:sp>
        <p:nvSpPr>
          <p:cNvPr id="13" name="Rectangle 12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959406" y="-85271"/>
            <a:ext cx="307933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Kinematic Coverage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498680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425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160" y="2233083"/>
            <a:ext cx="9133840" cy="39116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" y="2110740"/>
            <a:ext cx="9144000" cy="34203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6880" y="1148080"/>
            <a:ext cx="8205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After equalization:  distributions narrower and less sensitive to the common threshold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   saturate signals and cross-talk well separate 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80" y="5665206"/>
            <a:ext cx="7934960" cy="479530"/>
          </a:xfrm>
          <a:prstGeom prst="rect">
            <a:avLst/>
          </a:prstGeom>
        </p:spPr>
      </p:pic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996293" y="-85271"/>
            <a:ext cx="300570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Online Equalization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1151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" descr="page35image1807424">
            <a:extLst>
              <a:ext uri="{FF2B5EF4-FFF2-40B4-BE49-F238E27FC236}">
                <a16:creationId xmlns="" xmlns:a16="http://schemas.microsoft.com/office/drawing/2014/main" id="{7877254F-0346-AD45-82E4-2FE59F538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6987" y="1887711"/>
            <a:ext cx="4158650" cy="4623440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207760" y="1659989"/>
            <a:ext cx="1615440" cy="5181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Left Bracket 27">
            <a:extLst>
              <a:ext uri="{FF2B5EF4-FFF2-40B4-BE49-F238E27FC236}">
                <a16:creationId xmlns="" xmlns:a16="http://schemas.microsoft.com/office/drawing/2014/main" id="{A64EFD29-5BB8-A949-825E-0EB66622EE0B}"/>
              </a:ext>
            </a:extLst>
          </p:cNvPr>
          <p:cNvSpPr/>
          <p:nvPr/>
        </p:nvSpPr>
        <p:spPr>
          <a:xfrm rot="16200000">
            <a:off x="7722601" y="5283947"/>
            <a:ext cx="182880" cy="592531"/>
          </a:xfrm>
          <a:prstGeom prst="leftBracket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5A45ABF0-95EF-BA4F-B6C5-1F6F8DAA699C}"/>
              </a:ext>
            </a:extLst>
          </p:cNvPr>
          <p:cNvSpPr txBox="1"/>
          <p:nvPr/>
        </p:nvSpPr>
        <p:spPr>
          <a:xfrm>
            <a:off x="6358632" y="5636053"/>
            <a:ext cx="1202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Dark counts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DF741926-2912-C149-970D-AD77DC635A9F}"/>
              </a:ext>
            </a:extLst>
          </p:cNvPr>
          <p:cNvCxnSpPr>
            <a:cxnSpLocks/>
          </p:cNvCxnSpPr>
          <p:nvPr/>
        </p:nvCxnSpPr>
        <p:spPr>
          <a:xfrm>
            <a:off x="6968232" y="2982904"/>
            <a:ext cx="591004" cy="785627"/>
          </a:xfrm>
          <a:prstGeom prst="straightConnector1">
            <a:avLst/>
          </a:prstGeom>
          <a:ln w="508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BB59B768-D7C4-5842-AEE7-38A981B4B3BA}"/>
              </a:ext>
            </a:extLst>
          </p:cNvPr>
          <p:cNvSpPr txBox="1"/>
          <p:nvPr/>
        </p:nvSpPr>
        <p:spPr>
          <a:xfrm>
            <a:off x="6204063" y="2625819"/>
            <a:ext cx="12535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FF"/>
                </a:solidFill>
              </a:rPr>
              <a:t>Other </a:t>
            </a:r>
            <a:r>
              <a:rPr lang="en-US" sz="1600" b="1" dirty="0">
                <a:solidFill>
                  <a:srgbClr val="FFFFFF"/>
                </a:solidFill>
              </a:rPr>
              <a:t>bunch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634" y="2424104"/>
            <a:ext cx="4083795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CLAS12 Reconstructed Time and Position:</a:t>
            </a:r>
          </a:p>
          <a:p>
            <a:r>
              <a:rPr lang="en-US" dirty="0" smtClean="0"/>
              <a:t>Photons are traced using information</a:t>
            </a:r>
          </a:p>
          <a:p>
            <a:r>
              <a:rPr lang="en-US" dirty="0"/>
              <a:t>f</a:t>
            </a:r>
            <a:r>
              <a:rPr lang="en-US" dirty="0" smtClean="0"/>
              <a:t>rom other CLAS12 detectors 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RICH Measured Time and Position:</a:t>
            </a:r>
          </a:p>
          <a:p>
            <a:r>
              <a:rPr lang="en-US" dirty="0" smtClean="0"/>
              <a:t>Defined by the RICH DAQ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0634" y="4506904"/>
            <a:ext cx="284645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Good photons should match </a:t>
            </a:r>
          </a:p>
          <a:p>
            <a:r>
              <a:rPr lang="en-US" dirty="0"/>
              <a:t>i</a:t>
            </a:r>
            <a:r>
              <a:rPr lang="en-US" dirty="0" smtClean="0"/>
              <a:t>n time and space</a:t>
            </a:r>
          </a:p>
          <a:p>
            <a:endParaRPr lang="en-US" dirty="0"/>
          </a:p>
          <a:p>
            <a:r>
              <a:rPr lang="en-US" dirty="0" smtClean="0"/>
              <a:t>Time analysis allows to </a:t>
            </a:r>
          </a:p>
          <a:p>
            <a:r>
              <a:rPr lang="en-US" dirty="0" smtClean="0"/>
              <a:t>separate spurious signals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80" y="620194"/>
            <a:ext cx="7851159" cy="135582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899833" y="1986600"/>
            <a:ext cx="6244167" cy="1809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498839" y="1522828"/>
            <a:ext cx="645161" cy="5503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371341" y="-85271"/>
            <a:ext cx="425561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Single Photon Time Analysis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8278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0634" y="595259"/>
            <a:ext cx="8305367" cy="59454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68" y="3688641"/>
            <a:ext cx="8136033" cy="28521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595259"/>
            <a:ext cx="7164917" cy="3103965"/>
          </a:xfrm>
          <a:prstGeom prst="rect">
            <a:avLst/>
          </a:prstGeom>
        </p:spPr>
      </p:pic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491253" y="-85271"/>
            <a:ext cx="201579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Time Offsets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9686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68734" y="2077687"/>
            <a:ext cx="9032934" cy="34256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1" descr="page43image3857984">
            <a:extLst>
              <a:ext uri="{FF2B5EF4-FFF2-40B4-BE49-F238E27FC236}">
                <a16:creationId xmlns="" xmlns:a16="http://schemas.microsoft.com/office/drawing/2014/main" id="{99127771-8358-1A4E-A0B8-56C940A25079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789" y="2117494"/>
            <a:ext cx="4823879" cy="326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E621425-51D9-5742-91CB-BC82DAC29733}"/>
              </a:ext>
            </a:extLst>
          </p:cNvPr>
          <p:cNvSpPr txBox="1"/>
          <p:nvPr/>
        </p:nvSpPr>
        <p:spPr>
          <a:xfrm>
            <a:off x="712079" y="2665499"/>
            <a:ext cx="12161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PMT 270</a:t>
            </a:r>
          </a:p>
          <a:p>
            <a:endParaRPr lang="en-US" sz="800" dirty="0"/>
          </a:p>
          <a:p>
            <a:r>
              <a:rPr lang="en-US" dirty="0">
                <a:latin typeface="Symbol" charset="2"/>
                <a:cs typeface="Symbol" charset="2"/>
              </a:rPr>
              <a:t>s</a:t>
            </a:r>
            <a:r>
              <a:rPr lang="en-US" dirty="0" smtClean="0"/>
              <a:t> = 0.58 ns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E2C19EA-6823-E546-8597-FAD1A3667E60}"/>
              </a:ext>
            </a:extLst>
          </p:cNvPr>
          <p:cNvSpPr txBox="1"/>
          <p:nvPr/>
        </p:nvSpPr>
        <p:spPr>
          <a:xfrm>
            <a:off x="5007317" y="2648758"/>
            <a:ext cx="12161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PMT </a:t>
            </a:r>
            <a:r>
              <a:rPr lang="en-US" dirty="0" smtClean="0"/>
              <a:t>52</a:t>
            </a:r>
          </a:p>
          <a:p>
            <a:endParaRPr lang="en-US" sz="800" dirty="0" smtClean="0"/>
          </a:p>
          <a:p>
            <a:r>
              <a:rPr lang="en-US" dirty="0">
                <a:latin typeface="Symbol" charset="2"/>
                <a:cs typeface="Symbol" charset="2"/>
              </a:rPr>
              <a:t>s</a:t>
            </a:r>
            <a:r>
              <a:rPr lang="en-US" dirty="0" smtClean="0"/>
              <a:t> = 0.66 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228892" y="5591481"/>
            <a:ext cx="2809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 smtClean="0">
                <a:solidFill>
                  <a:srgbClr val="FF0000"/>
                </a:solidFill>
              </a:rPr>
              <a:t>efore time-walk correction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832652" y="5786307"/>
            <a:ext cx="287051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228892" y="6062229"/>
            <a:ext cx="2633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after time-walk correction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832652" y="6257055"/>
            <a:ext cx="287051" cy="0"/>
          </a:xfrm>
          <a:prstGeom prst="line">
            <a:avLst/>
          </a:prstGeom>
          <a:ln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329268" y="2159826"/>
            <a:ext cx="1991360" cy="2701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737188" y="2117494"/>
            <a:ext cx="1991360" cy="2701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371600" y="1414026"/>
            <a:ext cx="6176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Single-photon time resolution better than the  1 ns specification</a:t>
            </a:r>
            <a:endParaRPr lang="en-US" dirty="0"/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183397" y="-85271"/>
            <a:ext cx="463152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Single Photon Time Resolution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34" y="2648758"/>
            <a:ext cx="4330669" cy="244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251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6733"/>
            <a:ext cx="9144000" cy="51496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7051" y="1280583"/>
            <a:ext cx="2266950" cy="20637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16639" y="2074333"/>
            <a:ext cx="1153276" cy="4974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5580" y="2074333"/>
            <a:ext cx="1296461" cy="296334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9100155" y="1179286"/>
            <a:ext cx="0" cy="2165048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183397" y="-85271"/>
            <a:ext cx="463152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Single Photon Time Resolution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33038" y="1179286"/>
            <a:ext cx="2257778" cy="4832047"/>
          </a:xfrm>
          <a:prstGeom prst="rect">
            <a:avLst/>
          </a:prstGeom>
          <a:solidFill>
            <a:srgbClr val="0000FF">
              <a:alpha val="2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812137" y="1179286"/>
            <a:ext cx="2257778" cy="4832047"/>
          </a:xfrm>
          <a:prstGeom prst="rect">
            <a:avLst/>
          </a:prstGeom>
          <a:solidFill>
            <a:srgbClr val="008000">
              <a:alpha val="2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156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3968" y="694919"/>
            <a:ext cx="317266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Analytic solution </a:t>
            </a:r>
            <a:r>
              <a:rPr lang="en-US" sz="1400" dirty="0" smtClean="0"/>
              <a:t>for direct photons</a:t>
            </a:r>
          </a:p>
          <a:p>
            <a:endParaRPr lang="en-US" sz="1400" dirty="0"/>
          </a:p>
          <a:p>
            <a:r>
              <a:rPr lang="en-US" sz="1400" dirty="0" smtClean="0"/>
              <a:t>“Exact” solution for the Cherenkov Angle</a:t>
            </a:r>
          </a:p>
          <a:p>
            <a:endParaRPr lang="en-US" sz="1400" dirty="0"/>
          </a:p>
          <a:p>
            <a:r>
              <a:rPr lang="en-US" sz="1400" dirty="0" smtClean="0"/>
              <a:t>Only direct photons                           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409" y="2404131"/>
            <a:ext cx="4075342" cy="39005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634" y="2395147"/>
            <a:ext cx="4122485" cy="394002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28208" y="684759"/>
            <a:ext cx="305742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Ray traced solution </a:t>
            </a:r>
            <a:r>
              <a:rPr lang="en-US" sz="1400" dirty="0" smtClean="0"/>
              <a:t>for direct photons</a:t>
            </a:r>
          </a:p>
          <a:p>
            <a:endParaRPr lang="en-US" sz="1400" dirty="0"/>
          </a:p>
          <a:p>
            <a:r>
              <a:rPr lang="en-US" sz="1400" dirty="0" smtClean="0"/>
              <a:t>Assume knowledge of aerogel ref index</a:t>
            </a:r>
          </a:p>
          <a:p>
            <a:endParaRPr lang="en-US" sz="1400" dirty="0"/>
          </a:p>
          <a:p>
            <a:r>
              <a:rPr lang="en-US" sz="1400" dirty="0" smtClean="0"/>
              <a:t>Any photon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5918" y="1961345"/>
            <a:ext cx="71662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GOAL: get a Cherenkov angle estimate for each photon for detailed PID optimization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4000" y="6304659"/>
            <a:ext cx="8688917" cy="1481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025432" y="-85271"/>
            <a:ext cx="494746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Cherenkov Angle Reconstruction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3807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025432" y="-85271"/>
            <a:ext cx="494746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Cherenkov Angle Reconstruction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04900"/>
            <a:ext cx="9144000" cy="464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27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1390" y="653818"/>
            <a:ext cx="559640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RGA data, direct photons    No alignment of internal components</a:t>
            </a:r>
            <a:endParaRPr lang="en-US" sz="1600" dirty="0"/>
          </a:p>
          <a:p>
            <a:r>
              <a:rPr lang="en-US" sz="1600" dirty="0" smtClean="0"/>
              <a:t>Number of photons and single photon resolution close to  TDR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1000725" y="5144845"/>
            <a:ext cx="932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4.5 </a:t>
            </a:r>
            <a:r>
              <a:rPr lang="en-US" sz="1600" dirty="0" err="1" smtClean="0"/>
              <a:t>mrad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330634" y="3564235"/>
            <a:ext cx="4883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Raw RICH alignment (not for internal components) 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538" y="1393637"/>
            <a:ext cx="9144000" cy="205505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733086" y="1707402"/>
            <a:ext cx="14320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TDR:  ~ 18 </a:t>
            </a:r>
            <a:r>
              <a:rPr lang="en-US" sz="1600" b="1" dirty="0" err="1" smtClean="0"/>
              <a:t>Npe</a:t>
            </a:r>
            <a:r>
              <a:rPr lang="en-US" sz="1600" b="1" dirty="0" smtClean="0"/>
              <a:t>  </a:t>
            </a:r>
            <a:endParaRPr lang="en-US" sz="1600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0321" y="4022480"/>
            <a:ext cx="3732012" cy="24227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137" y="4022480"/>
            <a:ext cx="3744455" cy="24157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954066" y="5133759"/>
            <a:ext cx="978267" cy="5153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65137" y="5144845"/>
            <a:ext cx="1256866" cy="5153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4266731" y="4728401"/>
            <a:ext cx="679588" cy="7439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5870007" y="4816246"/>
            <a:ext cx="109366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TDR: </a:t>
            </a:r>
          </a:p>
          <a:p>
            <a:r>
              <a:rPr lang="en-US" sz="1600" b="1" dirty="0" smtClean="0"/>
              <a:t>~ 4.5 </a:t>
            </a:r>
            <a:r>
              <a:rPr lang="en-US" sz="1600" b="1" dirty="0" err="1" smtClean="0"/>
              <a:t>mrad</a:t>
            </a:r>
            <a:r>
              <a:rPr lang="en-US" sz="1600" b="1" dirty="0" smtClean="0"/>
              <a:t>  </a:t>
            </a:r>
            <a:endParaRPr lang="en-US" sz="1600" b="1" dirty="0"/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353133" y="-85271"/>
            <a:ext cx="429208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Cherenkov Angle Resolution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1228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653" y="1660077"/>
            <a:ext cx="6819585" cy="439725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826195" y="1106539"/>
            <a:ext cx="52717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Hadron separation, direct photon, RGA data, raw alignment</a:t>
            </a:r>
            <a:endParaRPr lang="en-US" sz="1600" b="1" dirty="0"/>
          </a:p>
        </p:txBody>
      </p:sp>
      <p:sp>
        <p:nvSpPr>
          <p:cNvPr id="2" name="TextBox 1"/>
          <p:cNvSpPr txBox="1"/>
          <p:nvPr/>
        </p:nvSpPr>
        <p:spPr>
          <a:xfrm rot="20100956">
            <a:off x="2963465" y="3826525"/>
            <a:ext cx="233200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chemeClr val="bg1">
                    <a:lumMod val="75000"/>
                  </a:schemeClr>
                </a:solidFill>
              </a:rPr>
              <a:t>PRELIMINARY</a:t>
            </a:r>
            <a:endParaRPr lang="en-US" sz="3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032710" y="-85271"/>
            <a:ext cx="293293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Hadron Separation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119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Glu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87082"/>
            <a:ext cx="5323840" cy="2985015"/>
          </a:xfrm>
          <a:prstGeom prst="rect">
            <a:avLst/>
          </a:prstGeom>
        </p:spPr>
      </p:pic>
      <p:pic>
        <p:nvPicPr>
          <p:cNvPr id="5" name="Picture 4" descr="Gluex_box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990" y="577898"/>
            <a:ext cx="1975530" cy="3169920"/>
          </a:xfrm>
          <a:prstGeom prst="rect">
            <a:avLst/>
          </a:prstGeom>
        </p:spPr>
      </p:pic>
      <p:pic>
        <p:nvPicPr>
          <p:cNvPr id="6" name="Picture 5" descr="Gluex_box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426" y="3794853"/>
            <a:ext cx="2812140" cy="28216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60991" y="3865901"/>
            <a:ext cx="9810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C00B3"/>
                </a:solidFill>
              </a:rPr>
              <a:t>H12700 + </a:t>
            </a:r>
          </a:p>
          <a:p>
            <a:r>
              <a:rPr lang="en-US" sz="1600" b="1" dirty="0" smtClean="0">
                <a:solidFill>
                  <a:srgbClr val="FC00B3"/>
                </a:solidFill>
              </a:rPr>
              <a:t>CLAS12 </a:t>
            </a:r>
          </a:p>
          <a:p>
            <a:r>
              <a:rPr lang="en-US" sz="1600" b="1" dirty="0" smtClean="0">
                <a:solidFill>
                  <a:srgbClr val="FC00B3"/>
                </a:solidFill>
              </a:rPr>
              <a:t>readout</a:t>
            </a:r>
            <a:endParaRPr lang="en-US" sz="1600" b="1" dirty="0">
              <a:solidFill>
                <a:srgbClr val="FC00B3"/>
              </a:solidFill>
            </a:endParaRPr>
          </a:p>
        </p:txBody>
      </p:sp>
      <p:cxnSp>
        <p:nvCxnSpPr>
          <p:cNvPr id="13" name="Straight Arrow Connector 12"/>
          <p:cNvCxnSpPr>
            <a:stCxn id="10" idx="1"/>
          </p:cNvCxnSpPr>
          <p:nvPr/>
        </p:nvCxnSpPr>
        <p:spPr>
          <a:xfrm flipH="1">
            <a:off x="7081028" y="4281400"/>
            <a:ext cx="779963" cy="310920"/>
          </a:xfrm>
          <a:prstGeom prst="straightConnector1">
            <a:avLst/>
          </a:prstGeom>
          <a:ln>
            <a:solidFill>
              <a:srgbClr val="FC00B3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797" y="4216896"/>
            <a:ext cx="3454400" cy="22189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86740" y="3889727"/>
            <a:ext cx="2090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J. Stevens @ DIRC19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470328" y="-85271"/>
            <a:ext cx="405749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Application: DIRC @ 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GlueX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265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5631" y="2156919"/>
            <a:ext cx="3053312" cy="43097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1893" y="726258"/>
            <a:ext cx="217337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MMHT          </a:t>
            </a:r>
            <a:r>
              <a:rPr lang="en-US" sz="1000" dirty="0" smtClean="0"/>
              <a:t>    [</a:t>
            </a:r>
            <a:r>
              <a:rPr lang="en-US" sz="1000" dirty="0" err="1"/>
              <a:t>arXiv</a:t>
            </a:r>
            <a:r>
              <a:rPr lang="en-US" sz="1000" dirty="0"/>
              <a:t> 1412.3989</a:t>
            </a:r>
            <a:r>
              <a:rPr lang="en-US" sz="1000" dirty="0" smtClean="0"/>
              <a:t>]</a:t>
            </a:r>
          </a:p>
          <a:p>
            <a:r>
              <a:rPr lang="en-US" sz="1000" dirty="0" smtClean="0"/>
              <a:t>HERAPDF2.0   </a:t>
            </a:r>
            <a:r>
              <a:rPr lang="en-US" sz="1000" dirty="0"/>
              <a:t>[</a:t>
            </a:r>
            <a:r>
              <a:rPr lang="en-US" sz="1000" dirty="0" err="1"/>
              <a:t>arXiv</a:t>
            </a:r>
            <a:r>
              <a:rPr lang="en-US" sz="1000" dirty="0"/>
              <a:t> 1506.06042]</a:t>
            </a:r>
          </a:p>
          <a:p>
            <a:r>
              <a:rPr lang="en-US" sz="1000" dirty="0"/>
              <a:t>CT14              </a:t>
            </a:r>
            <a:r>
              <a:rPr lang="en-US" sz="1000" dirty="0" smtClean="0"/>
              <a:t>  [</a:t>
            </a:r>
            <a:r>
              <a:rPr lang="en-US" sz="1000" dirty="0" err="1"/>
              <a:t>arXiv</a:t>
            </a:r>
            <a:r>
              <a:rPr lang="en-US" sz="1000" dirty="0"/>
              <a:t> 1506.07443]</a:t>
            </a:r>
          </a:p>
          <a:p>
            <a:r>
              <a:rPr lang="en-US" sz="1000" dirty="0" smtClean="0"/>
              <a:t>CJ15                 [</a:t>
            </a:r>
            <a:r>
              <a:rPr lang="en-US" sz="1000" dirty="0" err="1"/>
              <a:t>arXiv</a:t>
            </a:r>
            <a:r>
              <a:rPr lang="en-US" sz="1000" dirty="0"/>
              <a:t> 1602.03154]</a:t>
            </a:r>
          </a:p>
          <a:p>
            <a:r>
              <a:rPr lang="en-US" sz="1000" dirty="0" smtClean="0"/>
              <a:t>ABMP16           [</a:t>
            </a:r>
            <a:r>
              <a:rPr lang="en-US" sz="1000" dirty="0" err="1" smtClean="0"/>
              <a:t>arXiv</a:t>
            </a:r>
            <a:r>
              <a:rPr lang="en-US" sz="1000" dirty="0" smtClean="0"/>
              <a:t> 1701.05838]</a:t>
            </a:r>
          </a:p>
          <a:p>
            <a:r>
              <a:rPr lang="en-US" sz="1000" dirty="0"/>
              <a:t>NNPDF3.1      </a:t>
            </a:r>
            <a:r>
              <a:rPr lang="en-US" sz="1000" dirty="0" smtClean="0"/>
              <a:t>  [</a:t>
            </a:r>
            <a:r>
              <a:rPr lang="en-US" sz="1000" dirty="0" err="1"/>
              <a:t>arXiv</a:t>
            </a:r>
            <a:r>
              <a:rPr lang="en-US" sz="1000" dirty="0"/>
              <a:t> 1706.00428</a:t>
            </a:r>
            <a:r>
              <a:rPr lang="en-US" sz="1200" dirty="0" smtClean="0"/>
              <a:t>]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31" y="2156919"/>
            <a:ext cx="3053312" cy="42573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0050" y="2175266"/>
            <a:ext cx="3138046" cy="429139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254403" y="747868"/>
            <a:ext cx="1857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BB                </a:t>
            </a:r>
            <a:r>
              <a:rPr lang="en-US" sz="1000" dirty="0"/>
              <a:t>[</a:t>
            </a:r>
            <a:r>
              <a:rPr lang="en-US" sz="1000" dirty="0" err="1"/>
              <a:t>arXiv</a:t>
            </a:r>
            <a:r>
              <a:rPr lang="en-US" sz="1000" dirty="0"/>
              <a:t> </a:t>
            </a:r>
            <a:r>
              <a:rPr lang="en-US" sz="1000" dirty="0" smtClean="0"/>
              <a:t>1005.3113]</a:t>
            </a:r>
          </a:p>
          <a:p>
            <a:r>
              <a:rPr lang="en-US" sz="1000" dirty="0"/>
              <a:t>LSS              [</a:t>
            </a:r>
            <a:r>
              <a:rPr lang="en-US" sz="1000" dirty="0" err="1"/>
              <a:t>arXiv</a:t>
            </a:r>
            <a:r>
              <a:rPr lang="en-US" sz="1000" dirty="0"/>
              <a:t> 1010.0574</a:t>
            </a:r>
            <a:r>
              <a:rPr lang="en-US" sz="1000" dirty="0" smtClean="0"/>
              <a:t>]</a:t>
            </a:r>
          </a:p>
          <a:p>
            <a:r>
              <a:rPr lang="en-US" sz="1000" dirty="0" smtClean="0"/>
              <a:t>DSSV           [</a:t>
            </a:r>
            <a:r>
              <a:rPr lang="en-US" sz="1000" dirty="0" err="1" smtClean="0"/>
              <a:t>arXiv</a:t>
            </a:r>
            <a:r>
              <a:rPr lang="en-US" sz="1000" dirty="0" smtClean="0"/>
              <a:t> 1404.4293]</a:t>
            </a:r>
          </a:p>
          <a:p>
            <a:r>
              <a:rPr lang="en-US" sz="1000" dirty="0"/>
              <a:t>BS           </a:t>
            </a:r>
            <a:r>
              <a:rPr lang="en-US" sz="1000" dirty="0" smtClean="0"/>
              <a:t>     </a:t>
            </a:r>
            <a:r>
              <a:rPr lang="en-US" sz="1000" dirty="0"/>
              <a:t>[</a:t>
            </a:r>
            <a:r>
              <a:rPr lang="en-US" sz="1000" dirty="0" err="1"/>
              <a:t>arXiv</a:t>
            </a:r>
            <a:r>
              <a:rPr lang="en-US" sz="1000" dirty="0"/>
              <a:t> 1408.7057]</a:t>
            </a:r>
          </a:p>
          <a:p>
            <a:r>
              <a:rPr lang="en-US" sz="1000" dirty="0" smtClean="0"/>
              <a:t>NNPDF         </a:t>
            </a:r>
            <a:r>
              <a:rPr lang="en-US" sz="1000" dirty="0"/>
              <a:t>[</a:t>
            </a:r>
            <a:r>
              <a:rPr lang="en-US" sz="1000" dirty="0" err="1"/>
              <a:t>arXiv</a:t>
            </a:r>
            <a:r>
              <a:rPr lang="en-US" sz="1000" dirty="0"/>
              <a:t> </a:t>
            </a:r>
            <a:r>
              <a:rPr lang="en-US" sz="1000" dirty="0" smtClean="0"/>
              <a:t>1406.5539]</a:t>
            </a:r>
          </a:p>
          <a:p>
            <a:r>
              <a:rPr lang="en-US" sz="1000" dirty="0"/>
              <a:t>JLAM        </a:t>
            </a:r>
            <a:r>
              <a:rPr lang="en-US" sz="1000" dirty="0" smtClean="0"/>
              <a:t>    </a:t>
            </a:r>
            <a:r>
              <a:rPr lang="en-US" sz="1000" dirty="0"/>
              <a:t>[</a:t>
            </a:r>
            <a:r>
              <a:rPr lang="en-US" sz="1000" dirty="0" err="1"/>
              <a:t>arXiv</a:t>
            </a:r>
            <a:r>
              <a:rPr lang="en-US" sz="1000" dirty="0"/>
              <a:t> 1601.07782</a:t>
            </a:r>
            <a:r>
              <a:rPr lang="en-US" sz="1000" dirty="0" smtClean="0"/>
              <a:t>]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6497237" y="1866518"/>
            <a:ext cx="1895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H-W Lin++ [1711.07916]</a:t>
            </a:r>
            <a:endParaRPr lang="en-US" sz="1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9507" y="818908"/>
            <a:ext cx="2642649" cy="6694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2511" y="818908"/>
            <a:ext cx="874250" cy="66947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287011" y="-85271"/>
            <a:ext cx="242413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Parton Content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498680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4485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914" y="3816650"/>
            <a:ext cx="5814644" cy="264742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72914" y="572200"/>
            <a:ext cx="5805234" cy="3079923"/>
            <a:chOff x="3272914" y="694491"/>
            <a:chExt cx="5805234" cy="3079923"/>
          </a:xfrm>
        </p:grpSpPr>
        <p:sp>
          <p:nvSpPr>
            <p:cNvPr id="5" name="Rectangle 4"/>
            <p:cNvSpPr/>
            <p:nvPr/>
          </p:nvSpPr>
          <p:spPr>
            <a:xfrm>
              <a:off x="3272914" y="694491"/>
              <a:ext cx="5805234" cy="30799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64337" y="694491"/>
              <a:ext cx="4890478" cy="3079923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5928420" y="4016942"/>
            <a:ext cx="6078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JLEIC</a:t>
            </a:r>
            <a:endParaRPr lang="en-US" sz="16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605" y="4355496"/>
            <a:ext cx="3025295" cy="217999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294549" y="-85271"/>
            <a:ext cx="240905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The Future: EIC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5185" y="874889"/>
            <a:ext cx="2712101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 ultimate machine fro QCD </a:t>
            </a:r>
          </a:p>
          <a:p>
            <a:endParaRPr lang="en-US" sz="1600" dirty="0" smtClean="0"/>
          </a:p>
          <a:p>
            <a:r>
              <a:rPr lang="en-US" sz="1600" dirty="0" smtClean="0"/>
              <a:t>Well Beyond HERA:</a:t>
            </a:r>
          </a:p>
          <a:p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/>
              <a:t>x</a:t>
            </a:r>
            <a:r>
              <a:rPr lang="en-US" sz="1600" dirty="0" smtClean="0"/>
              <a:t> 1000 </a:t>
            </a:r>
            <a:r>
              <a:rPr lang="en-US" sz="1600" dirty="0" err="1" smtClean="0"/>
              <a:t>Lumi</a:t>
            </a:r>
            <a:endParaRPr lang="en-US" sz="1600" dirty="0" smtClean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Variable CM energy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Polarized Beams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Ion Beam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Precision Detectors</a:t>
            </a:r>
          </a:p>
          <a:p>
            <a:endParaRPr lang="en-US" sz="2000" dirty="0"/>
          </a:p>
          <a:p>
            <a:r>
              <a:rPr lang="en-US" sz="1600" b="1" dirty="0" smtClean="0">
                <a:solidFill>
                  <a:srgbClr val="0000FF"/>
                </a:solidFill>
              </a:rPr>
              <a:t>CD0 + Site Decision </a:t>
            </a:r>
          </a:p>
          <a:p>
            <a:r>
              <a:rPr lang="en-US" sz="1600" b="1" dirty="0" smtClean="0">
                <a:solidFill>
                  <a:srgbClr val="0000FF"/>
                </a:solidFill>
              </a:rPr>
              <a:t>Expected Soon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718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85461" y="508001"/>
            <a:ext cx="4288939" cy="6073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785461" y="2344974"/>
            <a:ext cx="4235316" cy="4038611"/>
            <a:chOff x="4861777" y="2170424"/>
            <a:chExt cx="4220420" cy="4038611"/>
          </a:xfrm>
        </p:grpSpPr>
        <p:pic>
          <p:nvPicPr>
            <p:cNvPr id="9" name="Picture 8" descr="Screen Shot 2016-10-30 at 00.48.59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61777" y="2170424"/>
              <a:ext cx="4220420" cy="36866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/>
            <p:cNvSpPr/>
            <p:nvPr/>
          </p:nvSpPr>
          <p:spPr>
            <a:xfrm>
              <a:off x="4981222" y="2906890"/>
              <a:ext cx="1631327" cy="437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 rot="19719675">
              <a:off x="7440247" y="5129926"/>
              <a:ext cx="1631327" cy="7064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rot="16200000">
              <a:off x="7949248" y="5078250"/>
              <a:ext cx="1631327" cy="6302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143756" y="2558220"/>
            <a:ext cx="129066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  <a:latin typeface="Avenir Black"/>
                <a:cs typeface="Avenir Black"/>
              </a:rPr>
              <a:t>Scattered electron</a:t>
            </a:r>
            <a:endParaRPr lang="en-US" sz="1400" dirty="0">
              <a:solidFill>
                <a:srgbClr val="FF0000"/>
              </a:solidFill>
              <a:latin typeface="Avenir Black"/>
              <a:cs typeface="Avenir Black"/>
            </a:endParaRPr>
          </a:p>
        </p:txBody>
      </p:sp>
      <p:cxnSp>
        <p:nvCxnSpPr>
          <p:cNvPr id="19" name="Curved Connector 18"/>
          <p:cNvCxnSpPr/>
          <p:nvPr/>
        </p:nvCxnSpPr>
        <p:spPr>
          <a:xfrm>
            <a:off x="6203128" y="2827441"/>
            <a:ext cx="423333" cy="253999"/>
          </a:xfrm>
          <a:prstGeom prst="curved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501351" y="5486165"/>
            <a:ext cx="15736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943632"/>
                </a:solidFill>
                <a:latin typeface="Avenir Black"/>
                <a:cs typeface="Avenir Black"/>
              </a:rPr>
              <a:t>Particles associated with struck </a:t>
            </a:r>
            <a:r>
              <a:rPr lang="en-US" sz="1400" dirty="0" err="1" smtClean="0">
                <a:solidFill>
                  <a:srgbClr val="943632"/>
                </a:solidFill>
                <a:latin typeface="Avenir Black"/>
                <a:cs typeface="Avenir Black"/>
              </a:rPr>
              <a:t>parton</a:t>
            </a:r>
            <a:endParaRPr lang="en-US" sz="1400" dirty="0">
              <a:solidFill>
                <a:srgbClr val="943632"/>
              </a:solidFill>
              <a:latin typeface="Avenir Black"/>
              <a:cs typeface="Avenir Black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90899" y="5842810"/>
            <a:ext cx="16104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6DA0E6"/>
                </a:solidFill>
                <a:latin typeface="Avenir Black"/>
                <a:cs typeface="Avenir Black"/>
              </a:rPr>
              <a:t>Partecle</a:t>
            </a:r>
            <a:r>
              <a:rPr lang="en-US" sz="1400" dirty="0" smtClean="0">
                <a:solidFill>
                  <a:srgbClr val="6DA0E6"/>
                </a:solidFill>
                <a:latin typeface="Avenir Black"/>
                <a:cs typeface="Avenir Black"/>
              </a:rPr>
              <a:t> associated with initial ion</a:t>
            </a:r>
            <a:endParaRPr lang="en-US" sz="1400" dirty="0">
              <a:solidFill>
                <a:srgbClr val="6DA0E6"/>
              </a:solidFill>
              <a:latin typeface="Avenir Black"/>
              <a:cs typeface="Avenir Black"/>
            </a:endParaRPr>
          </a:p>
        </p:txBody>
      </p:sp>
      <p:cxnSp>
        <p:nvCxnSpPr>
          <p:cNvPr id="22" name="Curved Connector 21"/>
          <p:cNvCxnSpPr/>
          <p:nvPr/>
        </p:nvCxnSpPr>
        <p:spPr>
          <a:xfrm rot="10800000">
            <a:off x="6229812" y="5731041"/>
            <a:ext cx="409221" cy="169018"/>
          </a:xfrm>
          <a:prstGeom prst="curvedConnector3">
            <a:avLst/>
          </a:prstGeom>
          <a:ln>
            <a:solidFill>
              <a:srgbClr val="0E60A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rot="10800000">
            <a:off x="8019088" y="5361334"/>
            <a:ext cx="409221" cy="169018"/>
          </a:xfrm>
          <a:prstGeom prst="curvedConnector3">
            <a:avLst/>
          </a:prstGeom>
          <a:ln>
            <a:solidFill>
              <a:srgbClr val="94363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727" y="592088"/>
            <a:ext cx="4067924" cy="18543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264" y="1540118"/>
            <a:ext cx="4815181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00FF"/>
              </a:buClr>
              <a:buFont typeface="Arial"/>
              <a:buChar char="•"/>
            </a:pPr>
            <a:r>
              <a:rPr lang="en-US" sz="1600" dirty="0">
                <a:latin typeface="Avenir Book"/>
                <a:cs typeface="Avenir Book"/>
              </a:rPr>
              <a:t>R</a:t>
            </a:r>
            <a:r>
              <a:rPr lang="en-US" sz="1600" dirty="0" smtClean="0">
                <a:latin typeface="Avenir Book"/>
                <a:cs typeface="Avenir Book"/>
              </a:rPr>
              <a:t>esolve </a:t>
            </a:r>
            <a:r>
              <a:rPr lang="en-US" sz="1600" dirty="0" err="1" smtClean="0">
                <a:latin typeface="Avenir Book"/>
                <a:cs typeface="Avenir Book"/>
              </a:rPr>
              <a:t>partons</a:t>
            </a:r>
            <a:r>
              <a:rPr lang="en-US" sz="1600" dirty="0" smtClean="0">
                <a:latin typeface="Avenir Book"/>
                <a:cs typeface="Avenir Book"/>
              </a:rPr>
              <a:t> in nucleons </a:t>
            </a:r>
          </a:p>
          <a:p>
            <a:pPr>
              <a:buClr>
                <a:srgbClr val="0000FF"/>
              </a:buClr>
            </a:pPr>
            <a:endParaRPr lang="en-US" sz="1700" dirty="0" smtClean="0">
              <a:latin typeface="Avenir Book"/>
              <a:cs typeface="Avenir Book"/>
            </a:endParaRPr>
          </a:p>
          <a:p>
            <a:pPr marL="620713" lvl="1" indent="-352425">
              <a:buClr>
                <a:srgbClr val="0000FF"/>
              </a:buClr>
              <a:buFont typeface="Wingdings" charset="0"/>
              <a:buChar char="è"/>
            </a:pPr>
            <a:r>
              <a:rPr lang="en-US" sz="1600" dirty="0">
                <a:latin typeface="Avenir Book"/>
                <a:cs typeface="Avenir Book"/>
              </a:rPr>
              <a:t>high beam energies and luminosities </a:t>
            </a:r>
          </a:p>
          <a:p>
            <a:pPr marL="268288" lvl="1">
              <a:buClr>
                <a:srgbClr val="0000FF"/>
              </a:buClr>
            </a:pPr>
            <a:r>
              <a:rPr lang="en-US" sz="1600" dirty="0" smtClean="0">
                <a:latin typeface="Avenir Book"/>
                <a:cs typeface="Avenir Book"/>
              </a:rPr>
              <a:t>      Q</a:t>
            </a:r>
            <a:r>
              <a:rPr lang="en-US" sz="1600" baseline="30000" dirty="0" smtClean="0">
                <a:latin typeface="Avenir Book"/>
                <a:cs typeface="Avenir Book"/>
              </a:rPr>
              <a:t>2</a:t>
            </a:r>
            <a:r>
              <a:rPr lang="en-US" sz="1600" dirty="0" smtClean="0">
                <a:latin typeface="Avenir Book"/>
                <a:cs typeface="Avenir Book"/>
              </a:rPr>
              <a:t> up to </a:t>
            </a:r>
            <a:r>
              <a:rPr lang="en-US" sz="1600" dirty="0" smtClean="0">
                <a:latin typeface="Avenir Black"/>
                <a:cs typeface="Avenir Black"/>
              </a:rPr>
              <a:t>~1000 GeV</a:t>
            </a:r>
            <a:r>
              <a:rPr lang="en-US" sz="1600" baseline="30000" dirty="0" smtClean="0">
                <a:latin typeface="Avenir Black"/>
                <a:cs typeface="Avenir Black"/>
              </a:rPr>
              <a:t>2</a:t>
            </a:r>
          </a:p>
          <a:p>
            <a:pPr marL="285750" indent="-285750">
              <a:buFont typeface="Wingdings" charset="0"/>
              <a:buChar char="è"/>
            </a:pPr>
            <a:endParaRPr lang="en-US" baseline="30000" dirty="0" smtClean="0">
              <a:latin typeface="Avenir Book"/>
              <a:cs typeface="Avenir Book"/>
            </a:endParaRPr>
          </a:p>
          <a:p>
            <a:pPr marL="285750" indent="-285750">
              <a:buClr>
                <a:srgbClr val="0000FF"/>
              </a:buClr>
              <a:buFont typeface="Arial"/>
              <a:buChar char="•"/>
            </a:pPr>
            <a:r>
              <a:rPr lang="en-US" sz="1700" dirty="0">
                <a:latin typeface="Avenir Book"/>
                <a:cs typeface="Avenir Book"/>
              </a:rPr>
              <a:t>Need to resolve quantities (</a:t>
            </a:r>
            <a:r>
              <a:rPr lang="en-US" sz="1700" dirty="0" err="1">
                <a:latin typeface="Avenir Book"/>
                <a:cs typeface="Avenir Book"/>
              </a:rPr>
              <a:t>k</a:t>
            </a:r>
            <a:r>
              <a:rPr lang="en-US" sz="1700" baseline="-25000" dirty="0" err="1">
                <a:latin typeface="Avenir Book"/>
                <a:cs typeface="Avenir Book"/>
              </a:rPr>
              <a:t>t</a:t>
            </a:r>
            <a:r>
              <a:rPr lang="en-US" sz="1700" dirty="0">
                <a:latin typeface="Avenir Book"/>
                <a:cs typeface="Avenir Book"/>
              </a:rPr>
              <a:t>, </a:t>
            </a:r>
            <a:r>
              <a:rPr lang="en-US" sz="1700" dirty="0" err="1">
                <a:latin typeface="Avenir Book"/>
                <a:cs typeface="Avenir Book"/>
              </a:rPr>
              <a:t>b</a:t>
            </a:r>
            <a:r>
              <a:rPr lang="en-US" sz="1700" baseline="-25000" dirty="0" err="1">
                <a:latin typeface="Avenir Book"/>
                <a:cs typeface="Avenir Book"/>
              </a:rPr>
              <a:t>t</a:t>
            </a:r>
            <a:r>
              <a:rPr lang="en-US" sz="1700" dirty="0">
                <a:latin typeface="Avenir Book"/>
                <a:cs typeface="Avenir Book"/>
              </a:rPr>
              <a:t>) of the order </a:t>
            </a:r>
            <a:r>
              <a:rPr lang="en-US" sz="1700" dirty="0">
                <a:latin typeface="Avenir Black"/>
                <a:cs typeface="Avenir Black"/>
              </a:rPr>
              <a:t>a few hundred MeV</a:t>
            </a:r>
            <a:r>
              <a:rPr lang="en-US" sz="1700" dirty="0">
                <a:latin typeface="Avenir Book"/>
                <a:cs typeface="Avenir Book"/>
              </a:rPr>
              <a:t> in the proton </a:t>
            </a:r>
            <a:endParaRPr lang="en-US" sz="1700" dirty="0" smtClean="0">
              <a:latin typeface="Avenir Book"/>
              <a:cs typeface="Avenir Book"/>
            </a:endParaRPr>
          </a:p>
          <a:p>
            <a:pPr>
              <a:buClr>
                <a:srgbClr val="0000FF"/>
              </a:buClr>
            </a:pPr>
            <a:r>
              <a:rPr lang="en-US" sz="1700" dirty="0" smtClean="0">
                <a:latin typeface="Avenir Book"/>
                <a:cs typeface="Avenir Book"/>
              </a:rPr>
              <a:t>     Correlated </a:t>
            </a:r>
            <a:r>
              <a:rPr lang="en-US" sz="1700" dirty="0" err="1">
                <a:latin typeface="Avenir Book"/>
                <a:cs typeface="Avenir Book"/>
              </a:rPr>
              <a:t>quantitites</a:t>
            </a:r>
            <a:r>
              <a:rPr lang="en-US" sz="1700" dirty="0">
                <a:latin typeface="Avenir Book"/>
                <a:cs typeface="Avenir Book"/>
              </a:rPr>
              <a:t>, multi-D </a:t>
            </a:r>
            <a:r>
              <a:rPr lang="en-US" sz="1700" dirty="0" smtClean="0">
                <a:latin typeface="Avenir Book"/>
                <a:cs typeface="Avenir Book"/>
              </a:rPr>
              <a:t>analyses</a:t>
            </a:r>
          </a:p>
          <a:p>
            <a:pPr marL="285750" indent="-285750">
              <a:buClr>
                <a:srgbClr val="0000FF"/>
              </a:buClr>
              <a:buFont typeface="Arial"/>
              <a:buChar char="•"/>
            </a:pPr>
            <a:endParaRPr lang="en-US" sz="1700" dirty="0">
              <a:latin typeface="Avenir Book"/>
              <a:cs typeface="Avenir Book"/>
            </a:endParaRPr>
          </a:p>
          <a:p>
            <a:pPr marL="268288">
              <a:buClr>
                <a:srgbClr val="0000FF"/>
              </a:buClr>
            </a:pPr>
            <a:r>
              <a:rPr lang="en-US" sz="1700" dirty="0" smtClean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sz="1600" dirty="0" smtClean="0">
                <a:latin typeface="Avenir Book"/>
                <a:cs typeface="Avenir Book"/>
                <a:sym typeface="Wingdings"/>
              </a:rPr>
              <a:t>High Granularity, wide dynamic range</a:t>
            </a:r>
            <a:endParaRPr lang="en-US" sz="1600" dirty="0" smtClean="0">
              <a:solidFill>
                <a:srgbClr val="0000FF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marL="268288">
              <a:buClr>
                <a:srgbClr val="0000FF"/>
              </a:buClr>
            </a:pPr>
            <a:endParaRPr lang="en-US" sz="1600" dirty="0" smtClean="0">
              <a:latin typeface="Avenir Book"/>
              <a:cs typeface="Avenir Book"/>
            </a:endParaRPr>
          </a:p>
          <a:p>
            <a:pPr marL="285750" indent="-285750">
              <a:buClr>
                <a:srgbClr val="0000FF"/>
              </a:buClr>
              <a:buFont typeface="Arial"/>
              <a:buChar char="•"/>
            </a:pPr>
            <a:r>
              <a:rPr lang="en-US" sz="1600" dirty="0">
                <a:latin typeface="Avenir Book"/>
                <a:cs typeface="Avenir Book"/>
              </a:rPr>
              <a:t>Need to detect </a:t>
            </a:r>
            <a:r>
              <a:rPr lang="en-US" sz="1600" dirty="0">
                <a:latin typeface="Avenir Black"/>
                <a:cs typeface="Avenir Black"/>
              </a:rPr>
              <a:t>all types of </a:t>
            </a:r>
            <a:r>
              <a:rPr lang="en-US" sz="1600" dirty="0" smtClean="0">
                <a:latin typeface="Avenir Black"/>
                <a:cs typeface="Avenir Black"/>
              </a:rPr>
              <a:t>remnants</a:t>
            </a:r>
            <a:endParaRPr lang="en-US" sz="1600" dirty="0">
              <a:latin typeface="Avenir Black"/>
              <a:cs typeface="Avenir Black"/>
            </a:endParaRPr>
          </a:p>
          <a:p>
            <a:pPr>
              <a:buClr>
                <a:srgbClr val="0000FF"/>
              </a:buClr>
            </a:pPr>
            <a:r>
              <a:rPr lang="en-US" sz="1600" dirty="0">
                <a:latin typeface="Avenir Black"/>
                <a:cs typeface="Avenir Black"/>
              </a:rPr>
              <a:t> </a:t>
            </a:r>
            <a:r>
              <a:rPr lang="en-US" sz="1600" dirty="0" smtClean="0">
                <a:latin typeface="Avenir Black"/>
                <a:cs typeface="Avenir Black"/>
              </a:rPr>
              <a:t>   </a:t>
            </a:r>
            <a:r>
              <a:rPr lang="en-US" sz="1600" dirty="0" smtClean="0">
                <a:latin typeface="Avenir Book"/>
                <a:cs typeface="Avenir Book"/>
              </a:rPr>
              <a:t>to </a:t>
            </a:r>
            <a:r>
              <a:rPr lang="en-US" sz="1600" dirty="0">
                <a:latin typeface="Avenir Book"/>
                <a:cs typeface="Avenir Book"/>
              </a:rPr>
              <a:t>seek for correlations: </a:t>
            </a:r>
          </a:p>
          <a:p>
            <a:pPr marL="612000" lvl="1" indent="-180000">
              <a:buClr>
                <a:srgbClr val="0000FF"/>
              </a:buClr>
              <a:buFont typeface="Lucida Grande"/>
              <a:buChar char="-"/>
            </a:pPr>
            <a:r>
              <a:rPr lang="en-US" sz="1600" dirty="0">
                <a:latin typeface="Avenir Book"/>
                <a:cs typeface="Avenir Book"/>
              </a:rPr>
              <a:t>scattered electron</a:t>
            </a:r>
          </a:p>
          <a:p>
            <a:pPr marL="612000" lvl="1" indent="-180000">
              <a:buClr>
                <a:srgbClr val="0000FF"/>
              </a:buClr>
              <a:buFont typeface="Lucida Grande"/>
              <a:buChar char="-"/>
            </a:pPr>
            <a:r>
              <a:rPr lang="en-US" sz="1600" dirty="0">
                <a:latin typeface="Avenir Book"/>
                <a:cs typeface="Avenir Book"/>
              </a:rPr>
              <a:t>particles associated with initial ion </a:t>
            </a:r>
          </a:p>
          <a:p>
            <a:pPr marL="612000" lvl="1" indent="-180000">
              <a:buClr>
                <a:srgbClr val="0000FF"/>
              </a:buClr>
              <a:buFont typeface="Lucida Grande"/>
              <a:buChar char="-"/>
            </a:pPr>
            <a:r>
              <a:rPr lang="en-US" sz="1600" dirty="0">
                <a:latin typeface="Avenir Book"/>
                <a:cs typeface="Avenir Book"/>
              </a:rPr>
              <a:t>particles associated with struck </a:t>
            </a:r>
            <a:r>
              <a:rPr lang="en-US" sz="1600" dirty="0" smtClean="0">
                <a:latin typeface="Avenir Book"/>
                <a:cs typeface="Avenir Book"/>
              </a:rPr>
              <a:t>parton</a:t>
            </a:r>
          </a:p>
          <a:p>
            <a:pPr marL="432000" lvl="1">
              <a:buClr>
                <a:srgbClr val="0000FF"/>
              </a:buClr>
            </a:pPr>
            <a:endParaRPr lang="en-US" sz="1600" dirty="0">
              <a:latin typeface="Avenir Book"/>
              <a:cs typeface="Avenir Book"/>
            </a:endParaRPr>
          </a:p>
          <a:p>
            <a:pPr marL="554038" indent="-285750">
              <a:buClr>
                <a:srgbClr val="0000FF"/>
              </a:buClr>
              <a:buFont typeface="Wingdings" charset="0"/>
              <a:buChar char="è"/>
            </a:pPr>
            <a:r>
              <a:rPr lang="en-US" sz="1600" dirty="0" smtClean="0">
                <a:latin typeface="Avenir Book"/>
                <a:cs typeface="Avenir Book"/>
                <a:sym typeface="Wingdings"/>
              </a:rPr>
              <a:t>Large acceptance, Forward particle</a:t>
            </a:r>
          </a:p>
          <a:p>
            <a:pPr marL="268288">
              <a:buClr>
                <a:srgbClr val="0000FF"/>
              </a:buClr>
            </a:pPr>
            <a:r>
              <a:rPr lang="en-US" sz="1600" dirty="0">
                <a:latin typeface="Avenir Book"/>
                <a:cs typeface="Avenir Book"/>
                <a:sym typeface="Wingdings"/>
              </a:rPr>
              <a:t> </a:t>
            </a:r>
            <a:r>
              <a:rPr lang="en-US" sz="1600" dirty="0" smtClean="0">
                <a:latin typeface="Avenir Book"/>
                <a:cs typeface="Avenir Book"/>
                <a:sym typeface="Wingdings"/>
              </a:rPr>
              <a:t>    detection, Excellent PID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0634" y="746004"/>
            <a:ext cx="42511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Avenir Book"/>
                <a:cs typeface="Avenir Book"/>
              </a:rPr>
              <a:t>Specific requirements to move </a:t>
            </a:r>
          </a:p>
          <a:p>
            <a:r>
              <a:rPr lang="en-US" dirty="0" smtClean="0">
                <a:solidFill>
                  <a:srgbClr val="0000FF"/>
                </a:solidFill>
                <a:latin typeface="Avenir Book"/>
                <a:cs typeface="Avenir Book"/>
              </a:rPr>
              <a:t>beyond </a:t>
            </a:r>
            <a:r>
              <a:rPr lang="en-US" dirty="0">
                <a:solidFill>
                  <a:srgbClr val="0000FF"/>
                </a:solidFill>
                <a:latin typeface="Avenir Book"/>
                <a:cs typeface="Avenir Book"/>
              </a:rPr>
              <a:t>the longitudinal </a:t>
            </a:r>
            <a:r>
              <a:rPr lang="en-US" dirty="0" smtClean="0">
                <a:solidFill>
                  <a:srgbClr val="0000FF"/>
                </a:solidFill>
                <a:latin typeface="Avenir Book"/>
                <a:cs typeface="Avenir Book"/>
              </a:rPr>
              <a:t>description</a:t>
            </a:r>
            <a:endParaRPr lang="en-US" dirty="0">
              <a:solidFill>
                <a:srgbClr val="0000FF"/>
              </a:solidFill>
              <a:latin typeface="Avenir Black"/>
              <a:cs typeface="Avenir Black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633408" y="6492293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668193" y="-85271"/>
            <a:ext cx="366178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EIC Detector Challenges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426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/>
          <a:stretch/>
        </p:blipFill>
        <p:spPr>
          <a:xfrm>
            <a:off x="200970" y="552672"/>
            <a:ext cx="4320000" cy="3142800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3"/>
          <a:stretch/>
        </p:blipFill>
        <p:spPr>
          <a:xfrm>
            <a:off x="4561841" y="3597393"/>
            <a:ext cx="4531360" cy="2949121"/>
          </a:xfrm>
          <a:prstGeom prst="rect">
            <a:avLst/>
          </a:prstGeom>
          <a:ln>
            <a:noFill/>
          </a:ln>
        </p:spPr>
      </p:pic>
      <p:sp>
        <p:nvSpPr>
          <p:cNvPr id="11" name="TextShape 4"/>
          <p:cNvSpPr txBox="1"/>
          <p:nvPr/>
        </p:nvSpPr>
        <p:spPr>
          <a:xfrm>
            <a:off x="264032" y="3788506"/>
            <a:ext cx="4866870" cy="272101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  <a:buSzPct val="45000"/>
            </a:pPr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Arial"/>
              </a:rPr>
              <a:t>e-endcap</a:t>
            </a:r>
            <a:r>
              <a:rPr lang="en-IN" sz="1400" strike="noStrike" dirty="0">
                <a:solidFill>
                  <a:srgbClr val="000000"/>
                </a:solidFill>
                <a:latin typeface="Arial"/>
                <a:ea typeface="Arial"/>
              </a:rPr>
              <a:t>: </a:t>
            </a:r>
            <a:endParaRPr lang="en-IN" sz="14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endParaRPr lang="en-IN" sz="8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r>
              <a:rPr lang="en-IN" sz="1600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IN" sz="1600" dirty="0" smtClean="0">
                <a:solidFill>
                  <a:srgbClr val="000000"/>
                </a:solidFill>
                <a:latin typeface="Arial"/>
                <a:ea typeface="Arial"/>
              </a:rPr>
              <a:t>      </a:t>
            </a:r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Arial"/>
              </a:rPr>
              <a:t>medium momentum (&lt; 10 GeV/c)</a:t>
            </a:r>
          </a:p>
          <a:p>
            <a:pPr>
              <a:lnSpc>
                <a:spcPct val="100000"/>
              </a:lnSpc>
              <a:buSzPct val="45000"/>
            </a:pPr>
            <a:r>
              <a:rPr lang="en-IN" sz="1400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IN" sz="1400" dirty="0" smtClean="0">
                <a:solidFill>
                  <a:srgbClr val="000000"/>
                </a:solidFill>
                <a:latin typeface="Arial"/>
                <a:ea typeface="Arial"/>
              </a:rPr>
              <a:t>      </a:t>
            </a:r>
            <a:r>
              <a:rPr lang="en-IN" sz="1400" dirty="0" smtClean="0">
                <a:solidFill>
                  <a:srgbClr val="000000"/>
                </a:solidFill>
                <a:latin typeface="Arial"/>
                <a:ea typeface="Arial"/>
              </a:rPr>
              <a:t> aerogel </a:t>
            </a:r>
            <a:r>
              <a:rPr lang="en-IN" sz="1400" dirty="0" smtClean="0">
                <a:solidFill>
                  <a:srgbClr val="000000"/>
                </a:solidFill>
                <a:latin typeface="Arial"/>
                <a:ea typeface="Arial"/>
              </a:rPr>
              <a:t>modular Cherenkov</a:t>
            </a:r>
            <a:endParaRPr lang="en-IN" sz="14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endParaRPr sz="1000" dirty="0"/>
          </a:p>
          <a:p>
            <a:pPr>
              <a:lnSpc>
                <a:spcPct val="100000"/>
              </a:lnSpc>
              <a:buSzPct val="45000"/>
            </a:pPr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Arial"/>
              </a:rPr>
              <a:t>h-endcap</a:t>
            </a:r>
            <a:r>
              <a:rPr lang="en-IN" sz="1400" strike="noStrike" dirty="0">
                <a:solidFill>
                  <a:srgbClr val="000000"/>
                </a:solidFill>
                <a:latin typeface="Arial"/>
                <a:ea typeface="Arial"/>
              </a:rPr>
              <a:t>: </a:t>
            </a:r>
            <a:endParaRPr lang="en-IN" sz="14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endParaRPr lang="en-IN" sz="8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r>
              <a:rPr lang="en-IN" sz="1600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IN" sz="1600" dirty="0" smtClean="0">
                <a:solidFill>
                  <a:srgbClr val="000000"/>
                </a:solidFill>
                <a:latin typeface="Arial"/>
                <a:ea typeface="Arial"/>
              </a:rPr>
              <a:t>      </a:t>
            </a:r>
            <a:r>
              <a:rPr lang="en-IN" sz="1400" strike="noStrike" dirty="0" smtClean="0">
                <a:latin typeface="Arial"/>
                <a:ea typeface="Arial"/>
              </a:rPr>
              <a:t>medium and high momentum (3-50 GeV/c)</a:t>
            </a:r>
          </a:p>
          <a:p>
            <a:pPr>
              <a:lnSpc>
                <a:spcPct val="100000"/>
              </a:lnSpc>
              <a:buSzPct val="45000"/>
            </a:pPr>
            <a:r>
              <a:rPr lang="en-IN" sz="1400" dirty="0" smtClean="0">
                <a:latin typeface="Arial"/>
                <a:ea typeface="Arial"/>
              </a:rPr>
              <a:t>        dual </a:t>
            </a:r>
            <a:r>
              <a:rPr lang="en-IN" sz="1400" dirty="0" smtClean="0">
                <a:latin typeface="Arial"/>
                <a:ea typeface="Arial"/>
              </a:rPr>
              <a:t>radiator </a:t>
            </a:r>
            <a:r>
              <a:rPr lang="en-IN" sz="1400" dirty="0" smtClean="0">
                <a:latin typeface="Arial"/>
                <a:ea typeface="Arial"/>
              </a:rPr>
              <a:t>Cherenkov</a:t>
            </a:r>
          </a:p>
          <a:p>
            <a:pPr>
              <a:lnSpc>
                <a:spcPct val="100000"/>
              </a:lnSpc>
              <a:buSzPct val="45000"/>
            </a:pPr>
            <a:endParaRPr lang="en-IN" sz="1000" dirty="0"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r>
              <a:rPr lang="en-IN" sz="1400" b="1" dirty="0" smtClean="0">
                <a:latin typeface="Arial"/>
                <a:ea typeface="Arial"/>
              </a:rPr>
              <a:t>Sensors</a:t>
            </a:r>
          </a:p>
          <a:p>
            <a:pPr>
              <a:lnSpc>
                <a:spcPct val="100000"/>
              </a:lnSpc>
              <a:buSzPct val="45000"/>
            </a:pPr>
            <a:endParaRPr lang="en-US" sz="800" b="1" dirty="0" smtClean="0"/>
          </a:p>
          <a:p>
            <a:pPr>
              <a:lnSpc>
                <a:spcPct val="100000"/>
              </a:lnSpc>
              <a:buSzPct val="45000"/>
            </a:pPr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 err="1" smtClean="0"/>
              <a:t>Workign</a:t>
            </a:r>
            <a:r>
              <a:rPr lang="en-US" sz="1400" dirty="0" smtClean="0"/>
              <a:t> at 1 T magnetic field ?</a:t>
            </a:r>
          </a:p>
          <a:p>
            <a:pPr>
              <a:lnSpc>
                <a:spcPct val="100000"/>
              </a:lnSpc>
              <a:buSzPct val="45000"/>
            </a:pPr>
            <a:r>
              <a:rPr lang="en-US" sz="800" dirty="0" smtClean="0"/>
              <a:t> </a:t>
            </a:r>
            <a:r>
              <a:rPr lang="en-US" sz="1400" dirty="0" smtClean="0"/>
              <a:t>         Radiation Tolerant ? </a:t>
            </a:r>
            <a:endParaRPr sz="1400" dirty="0"/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90437" y="654769"/>
            <a:ext cx="390162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Asymmetric detector</a:t>
            </a:r>
          </a:p>
          <a:p>
            <a:endParaRPr lang="en-US" sz="1600" dirty="0"/>
          </a:p>
          <a:p>
            <a:r>
              <a:rPr lang="en-US" sz="1600" dirty="0" smtClean="0"/>
              <a:t>Compact solutions to contain the cost</a:t>
            </a:r>
          </a:p>
          <a:p>
            <a:endParaRPr lang="en-US" sz="1600" dirty="0"/>
          </a:p>
          <a:p>
            <a:r>
              <a:rPr lang="en-US" sz="1600" dirty="0" smtClean="0"/>
              <a:t>N</a:t>
            </a:r>
            <a:r>
              <a:rPr lang="en-US" sz="1600" dirty="0" smtClean="0"/>
              <a:t>ew </a:t>
            </a:r>
            <a:r>
              <a:rPr lang="en-US" sz="1600" dirty="0" smtClean="0"/>
              <a:t>high-tech materials</a:t>
            </a:r>
          </a:p>
          <a:p>
            <a:endParaRPr lang="en-US" sz="1600" dirty="0"/>
          </a:p>
          <a:p>
            <a:r>
              <a:rPr lang="en-US" sz="1600" dirty="0" smtClean="0"/>
              <a:t>New </a:t>
            </a:r>
            <a:r>
              <a:rPr lang="en-US" sz="1600" dirty="0" smtClean="0"/>
              <a:t>technologies with emerging markets </a:t>
            </a:r>
            <a:endParaRPr lang="en-US" sz="1600" dirty="0" smtClean="0"/>
          </a:p>
          <a:p>
            <a:r>
              <a:rPr lang="en-US" sz="1600" dirty="0" smtClean="0"/>
              <a:t>in </a:t>
            </a:r>
            <a:r>
              <a:rPr lang="en-US" sz="1600" dirty="0" smtClean="0"/>
              <a:t>medical imaging and homeland </a:t>
            </a:r>
            <a:r>
              <a:rPr lang="en-US" sz="1600" dirty="0" smtClean="0"/>
              <a:t>security</a:t>
            </a:r>
          </a:p>
          <a:p>
            <a:endParaRPr lang="en-US" sz="1600" dirty="0"/>
          </a:p>
          <a:p>
            <a:r>
              <a:rPr lang="en-US" sz="1600" dirty="0"/>
              <a:t>Activity linked to eRD14 EIC R&amp;D </a:t>
            </a:r>
            <a:r>
              <a:rPr lang="en-US" sz="1600" dirty="0" smtClean="0"/>
              <a:t>consortium</a:t>
            </a:r>
            <a:endParaRPr lang="en-US" sz="1600" dirty="0"/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378827" y="-85271"/>
            <a:ext cx="424053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Particle Identification @ EIC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107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9" y="568543"/>
            <a:ext cx="9073587" cy="606003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955902" y="-85271"/>
            <a:ext cx="508632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Next PID Solutions: Modular RICH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5129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955909" y="-85271"/>
            <a:ext cx="508632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Next PID 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Solutions: Modular RICH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44287" y="1210081"/>
            <a:ext cx="4439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mRICH</a:t>
            </a:r>
            <a:r>
              <a:rPr lang="en-US" sz="1600" dirty="0" smtClean="0"/>
              <a:t>: An aerogel RICH with </a:t>
            </a:r>
            <a:r>
              <a:rPr lang="en-US" sz="1600" dirty="0"/>
              <a:t>F</a:t>
            </a:r>
            <a:r>
              <a:rPr lang="en-US" sz="1600" dirty="0" smtClean="0"/>
              <a:t>resnel lens focalization for compact and projective imaging</a:t>
            </a:r>
          </a:p>
          <a:p>
            <a:endParaRPr lang="en-US" sz="1600" dirty="0" smtClean="0"/>
          </a:p>
          <a:p>
            <a:r>
              <a:rPr lang="en-US" sz="1600" dirty="0" smtClean="0">
                <a:latin typeface="Symbol" charset="2"/>
                <a:cs typeface="Symbol" charset="2"/>
              </a:rPr>
              <a:t>p</a:t>
            </a:r>
            <a:r>
              <a:rPr lang="en-US" sz="1600" dirty="0" smtClean="0"/>
              <a:t>/K </a:t>
            </a:r>
            <a:r>
              <a:rPr lang="en-US" sz="1600" dirty="0" err="1" smtClean="0"/>
              <a:t>sepration</a:t>
            </a:r>
            <a:r>
              <a:rPr lang="en-US" sz="1600" dirty="0" smtClean="0"/>
              <a:t> up to ~ 10 GeV/c </a:t>
            </a:r>
            <a:endParaRPr lang="en-US" sz="1600" dirty="0"/>
          </a:p>
        </p:txBody>
      </p:sp>
      <p:sp>
        <p:nvSpPr>
          <p:cNvPr id="43" name="TextBox 42"/>
          <p:cNvSpPr txBox="1"/>
          <p:nvPr/>
        </p:nvSpPr>
        <p:spPr>
          <a:xfrm>
            <a:off x="115576" y="637107"/>
            <a:ext cx="42177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Compact </a:t>
            </a:r>
            <a:r>
              <a:rPr lang="en-US" sz="1600" b="1" dirty="0" smtClean="0"/>
              <a:t>/ modular solution </a:t>
            </a:r>
            <a:r>
              <a:rPr lang="en-US" sz="1600" b="1" dirty="0" smtClean="0"/>
              <a:t>for few-GeV range</a:t>
            </a:r>
            <a:endParaRPr lang="en-US" sz="16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5706595" y="746354"/>
            <a:ext cx="2464200" cy="1855476"/>
            <a:chOff x="2003289" y="2319178"/>
            <a:chExt cx="2464200" cy="1855476"/>
          </a:xfrm>
        </p:grpSpPr>
        <p:sp>
          <p:nvSpPr>
            <p:cNvPr id="2" name="Rectangle 1"/>
            <p:cNvSpPr/>
            <p:nvPr/>
          </p:nvSpPr>
          <p:spPr>
            <a:xfrm>
              <a:off x="2003289" y="2330723"/>
              <a:ext cx="2464200" cy="18439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003289" y="2319178"/>
              <a:ext cx="2464200" cy="1848722"/>
              <a:chOff x="5679775" y="1342984"/>
              <a:chExt cx="3077477" cy="2635474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474" r="1662" b="5311"/>
              <a:stretch/>
            </p:blipFill>
            <p:spPr>
              <a:xfrm>
                <a:off x="5959342" y="1469908"/>
                <a:ext cx="2684250" cy="2371671"/>
              </a:xfrm>
              <a:prstGeom prst="rect">
                <a:avLst/>
              </a:prstGeom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5679775" y="3532872"/>
                <a:ext cx="936891" cy="438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6"/>
                    </a:solidFill>
                  </a:rPr>
                  <a:t>Aerogel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900703" y="1342984"/>
                <a:ext cx="1311099" cy="438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5"/>
                    </a:solidFill>
                  </a:rPr>
                  <a:t>Fresnel lens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353422" y="3539702"/>
                <a:ext cx="1403830" cy="438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rgbClr val="0070C0"/>
                    </a:solidFill>
                  </a:rPr>
                  <a:t>Sensor plane</a:t>
                </a:r>
              </a:p>
            </p:txBody>
          </p:sp>
          <p:cxnSp>
            <p:nvCxnSpPr>
              <p:cNvPr id="25" name="Straight Arrow Connector 24"/>
              <p:cNvCxnSpPr/>
              <p:nvPr/>
            </p:nvCxnSpPr>
            <p:spPr>
              <a:xfrm flipH="1" flipV="1">
                <a:off x="6460060" y="1628349"/>
                <a:ext cx="143107" cy="480662"/>
              </a:xfrm>
              <a:prstGeom prst="straightConnector1">
                <a:avLst/>
              </a:prstGeom>
              <a:ln w="38100">
                <a:solidFill>
                  <a:schemeClr val="accent5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 flipH="1">
                <a:off x="6117629" y="3274125"/>
                <a:ext cx="401543" cy="387069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flipH="1">
                <a:off x="8136852" y="3012291"/>
                <a:ext cx="113530" cy="647464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7974"/>
            <a:ext cx="9144000" cy="28550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2107" y="2888074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Proposed also for </a:t>
            </a:r>
            <a:r>
              <a:rPr lang="en-US" dirty="0" err="1" smtClean="0"/>
              <a:t>sPHENIX</a:t>
            </a:r>
            <a:r>
              <a:rPr lang="en-US" dirty="0" smtClean="0"/>
              <a:t> @ BNL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59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4468518" y="631120"/>
            <a:ext cx="3998147" cy="3018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78737" y="3743091"/>
            <a:ext cx="8805350" cy="27680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067" y="739286"/>
            <a:ext cx="3790648" cy="28409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20" y="739287"/>
            <a:ext cx="2759123" cy="277117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896934" y="4112423"/>
            <a:ext cx="5463298" cy="23968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IMG_20180705_11234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4204782"/>
            <a:ext cx="3751552" cy="210664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108237" y="-85271"/>
            <a:ext cx="278163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mRICH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Test Beam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35130" y="4112423"/>
            <a:ext cx="1177808" cy="23968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8822" y="3910870"/>
            <a:ext cx="2806920" cy="25070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050" y="4072841"/>
            <a:ext cx="2841037" cy="244299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04332" y="3799533"/>
            <a:ext cx="3904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H13700 to reach the 3 mm spatial resolution</a:t>
            </a:r>
            <a:endParaRPr lang="en-US" sz="1600" dirty="0"/>
          </a:p>
        </p:txBody>
      </p:sp>
      <p:sp>
        <p:nvSpPr>
          <p:cNvPr id="20" name="Rectangle 19"/>
          <p:cNvSpPr/>
          <p:nvPr/>
        </p:nvSpPr>
        <p:spPr>
          <a:xfrm>
            <a:off x="4063991" y="3799533"/>
            <a:ext cx="1476962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426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646943" y="701187"/>
            <a:ext cx="4120065" cy="57422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35185" y="672965"/>
            <a:ext cx="3452519" cy="5770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72" y="939050"/>
            <a:ext cx="2681079" cy="33570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939" y="701186"/>
            <a:ext cx="4124476" cy="56395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7872" y="672965"/>
            <a:ext cx="278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Solution optimized for JLEIC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34" y="4373078"/>
            <a:ext cx="3074847" cy="207218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87530" y="-85271"/>
            <a:ext cx="582305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Next PID Solutions: Dual Radiator RICH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651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194406" y="-85271"/>
            <a:ext cx="260928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Dual RICH So Far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6" y="644754"/>
            <a:ext cx="9144000" cy="576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11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8065"/>
            <a:ext cx="9144000" cy="512225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47" y="698577"/>
            <a:ext cx="2739567" cy="16232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0153" y="5834901"/>
            <a:ext cx="6263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Commercial vacuum technology for safety and cost effectiveness</a:t>
            </a:r>
          </a:p>
          <a:p>
            <a:r>
              <a:rPr lang="en-US" dirty="0" smtClean="0"/>
              <a:t>Overlapping rings for parallel beam particles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660965" y="-85271"/>
            <a:ext cx="36761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Prototype Design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5768" y="3769968"/>
            <a:ext cx="2997104" cy="18243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8995" y="701874"/>
            <a:ext cx="13274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Gas Exchange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55465" y="5172274"/>
            <a:ext cx="1317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Aerogel Conf.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219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31229"/>
            <a:ext cx="9144000" cy="5168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3469"/>
            <a:ext cx="9144000" cy="34290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205286" y="-85271"/>
            <a:ext cx="458751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Prototype Performance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6" y="2784854"/>
            <a:ext cx="1559840" cy="95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7643" y="3129643"/>
            <a:ext cx="1383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Filters to study and</a:t>
            </a:r>
          </a:p>
          <a:p>
            <a:r>
              <a:rPr lang="en-US" sz="1200" dirty="0" smtClean="0"/>
              <a:t>control chromatic</a:t>
            </a:r>
          </a:p>
          <a:p>
            <a:r>
              <a:rPr lang="en-US" sz="1200" dirty="0" smtClean="0"/>
              <a:t>dispersion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367643" y="1960880"/>
            <a:ext cx="911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Aerogel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251803" y="1960880"/>
            <a:ext cx="53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0" y="4395509"/>
            <a:ext cx="9144000" cy="2044621"/>
            <a:chOff x="0" y="4456469"/>
            <a:chExt cx="9144000" cy="204462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4456469"/>
              <a:ext cx="9144000" cy="2044621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854330" y="5080028"/>
              <a:ext cx="568886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FF"/>
                  </a:solidFill>
                </a:rPr>
                <a:t>(2.9)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782943" y="5080028"/>
              <a:ext cx="568886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FF"/>
                  </a:solidFill>
                </a:rPr>
                <a:t>(0.8)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(1.2)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73120" y="641389"/>
            <a:ext cx="2079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Montecarlo</a:t>
            </a:r>
            <a:r>
              <a:rPr lang="en-US" sz="1600" dirty="0" smtClean="0"/>
              <a:t> simulation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865875" y="4548970"/>
            <a:ext cx="633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@EIC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18322" y="4543638"/>
            <a:ext cx="633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@EIC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869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67" y="1724874"/>
            <a:ext cx="4450546" cy="452945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638467" y="1724874"/>
            <a:ext cx="4389120" cy="4529456"/>
            <a:chOff x="4754880" y="1830704"/>
            <a:chExt cx="4389120" cy="4529456"/>
          </a:xfrm>
        </p:grpSpPr>
        <p:sp>
          <p:nvSpPr>
            <p:cNvPr id="3" name="Rectangle 2"/>
            <p:cNvSpPr/>
            <p:nvPr/>
          </p:nvSpPr>
          <p:spPr>
            <a:xfrm>
              <a:off x="4754880" y="1830704"/>
              <a:ext cx="4389120" cy="45294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54880" y="1830704"/>
              <a:ext cx="4389120" cy="4467497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1249298" y="930921"/>
            <a:ext cx="2429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Unpolarized</a:t>
            </a:r>
            <a:r>
              <a:rPr lang="en-US" dirty="0" smtClean="0"/>
              <a:t> moments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06720" y="941410"/>
            <a:ext cx="3083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Polarized (</a:t>
            </a:r>
            <a:r>
              <a:rPr lang="en-US" dirty="0" err="1" smtClean="0"/>
              <a:t>helicity</a:t>
            </a:r>
            <a:r>
              <a:rPr lang="en-US" dirty="0" smtClean="0"/>
              <a:t>) moments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381386" y="1421107"/>
            <a:ext cx="17626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H-W Lin++ [1711.07916]</a:t>
            </a:r>
            <a:endParaRPr lang="en-US" sz="1200" b="1" dirty="0"/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602970" y="-85271"/>
            <a:ext cx="379222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Parton Content &amp; Lattice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498680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3550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20306" y="588035"/>
            <a:ext cx="2609428" cy="1695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IMG_20180629_18410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64" y="604514"/>
            <a:ext cx="2261818" cy="1696363"/>
          </a:xfrm>
          <a:prstGeom prst="rect">
            <a:avLst/>
          </a:prstGeom>
        </p:spPr>
      </p:pic>
      <p:pic>
        <p:nvPicPr>
          <p:cNvPr id="20" name="Picture 19" descr="IMG_20180701_16060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62904" y="4572000"/>
            <a:ext cx="3533603" cy="198425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833266" y="3724895"/>
            <a:ext cx="3274786" cy="2665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18" y="4591431"/>
            <a:ext cx="2967928" cy="194670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83874B6A-C593-4940-B30D-E6CFCC3481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9" t="5130" r="18889" b="6277"/>
          <a:stretch/>
        </p:blipFill>
        <p:spPr>
          <a:xfrm rot="10800000">
            <a:off x="3039662" y="4587443"/>
            <a:ext cx="2529159" cy="19803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95929" y="2174875"/>
            <a:ext cx="568305" cy="16804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5957" y="719964"/>
            <a:ext cx="296277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Readout</a:t>
            </a:r>
            <a:r>
              <a:rPr lang="en-US" sz="1600" dirty="0"/>
              <a:t> </a:t>
            </a:r>
            <a:r>
              <a:rPr lang="en-US" sz="1600" dirty="0" smtClean="0"/>
              <a:t>  Independent element</a:t>
            </a:r>
          </a:p>
          <a:p>
            <a:r>
              <a:rPr lang="en-US" sz="1600" dirty="0"/>
              <a:t>f</a:t>
            </a:r>
            <a:r>
              <a:rPr lang="en-US" sz="1600" dirty="0" smtClean="0"/>
              <a:t>or flexibility: supports various </a:t>
            </a:r>
          </a:p>
          <a:p>
            <a:r>
              <a:rPr lang="en-US" sz="1600" dirty="0"/>
              <a:t>d</a:t>
            </a:r>
            <a:r>
              <a:rPr lang="en-US" sz="1600" dirty="0" smtClean="0"/>
              <a:t>etectors with integrated cooling</a:t>
            </a:r>
          </a:p>
          <a:p>
            <a:endParaRPr lang="en-US" sz="1600" dirty="0" smtClean="0"/>
          </a:p>
          <a:p>
            <a:r>
              <a:rPr lang="en-US" sz="1600" dirty="0" smtClean="0"/>
              <a:t>Reference: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MAROC + SSP/VSX </a:t>
            </a:r>
          </a:p>
          <a:p>
            <a:endParaRPr lang="en-US" sz="1600" dirty="0" smtClean="0"/>
          </a:p>
          <a:p>
            <a:r>
              <a:rPr lang="en-US" sz="1600" dirty="0" smtClean="0"/>
              <a:t>Dedicated: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</a:t>
            </a:r>
            <a:r>
              <a:rPr lang="en-US" sz="1600" dirty="0" err="1" smtClean="0"/>
              <a:t>SiREAD</a:t>
            </a:r>
            <a:r>
              <a:rPr lang="en-US" sz="1600" dirty="0" smtClean="0"/>
              <a:t> + SSP/</a:t>
            </a:r>
            <a:r>
              <a:rPr lang="en-US" sz="1600" dirty="0" err="1" smtClean="0"/>
              <a:t>ethernet</a:t>
            </a:r>
            <a:endParaRPr lang="en-US" sz="16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145142" y="3701805"/>
            <a:ext cx="866286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/>
          </a:p>
          <a:p>
            <a:r>
              <a:rPr lang="en-US" sz="1600" b="1" dirty="0" smtClean="0"/>
              <a:t>Sensor</a:t>
            </a:r>
            <a:r>
              <a:rPr lang="en-US" sz="1600" dirty="0" smtClean="0"/>
              <a:t>s</a:t>
            </a:r>
            <a:r>
              <a:rPr lang="en-US" sz="1600" dirty="0"/>
              <a:t> </a:t>
            </a:r>
            <a:r>
              <a:rPr lang="en-US" sz="1600" dirty="0" smtClean="0"/>
              <a:t>         Reference                                B-field tolerant: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        MA-PMTs                                 MCP-PMTs (LAPPDs)                             </a:t>
            </a:r>
            <a:r>
              <a:rPr lang="en-US" sz="1600" dirty="0" err="1" smtClean="0"/>
              <a:t>SiPMs</a:t>
            </a:r>
            <a:endParaRPr lang="en-US" sz="1600" dirty="0" smtClean="0"/>
          </a:p>
          <a:p>
            <a:r>
              <a:rPr lang="en-US" sz="1400" dirty="0" smtClean="0"/>
              <a:t>     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9664" y="2300877"/>
            <a:ext cx="4871246" cy="162374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3408" y="452455"/>
            <a:ext cx="2049819" cy="183086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79446" y="357125"/>
            <a:ext cx="3117273" cy="2424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864720" y="-85271"/>
            <a:ext cx="526866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Development: Sensor 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and Readout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243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56" y="858820"/>
            <a:ext cx="3077907" cy="54449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539" y="3725959"/>
            <a:ext cx="3776244" cy="283218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001326" y="541119"/>
            <a:ext cx="4319003" cy="36438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0392" y="541119"/>
            <a:ext cx="3803826" cy="34098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528488" y="3766277"/>
            <a:ext cx="791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Pixel #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3790072" y="1012448"/>
            <a:ext cx="791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Pixel #</a:t>
            </a:r>
            <a:endParaRPr lang="en-US" dirty="0"/>
          </a:p>
        </p:txBody>
      </p:sp>
      <p:sp>
        <p:nvSpPr>
          <p:cNvPr id="20" name="Rounded Rectangular Callout 19"/>
          <p:cNvSpPr/>
          <p:nvPr/>
        </p:nvSpPr>
        <p:spPr>
          <a:xfrm>
            <a:off x="7192819" y="4421909"/>
            <a:ext cx="1731817" cy="577273"/>
          </a:xfrm>
          <a:prstGeom prst="wedgeRoundRectCallout">
            <a:avLst>
              <a:gd name="adj1" fmla="val -111233"/>
              <a:gd name="adj2" fmla="val 68500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192819" y="4375942"/>
            <a:ext cx="197703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Peltier</a:t>
            </a:r>
            <a:r>
              <a:rPr lang="en-US" sz="1600" dirty="0" smtClean="0"/>
              <a:t> cell cooling </a:t>
            </a:r>
          </a:p>
          <a:p>
            <a:r>
              <a:rPr lang="en-US" sz="1600" dirty="0" smtClean="0"/>
              <a:t>Down to -30</a:t>
            </a:r>
            <a:r>
              <a:rPr lang="en-US" sz="1600" baseline="30000" dirty="0" smtClean="0"/>
              <a:t>o </a:t>
            </a:r>
            <a:r>
              <a:rPr lang="en-US" sz="1600" dirty="0" smtClean="0"/>
              <a:t>in N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sp>
        <p:nvSpPr>
          <p:cNvPr id="17" name="Rectangle 16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890308" y="-85271"/>
            <a:ext cx="321749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Development: 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SiPMs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659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639" y="1633385"/>
            <a:ext cx="3000499" cy="22592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6486" y="2997815"/>
            <a:ext cx="2400300" cy="1789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1149" y="5235195"/>
            <a:ext cx="2356833" cy="12732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7977" y="603684"/>
            <a:ext cx="1415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Paolo </a:t>
            </a:r>
            <a:r>
              <a:rPr lang="en-US" dirty="0" err="1" smtClean="0">
                <a:solidFill>
                  <a:srgbClr val="FF0000"/>
                </a:solidFill>
              </a:rPr>
              <a:t>Carniti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@ RICH 2018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82258" y="614247"/>
            <a:ext cx="2072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I. </a:t>
            </a:r>
            <a:r>
              <a:rPr lang="en-US" dirty="0" err="1" smtClean="0">
                <a:solidFill>
                  <a:srgbClr val="FF0000"/>
                </a:solidFill>
              </a:rPr>
              <a:t>Balossino</a:t>
            </a:r>
            <a:r>
              <a:rPr lang="en-US" dirty="0" smtClean="0">
                <a:solidFill>
                  <a:srgbClr val="FF0000"/>
                </a:solidFill>
              </a:rPr>
              <a:t> et al.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NIMA 876 (2017) 89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969" y="1454627"/>
            <a:ext cx="3008676" cy="3900722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4726214" y="3973286"/>
            <a:ext cx="898072" cy="2267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85901" y="622024"/>
            <a:ext cx="2438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T. Tsang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et al.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JINST 11 (2016) P12002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901" y="1370316"/>
            <a:ext cx="2303278" cy="443302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2210" y="5871811"/>
            <a:ext cx="16135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T= 84 K</a:t>
            </a:r>
          </a:p>
          <a:p>
            <a:r>
              <a:rPr lang="en-US" sz="1400" dirty="0" smtClean="0"/>
              <a:t>10</a:t>
            </a:r>
            <a:r>
              <a:rPr lang="en-US" sz="1400" baseline="30000" dirty="0" smtClean="0"/>
              <a:t>9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  <a:p>
            <a:r>
              <a:rPr lang="en-US" sz="1400" dirty="0" smtClean="0"/>
              <a:t>Annealing at 250 </a:t>
            </a:r>
            <a:r>
              <a:rPr lang="en-US" sz="1400" baseline="30000" dirty="0" err="1" smtClean="0"/>
              <a:t>o</a:t>
            </a:r>
            <a:r>
              <a:rPr lang="en-US" sz="1400" dirty="0" err="1" smtClean="0"/>
              <a:t>C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3325587" y="5758764"/>
            <a:ext cx="1326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T= 0 </a:t>
            </a:r>
            <a:r>
              <a:rPr lang="en-US" sz="1400" dirty="0"/>
              <a:t>C</a:t>
            </a:r>
            <a:endParaRPr lang="en-US" sz="1400" dirty="0" smtClean="0"/>
          </a:p>
          <a:p>
            <a:r>
              <a:rPr lang="en-US" sz="1400" dirty="0"/>
              <a:t>f</a:t>
            </a:r>
            <a:r>
              <a:rPr lang="en-US" sz="1400" dirty="0" smtClean="0"/>
              <a:t>ew 10</a:t>
            </a:r>
            <a:r>
              <a:rPr lang="en-US" sz="1400" baseline="30000" dirty="0" smtClean="0"/>
              <a:t>9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540709" y="-85271"/>
            <a:ext cx="39167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SiPM Radiation Tolerance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80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408" y="809031"/>
            <a:ext cx="3693554" cy="55926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16" y="2460270"/>
            <a:ext cx="4327408" cy="40787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911" y="592671"/>
            <a:ext cx="4022608" cy="174530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48445" y="-85271"/>
            <a:ext cx="510122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Development: 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SiREAD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Chip   (HU)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114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13191" y="558429"/>
            <a:ext cx="2645179" cy="59508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346284" y="566297"/>
            <a:ext cx="2645179" cy="59429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560" y="3247860"/>
            <a:ext cx="247445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 smtClean="0"/>
          </a:p>
          <a:p>
            <a:r>
              <a:rPr lang="en-US" sz="1600" dirty="0" smtClean="0"/>
              <a:t>Small setups:</a:t>
            </a:r>
          </a:p>
          <a:p>
            <a:r>
              <a:rPr lang="en-US" sz="1600" dirty="0" smtClean="0"/>
              <a:t>TCP/IP </a:t>
            </a:r>
          </a:p>
          <a:p>
            <a:r>
              <a:rPr lang="en-US" sz="1600" dirty="0" smtClean="0"/>
              <a:t>Optical bridge / PC Desktop</a:t>
            </a:r>
          </a:p>
          <a:p>
            <a:endParaRPr lang="en-US" sz="1600" dirty="0" smtClean="0"/>
          </a:p>
          <a:p>
            <a:r>
              <a:rPr lang="en-US" sz="1600" dirty="0" smtClean="0"/>
              <a:t>Full experiment:</a:t>
            </a:r>
            <a:endParaRPr lang="en-US" sz="1600" dirty="0"/>
          </a:p>
          <a:p>
            <a:r>
              <a:rPr lang="en-US" sz="1600" dirty="0" smtClean="0"/>
              <a:t>SSP protocol</a:t>
            </a:r>
          </a:p>
          <a:p>
            <a:r>
              <a:rPr lang="en-US" sz="1600" dirty="0" smtClean="0"/>
              <a:t>SSP board / VSX crate</a:t>
            </a:r>
          </a:p>
          <a:p>
            <a:endParaRPr lang="en-US" sz="1600" dirty="0"/>
          </a:p>
          <a:p>
            <a:r>
              <a:rPr lang="en-US" sz="1600" dirty="0" smtClean="0">
                <a:solidFill>
                  <a:srgbClr val="0000FF"/>
                </a:solidFill>
              </a:rPr>
              <a:t>Next:</a:t>
            </a:r>
          </a:p>
          <a:p>
            <a:r>
              <a:rPr lang="en-US" sz="1600" dirty="0" smtClean="0">
                <a:solidFill>
                  <a:srgbClr val="0000FF"/>
                </a:solidFill>
              </a:rPr>
              <a:t>Ethernet Switches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3840" y="3247860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199" y="1280757"/>
            <a:ext cx="2582043" cy="2410963"/>
          </a:xfrm>
          <a:prstGeom prst="rect">
            <a:avLst/>
          </a:prstGeom>
        </p:spPr>
      </p:pic>
      <p:pic>
        <p:nvPicPr>
          <p:cNvPr id="31" name="Picture 30" descr="Service_SS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12" y="3846582"/>
            <a:ext cx="2107720" cy="254039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392363" y="588708"/>
            <a:ext cx="2428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 SSP board / VSX crate</a:t>
            </a:r>
          </a:p>
          <a:p>
            <a:pPr algn="ctr"/>
            <a:r>
              <a:rPr lang="en-US" sz="1400" b="1" dirty="0" smtClean="0"/>
              <a:t>2 RICH sectors ~ 50 k channels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0673" y="4251408"/>
            <a:ext cx="2391929" cy="19473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049" y="693896"/>
            <a:ext cx="2902858" cy="22584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6756" y="975420"/>
            <a:ext cx="1877585" cy="3059627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413191" y="607168"/>
            <a:ext cx="2492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Optical bridge / PC Desktop</a:t>
            </a:r>
          </a:p>
          <a:p>
            <a:pPr algn="ctr"/>
            <a:r>
              <a:rPr lang="en-US" sz="1400" b="1" dirty="0" smtClean="0"/>
              <a:t>Few FPGA units ~ 500 channels</a:t>
            </a: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073719" y="-85271"/>
            <a:ext cx="485068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Development: Back-End    (JLab)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9701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31" y="3092040"/>
            <a:ext cx="5018518" cy="353653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35778" y="2440752"/>
            <a:ext cx="4680860" cy="5518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307433" y="2113647"/>
            <a:ext cx="3394861" cy="4385035"/>
            <a:chOff x="4704111" y="1039091"/>
            <a:chExt cx="3858593" cy="51654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04111" y="1039091"/>
              <a:ext cx="3858593" cy="5165436"/>
            </a:xfrm>
            <a:prstGeom prst="rect">
              <a:avLst/>
            </a:prstGeom>
          </p:spPr>
        </p:pic>
        <p:sp>
          <p:nvSpPr>
            <p:cNvPr id="4" name="Right Triangle 3"/>
            <p:cNvSpPr/>
            <p:nvPr/>
          </p:nvSpPr>
          <p:spPr>
            <a:xfrm rot="16200000">
              <a:off x="6599465" y="3116034"/>
              <a:ext cx="1759860" cy="1968502"/>
            </a:xfrm>
            <a:prstGeom prst="rtTriangle">
              <a:avLst/>
            </a:prstGeom>
            <a:solidFill>
              <a:srgbClr val="008000">
                <a:alpha val="38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324928" y="2594429"/>
              <a:ext cx="244928" cy="117929"/>
            </a:xfrm>
            <a:prstGeom prst="rect">
              <a:avLst/>
            </a:prstGeom>
            <a:solidFill>
              <a:srgbClr val="008000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588006" y="2503725"/>
              <a:ext cx="4411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EIC</a:t>
              </a:r>
              <a:endParaRPr lang="en-US" sz="12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62991" y="2469412"/>
            <a:ext cx="5039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Data in the much needed “intermediate” energy region matching “pure” </a:t>
            </a:r>
            <a:r>
              <a:rPr lang="en-US" sz="1400" dirty="0" err="1" smtClean="0"/>
              <a:t>pQCD</a:t>
            </a:r>
            <a:r>
              <a:rPr lang="en-US" sz="1400" dirty="0" smtClean="0"/>
              <a:t> with “pure” TMD regime.</a:t>
            </a:r>
          </a:p>
        </p:txBody>
      </p:sp>
      <p:sp>
        <p:nvSpPr>
          <p:cNvPr id="17" name="Right Triangle 16"/>
          <p:cNvSpPr/>
          <p:nvPr/>
        </p:nvSpPr>
        <p:spPr>
          <a:xfrm rot="16200000">
            <a:off x="3877134" y="5194454"/>
            <a:ext cx="633186" cy="1162959"/>
          </a:xfrm>
          <a:prstGeom prst="rtTriangl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16200000">
            <a:off x="8061602" y="4948102"/>
            <a:ext cx="633186" cy="453572"/>
          </a:xfrm>
          <a:prstGeom prst="rtTriangle">
            <a:avLst/>
          </a:prstGeom>
          <a:solidFill>
            <a:srgbClr val="660066">
              <a:alpha val="55000"/>
            </a:srgbClr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850675" y="3677744"/>
            <a:ext cx="244928" cy="117929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134073" y="3578876"/>
            <a:ext cx="68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JLab12</a:t>
            </a:r>
            <a:endParaRPr lang="en-US" sz="1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73155"/>
            <a:ext cx="5312031" cy="15030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4827" y="885029"/>
            <a:ext cx="2703477" cy="1228618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850675" y="1849120"/>
            <a:ext cx="489165" cy="2645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6247" y="689138"/>
            <a:ext cx="1055652" cy="89809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339840" y="1963192"/>
            <a:ext cx="483770" cy="1504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272108" y="-85271"/>
            <a:ext cx="445391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Nucleon Structure Landscape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911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IC_cinem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8542"/>
            <a:ext cx="4683760" cy="6060523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38724" y="717999"/>
            <a:ext cx="3369332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FF"/>
                </a:solidFill>
              </a:rPr>
              <a:t>The Next QCD Frontier</a:t>
            </a:r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r>
              <a:rPr lang="en-US" sz="1600" dirty="0"/>
              <a:t>E</a:t>
            </a:r>
            <a:r>
              <a:rPr lang="en-US" sz="1600" dirty="0" smtClean="0"/>
              <a:t>IC  (</a:t>
            </a:r>
            <a:r>
              <a:rPr lang="en-US" sz="1600" dirty="0" smtClean="0"/>
              <a:t>and JLab) is a </a:t>
            </a:r>
            <a:r>
              <a:rPr lang="en-US" sz="1600" dirty="0" smtClean="0"/>
              <a:t>unique opportunity </a:t>
            </a:r>
            <a:endParaRPr lang="en-US" sz="1600" dirty="0" smtClean="0"/>
          </a:p>
          <a:p>
            <a:r>
              <a:rPr lang="en-US" sz="1600" dirty="0"/>
              <a:t>f</a:t>
            </a:r>
            <a:r>
              <a:rPr lang="en-US" sz="1600" dirty="0" smtClean="0"/>
              <a:t>or a comprehensive QCD study</a:t>
            </a:r>
          </a:p>
          <a:p>
            <a:r>
              <a:rPr lang="en-US" sz="1600" dirty="0"/>
              <a:t>a</a:t>
            </a:r>
            <a:r>
              <a:rPr lang="en-US" sz="1600" dirty="0" smtClean="0"/>
              <a:t>nd possible breakthroughs</a:t>
            </a:r>
          </a:p>
          <a:p>
            <a:endParaRPr lang="en-US" sz="1600" dirty="0"/>
          </a:p>
          <a:p>
            <a:r>
              <a:rPr lang="en-US" sz="1600" dirty="0" smtClean="0"/>
              <a:t>Potential impact on many </a:t>
            </a:r>
          </a:p>
          <a:p>
            <a:r>
              <a:rPr lang="en-US" sz="1600" dirty="0" smtClean="0"/>
              <a:t>fields of investigation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 smtClean="0"/>
              <a:t>EIC offers immediate opportunities</a:t>
            </a:r>
          </a:p>
          <a:p>
            <a:r>
              <a:rPr lang="en-US" sz="1600" dirty="0" smtClean="0"/>
              <a:t>for supported R&amp;D activities</a:t>
            </a:r>
          </a:p>
          <a:p>
            <a:r>
              <a:rPr lang="en-US" sz="1600" dirty="0" smtClean="0"/>
              <a:t>on science and technology</a:t>
            </a:r>
          </a:p>
          <a:p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3132" y="4495267"/>
            <a:ext cx="3509194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PID is crucial to achieve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en-US" dirty="0" smtClean="0">
                <a:solidFill>
                  <a:srgbClr val="0000FF"/>
                </a:solidFill>
              </a:rPr>
              <a:t>flavor separation</a:t>
            </a:r>
          </a:p>
          <a:p>
            <a:pPr algn="ctr"/>
            <a:endParaRPr lang="en-US" dirty="0">
              <a:solidFill>
                <a:srgbClr val="0000FF"/>
              </a:solidFill>
            </a:endParaRPr>
          </a:p>
          <a:p>
            <a:pPr algn="ctr"/>
            <a:r>
              <a:rPr lang="en-US" dirty="0" smtClean="0">
                <a:solidFill>
                  <a:srgbClr val="0000FF"/>
                </a:solidFill>
              </a:rPr>
              <a:t>Seek for cost-effective</a:t>
            </a:r>
          </a:p>
          <a:p>
            <a:pPr algn="ctr"/>
            <a:r>
              <a:rPr lang="en-US" dirty="0">
                <a:solidFill>
                  <a:srgbClr val="0000FF"/>
                </a:solidFill>
              </a:rPr>
              <a:t>s</a:t>
            </a:r>
            <a:r>
              <a:rPr lang="en-US" dirty="0" smtClean="0">
                <a:solidFill>
                  <a:srgbClr val="0000FF"/>
                </a:solidFill>
              </a:rPr>
              <a:t>olutions with potential application</a:t>
            </a:r>
          </a:p>
          <a:p>
            <a:pPr algn="ctr"/>
            <a:r>
              <a:rPr lang="en-US" dirty="0" smtClean="0">
                <a:solidFill>
                  <a:srgbClr val="0000FF"/>
                </a:solidFill>
              </a:rPr>
              <a:t>In other fields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976852" y="-85271"/>
            <a:ext cx="304442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Executive Summary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08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DSC_749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4" y="790913"/>
            <a:ext cx="3877508" cy="2580146"/>
          </a:xfrm>
          <a:prstGeom prst="rect">
            <a:avLst/>
          </a:prstGeom>
        </p:spPr>
      </p:pic>
      <p:sp>
        <p:nvSpPr>
          <p:cNvPr id="25" name="Line Callout 1 24"/>
          <p:cNvSpPr/>
          <p:nvPr/>
        </p:nvSpPr>
        <p:spPr bwMode="auto">
          <a:xfrm>
            <a:off x="5272795" y="2778782"/>
            <a:ext cx="1180567" cy="523220"/>
          </a:xfrm>
          <a:prstGeom prst="borderCallout1">
            <a:avLst>
              <a:gd name="adj1" fmla="val -294"/>
              <a:gd name="adj2" fmla="val 51776"/>
              <a:gd name="adj3" fmla="val -220018"/>
              <a:gd name="adj4" fmla="val 117622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9" name="Line Callout 1 38"/>
          <p:cNvSpPr/>
          <p:nvPr/>
        </p:nvSpPr>
        <p:spPr bwMode="auto">
          <a:xfrm>
            <a:off x="7600281" y="2778782"/>
            <a:ext cx="1336641" cy="523220"/>
          </a:xfrm>
          <a:prstGeom prst="borderCallout1">
            <a:avLst>
              <a:gd name="adj1" fmla="val -276"/>
              <a:gd name="adj2" fmla="val 51008"/>
              <a:gd name="adj3" fmla="val -127863"/>
              <a:gd name="adj4" fmla="val 6780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96686" y="2778781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head +</a:t>
            </a:r>
          </a:p>
          <a:p>
            <a:r>
              <a:rPr lang="en-US" sz="1400" dirty="0" smtClean="0"/>
              <a:t>diffuser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7636566" y="2895037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MAPMT holder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249715" y="2194005"/>
            <a:ext cx="46414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JLab 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000000"/>
                </a:solidFill>
              </a:rPr>
              <a:t>632 nm picosecond pulsed laser light</a:t>
            </a:r>
          </a:p>
          <a:p>
            <a:r>
              <a:rPr lang="en-US" sz="1600" dirty="0" smtClean="0"/>
              <a:t>Light diffuser to illuminate the whole MAPMT surface</a:t>
            </a:r>
          </a:p>
          <a:p>
            <a:r>
              <a:rPr lang="en-US" sz="1600" dirty="0" smtClean="0"/>
              <a:t>Standardized system with CLAS12 electronics </a:t>
            </a:r>
          </a:p>
          <a:p>
            <a:r>
              <a:rPr lang="en-US" sz="1600" dirty="0" smtClean="0"/>
              <a:t>H8500 6x6 mm</a:t>
            </a:r>
            <a:r>
              <a:rPr lang="en-US" sz="1600" baseline="30000" dirty="0" smtClean="0"/>
              <a:t>2 </a:t>
            </a:r>
            <a:r>
              <a:rPr lang="en-US" sz="1600" dirty="0" smtClean="0"/>
              <a:t>pixel sensor so far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9724" y="4568584"/>
            <a:ext cx="42991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INFN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/>
              <a:t>632 nm and 407 nm picosecond pulsed laser light</a:t>
            </a:r>
          </a:p>
          <a:p>
            <a:r>
              <a:rPr lang="en-US" sz="1600" dirty="0" smtClean="0"/>
              <a:t>Light concentrator to scan the </a:t>
            </a:r>
            <a:r>
              <a:rPr lang="en-US" sz="1600" dirty="0"/>
              <a:t>s</a:t>
            </a:r>
            <a:r>
              <a:rPr lang="en-US" sz="1600" dirty="0" smtClean="0"/>
              <a:t>ensor surface</a:t>
            </a:r>
          </a:p>
          <a:p>
            <a:r>
              <a:rPr lang="en-US" sz="1600" dirty="0" smtClean="0"/>
              <a:t>Flexible layout supporting various sensors and</a:t>
            </a:r>
          </a:p>
          <a:p>
            <a:r>
              <a:rPr lang="en-US" sz="1600" dirty="0" smtClean="0"/>
              <a:t>Front-End electronics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3431" y="954205"/>
            <a:ext cx="47876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Detailed characterization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Sensors:  gain, efficiency, cross-talk, radiation tolerance  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Electronics: gain, cross-talk, thresholds, time resolution</a:t>
            </a:r>
            <a:endParaRPr lang="en-US" sz="1600" dirty="0" smtClean="0"/>
          </a:p>
        </p:txBody>
      </p:sp>
      <p:pic>
        <p:nvPicPr>
          <p:cNvPr id="3" name="Picture 2" descr="IMG_20190107_17000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4" y="3619500"/>
            <a:ext cx="3853018" cy="2889763"/>
          </a:xfrm>
          <a:prstGeom prst="rect">
            <a:avLst/>
          </a:prstGeom>
        </p:spPr>
      </p:pic>
      <p:sp>
        <p:nvSpPr>
          <p:cNvPr id="37" name="Line Callout 1 36"/>
          <p:cNvSpPr/>
          <p:nvPr/>
        </p:nvSpPr>
        <p:spPr bwMode="auto">
          <a:xfrm>
            <a:off x="5642910" y="5876635"/>
            <a:ext cx="1180567" cy="523220"/>
          </a:xfrm>
          <a:prstGeom prst="borderCallout1">
            <a:avLst>
              <a:gd name="adj1" fmla="val -294"/>
              <a:gd name="adj2" fmla="val 51776"/>
              <a:gd name="adj3" fmla="val -181875"/>
              <a:gd name="adj4" fmla="val 120696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8" name="Line Callout 1 37"/>
          <p:cNvSpPr/>
          <p:nvPr/>
        </p:nvSpPr>
        <p:spPr bwMode="auto">
          <a:xfrm>
            <a:off x="7600281" y="5876635"/>
            <a:ext cx="1336641" cy="523220"/>
          </a:xfrm>
          <a:prstGeom prst="borderCallout1">
            <a:avLst>
              <a:gd name="adj1" fmla="val -276"/>
              <a:gd name="adj2" fmla="val 51008"/>
              <a:gd name="adj3" fmla="val -127863"/>
              <a:gd name="adj4" fmla="val 6780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66801" y="5876634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head +</a:t>
            </a:r>
          </a:p>
          <a:p>
            <a:r>
              <a:rPr lang="en-US" sz="1400" dirty="0" smtClean="0"/>
              <a:t>collimator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7636566" y="5992890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MAPMT holder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500905" y="-85271"/>
            <a:ext cx="399630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Pulsed Laser Test Benches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9151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938181" y="3593383"/>
            <a:ext cx="4106975" cy="29698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23"/>
          <p:cNvSpPr txBox="1"/>
          <p:nvPr/>
        </p:nvSpPr>
        <p:spPr>
          <a:xfrm>
            <a:off x="9201129" y="23372846"/>
            <a:ext cx="10810897" cy="523220"/>
          </a:xfrm>
          <a:prstGeom prst="rect">
            <a:avLst/>
          </a:prstGeom>
          <a:noFill/>
          <a:ln>
            <a:noFill/>
          </a:ln>
          <a:effectLst>
            <a:glow rad="139700">
              <a:srgbClr val="8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1400" smtClean="0">
                <a:solidFill>
                  <a:srgbClr val="000000"/>
                </a:solidFill>
                <a:latin typeface="Calibri"/>
                <a:cs typeface="Calibri"/>
              </a:rPr>
              <a:t>Very pure HD gas is needed to produce polarized targets.</a:t>
            </a:r>
          </a:p>
          <a:p>
            <a:pPr algn="just"/>
            <a:r>
              <a:rPr lang="en-US" sz="1400" b="1" smtClean="0">
                <a:solidFill>
                  <a:srgbClr val="800000"/>
                </a:solidFill>
                <a:latin typeface="Calibri"/>
                <a:cs typeface="Calibri"/>
              </a:rPr>
              <a:t>Raman spectrosopy </a:t>
            </a:r>
            <a:r>
              <a:rPr lang="en-US" sz="1400" smtClean="0">
                <a:solidFill>
                  <a:srgbClr val="000000"/>
                </a:solidFill>
                <a:latin typeface="Calibri"/>
                <a:cs typeface="Calibri"/>
              </a:rPr>
              <a:t>is used to analyze the content of H</a:t>
            </a:r>
            <a:r>
              <a:rPr lang="en-US" sz="1400" baseline="-25000" smtClean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400" smtClean="0">
                <a:solidFill>
                  <a:srgbClr val="000000"/>
                </a:solidFill>
                <a:latin typeface="Calibri"/>
                <a:cs typeface="Calibri"/>
              </a:rPr>
              <a:t> and D</a:t>
            </a:r>
            <a:r>
              <a:rPr lang="en-US" sz="1400" baseline="-25000" smtClean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400" smtClean="0">
                <a:solidFill>
                  <a:srgbClr val="000000"/>
                </a:solidFill>
                <a:latin typeface="Calibri"/>
                <a:cs typeface="Calibri"/>
              </a:rPr>
              <a:t>  contaminants in the HD gas.</a:t>
            </a:r>
          </a:p>
        </p:txBody>
      </p:sp>
      <p:pic>
        <p:nvPicPr>
          <p:cNvPr id="34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2273" y="233728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2950" y="235252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3627" y="236776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4304" y="238300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4981" y="239824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5657" y="241348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0" y="9071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7910289" y="18143"/>
            <a:ext cx="1233713" cy="532966"/>
            <a:chOff x="6402853" y="1393701"/>
            <a:chExt cx="1233713" cy="532965"/>
          </a:xfrm>
        </p:grpSpPr>
        <p:sp>
          <p:nvSpPr>
            <p:cNvPr id="44" name="Rectangle 43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ejlab12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46" name="Immagine 23" descr="Schermata 2015-07-10 alle 15.51.1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45470"/>
            <a:ext cx="963556" cy="513248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0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475797" y="-57385"/>
            <a:ext cx="6065282" cy="58477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n w="1905"/>
                <a:solidFill>
                  <a:schemeClr val="bg1"/>
                </a:solidFill>
                <a:latin typeface="Calibri"/>
              </a:rPr>
              <a:t>HDice</a:t>
            </a:r>
            <a:r>
              <a:rPr lang="en-US" sz="3200" dirty="0" smtClean="0">
                <a:ln w="1905"/>
                <a:solidFill>
                  <a:schemeClr val="bg1"/>
                </a:solidFill>
                <a:latin typeface="Calibri"/>
              </a:rPr>
              <a:t>: Frozen Spin Polarized Target</a:t>
            </a:r>
            <a:endParaRPr lang="en-US" sz="32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58" name="Text Box 4"/>
          <p:cNvSpPr txBox="1">
            <a:spLocks noChangeArrowheads="1"/>
          </p:cNvSpPr>
          <p:nvPr/>
        </p:nvSpPr>
        <p:spPr bwMode="auto">
          <a:xfrm>
            <a:off x="5721595" y="629441"/>
            <a:ext cx="3045413" cy="72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84" tIns="40092" rIns="80184" bIns="40092">
            <a:spAutoFit/>
          </a:bodyPr>
          <a:lstStyle>
            <a:lvl1pPr defTabSz="8016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defTabSz="8016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defTabSz="8016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defTabSz="8016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defTabSz="8016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just"/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Advantages:</a:t>
            </a:r>
          </a:p>
          <a:p>
            <a:pPr marL="342900" indent="-342900" algn="just">
              <a:buClr>
                <a:srgbClr val="800000"/>
              </a:buClr>
              <a:buFont typeface="Wingdings" charset="2"/>
              <a:buChar char="ü"/>
            </a:pP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Dilution factors ~ 1</a:t>
            </a:r>
          </a:p>
          <a:p>
            <a:pPr marL="342900" indent="-342900" algn="just">
              <a:buClr>
                <a:srgbClr val="800000"/>
              </a:buClr>
              <a:buFont typeface="Wingdings" charset="2"/>
              <a:buChar char="ü"/>
            </a:pP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Low holding magnetic fields</a:t>
            </a:r>
          </a:p>
        </p:txBody>
      </p:sp>
      <p:pic>
        <p:nvPicPr>
          <p:cNvPr id="60" name="Immagine 28" descr="IMG_043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18360" y="1899809"/>
            <a:ext cx="3529958" cy="2443818"/>
          </a:xfrm>
          <a:prstGeom prst="rect">
            <a:avLst/>
          </a:prstGeom>
        </p:spPr>
      </p:pic>
      <p:pic>
        <p:nvPicPr>
          <p:cNvPr id="61" name="Immagine 49" descr="Schermata 2016-06-30 alle 00.28.17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39" y="4907641"/>
            <a:ext cx="2460955" cy="1683981"/>
          </a:xfrm>
          <a:prstGeom prst="rect">
            <a:avLst/>
          </a:prstGeom>
        </p:spPr>
      </p:pic>
      <p:pic>
        <p:nvPicPr>
          <p:cNvPr id="62" name="Immagine 7" descr="20160516_112508_HDR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1928"/>
          <a:stretch/>
        </p:blipFill>
        <p:spPr>
          <a:xfrm rot="5400000">
            <a:off x="7043577" y="1624222"/>
            <a:ext cx="2267102" cy="1736055"/>
          </a:xfrm>
          <a:prstGeom prst="rect">
            <a:avLst/>
          </a:prstGeom>
        </p:spPr>
      </p:pic>
      <p:pic>
        <p:nvPicPr>
          <p:cNvPr id="63" name="Picture 62" descr="Campo_magnetico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182" y="3633247"/>
            <a:ext cx="4073408" cy="2929994"/>
          </a:xfrm>
          <a:prstGeom prst="rect">
            <a:avLst/>
          </a:prstGeom>
        </p:spPr>
      </p:pic>
      <p:pic>
        <p:nvPicPr>
          <p:cNvPr id="64" name="Picture 63" descr="P_20160401_144802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182" y="1358698"/>
            <a:ext cx="2336170" cy="1314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94624" y="2762387"/>
            <a:ext cx="1990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FE: frozen B field on a</a:t>
            </a:r>
          </a:p>
          <a:p>
            <a:r>
              <a:rPr lang="en-US" sz="1600" dirty="0" smtClean="0"/>
              <a:t>bulk SC MgB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magnet</a:t>
            </a:r>
          </a:p>
          <a:p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65" name="Immagine 25" descr="Immagine 5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82" y="1197529"/>
            <a:ext cx="2057717" cy="29505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427" y="3865880"/>
            <a:ext cx="2148472" cy="355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7" name="Picture 28" descr="Immagin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82" y="4794171"/>
            <a:ext cx="2017613" cy="1768415"/>
          </a:xfrm>
          <a:prstGeom prst="rect">
            <a:avLst/>
          </a:prstGeom>
          <a:noFill/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Rectangle 68"/>
          <p:cNvSpPr/>
          <p:nvPr/>
        </p:nvSpPr>
        <p:spPr>
          <a:xfrm>
            <a:off x="95235" y="994329"/>
            <a:ext cx="2148472" cy="355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CasellaDiTesto 2"/>
          <p:cNvSpPr txBox="1"/>
          <p:nvPr/>
        </p:nvSpPr>
        <p:spPr>
          <a:xfrm>
            <a:off x="145182" y="629441"/>
            <a:ext cx="55481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rgbClr val="800000"/>
                </a:solidFill>
                <a:latin typeface="Calibri"/>
                <a:cs typeface="Calibri"/>
              </a:rPr>
              <a:t>Polarized targets of solid HD in frozen spin mode.</a:t>
            </a:r>
          </a:p>
          <a:p>
            <a:pPr algn="just"/>
            <a:r>
              <a:rPr lang="en-US" sz="1400" dirty="0">
                <a:solidFill>
                  <a:srgbClr val="000090"/>
                </a:solidFill>
                <a:latin typeface="Calibri"/>
                <a:cs typeface="Calibri"/>
              </a:rPr>
              <a:t>Longitudinal and Transverse Polarizations: up to 60% H or 35% D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.</a:t>
            </a:r>
          </a:p>
          <a:p>
            <a:pPr algn="just"/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Physics program rated as </a:t>
            </a:r>
            <a:r>
              <a:rPr lang="en-US" sz="1400" dirty="0" smtClean="0">
                <a:solidFill>
                  <a:srgbClr val="FF0000"/>
                </a:solidFill>
                <a:latin typeface="Calibri"/>
                <a:cs typeface="Calibri"/>
              </a:rPr>
              <a:t>High-Impact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by PAC41</a:t>
            </a:r>
            <a:endParaRPr lang="en-US" sz="14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755" y="3888154"/>
            <a:ext cx="22717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RM1: </a:t>
            </a:r>
            <a:r>
              <a:rPr lang="en-US" sz="1600" dirty="0" err="1" smtClean="0"/>
              <a:t>dewars</a:t>
            </a:r>
            <a:r>
              <a:rPr lang="en-US" sz="1600" dirty="0" smtClean="0"/>
              <a:t> &amp; cryostats </a:t>
            </a:r>
          </a:p>
          <a:p>
            <a:r>
              <a:rPr lang="en-US" sz="1600" dirty="0" smtClean="0"/>
              <a:t>HD gas purity by Raman </a:t>
            </a:r>
          </a:p>
          <a:p>
            <a:r>
              <a:rPr lang="en-US" sz="1600" dirty="0"/>
              <a:t>d</a:t>
            </a:r>
            <a:r>
              <a:rPr lang="en-US" sz="1600" dirty="0" smtClean="0"/>
              <a:t>istillation and analysis</a:t>
            </a:r>
            <a:endParaRPr lang="en-US" sz="1600" dirty="0"/>
          </a:p>
        </p:txBody>
      </p:sp>
      <p:sp>
        <p:nvSpPr>
          <p:cNvPr id="70" name="Fußzeilenplatzhalter 7"/>
          <p:cNvSpPr txBox="1">
            <a:spLocks noGrp="1"/>
          </p:cNvSpPr>
          <p:nvPr/>
        </p:nvSpPr>
        <p:spPr>
          <a:xfrm>
            <a:off x="1751796" y="6509264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Torino  9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2020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697" y="4907641"/>
            <a:ext cx="2173183" cy="135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38" name="Group 37"/>
          <p:cNvGrpSpPr/>
          <p:nvPr/>
        </p:nvGrpSpPr>
        <p:grpSpPr>
          <a:xfrm>
            <a:off x="8402107" y="5006114"/>
            <a:ext cx="553355" cy="299355"/>
            <a:chOff x="7991929" y="798290"/>
            <a:chExt cx="1124858" cy="598710"/>
          </a:xfrm>
        </p:grpSpPr>
        <p:sp>
          <p:nvSpPr>
            <p:cNvPr id="41" name="Up Ribbon 40"/>
            <p:cNvSpPr/>
            <p:nvPr/>
          </p:nvSpPr>
          <p:spPr>
            <a:xfrm>
              <a:off x="7991929" y="807358"/>
              <a:ext cx="1124858" cy="589642"/>
            </a:xfrm>
            <a:prstGeom prst="ribbon2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222109" y="798290"/>
              <a:ext cx="714280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ML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0928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RA_jet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638" y="598564"/>
            <a:ext cx="6153727" cy="58384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3531" y="1126645"/>
            <a:ext cx="2762450" cy="16698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1331484" y="3178970"/>
            <a:ext cx="1624148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H1</a:t>
            </a:r>
            <a:r>
              <a:rPr lang="en-US" sz="1000" b="1" dirty="0" smtClean="0">
                <a:solidFill>
                  <a:srgbClr val="000000"/>
                </a:solidFill>
              </a:rPr>
              <a:t>  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: 1611.03421]</a:t>
            </a:r>
          </a:p>
        </p:txBody>
      </p:sp>
      <p:pic>
        <p:nvPicPr>
          <p:cNvPr id="5" name="Picture 4" descr="HERA_alfa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6873"/>
            <a:ext cx="2904435" cy="2782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95" y="1215260"/>
            <a:ext cx="28764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Good </a:t>
            </a:r>
            <a:r>
              <a:rPr lang="en-US" sz="1600" dirty="0" err="1" smtClean="0"/>
              <a:t>perturbative</a:t>
            </a:r>
            <a:r>
              <a:rPr lang="en-US" sz="1600" dirty="0" smtClean="0"/>
              <a:t> description </a:t>
            </a:r>
          </a:p>
          <a:p>
            <a:r>
              <a:rPr lang="en-US" sz="1600" baseline="-25000" dirty="0" smtClean="0"/>
              <a:t> </a:t>
            </a:r>
            <a:r>
              <a:rPr lang="en-US" sz="1600" dirty="0" smtClean="0"/>
              <a:t>(hard gluon emission)</a:t>
            </a:r>
          </a:p>
          <a:p>
            <a:endParaRPr lang="en-US" sz="1600" dirty="0" smtClean="0"/>
          </a:p>
          <a:p>
            <a:r>
              <a:rPr lang="en-US" sz="1600" dirty="0" smtClean="0"/>
              <a:t>  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T</a:t>
            </a:r>
            <a:r>
              <a:rPr lang="en-US" sz="1600" dirty="0" smtClean="0"/>
              <a:t>&gt;5 GeV      Q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&gt;5 GeV</a:t>
            </a:r>
            <a:r>
              <a:rPr lang="en-US" sz="1600" baseline="30000" dirty="0" smtClean="0"/>
              <a:t>2</a:t>
            </a:r>
            <a:endParaRPr lang="en-US" sz="1600" baseline="30000" dirty="0"/>
          </a:p>
          <a:p>
            <a:endParaRPr lang="en-US" sz="1600" dirty="0"/>
          </a:p>
          <a:p>
            <a:r>
              <a:rPr lang="en-US" sz="1600" dirty="0" smtClean="0"/>
              <a:t>Part in </a:t>
            </a:r>
            <a:r>
              <a:rPr lang="en-US" sz="1600" dirty="0"/>
              <a:t>a </a:t>
            </a:r>
            <a:r>
              <a:rPr lang="en-US" sz="1600" dirty="0" err="1"/>
              <a:t>p</a:t>
            </a:r>
            <a:r>
              <a:rPr lang="en-US" sz="1600" baseline="-25000" dirty="0" err="1"/>
              <a:t>T</a:t>
            </a:r>
            <a:r>
              <a:rPr lang="en-US" sz="1600" dirty="0"/>
              <a:t>&lt;&lt;Q TMD regime </a:t>
            </a:r>
            <a:endParaRPr lang="en-US" sz="1600" dirty="0" smtClean="0"/>
          </a:p>
        </p:txBody>
      </p:sp>
      <p:sp>
        <p:nvSpPr>
          <p:cNvPr id="17" name="Rectangle 16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854395" y="-85271"/>
            <a:ext cx="328938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Inclusive Jets @HERA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498680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005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CD_lagrangia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55" y="570131"/>
            <a:ext cx="7620000" cy="952500"/>
          </a:xfrm>
          <a:prstGeom prst="rect">
            <a:avLst/>
          </a:prstGeom>
        </p:spPr>
      </p:pic>
      <p:pic>
        <p:nvPicPr>
          <p:cNvPr id="7" name="Picture 6" descr="Nucleon_3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894" y="1728339"/>
            <a:ext cx="3617267" cy="4368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69421" y="1513413"/>
            <a:ext cx="7876079" cy="3810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905132" y="1722749"/>
            <a:ext cx="3165155" cy="193653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2538" y="1641934"/>
            <a:ext cx="3043189" cy="214665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49746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32273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2148" y="1986700"/>
            <a:ext cx="23787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Dynamic Spin</a:t>
            </a:r>
          </a:p>
          <a:p>
            <a:r>
              <a:rPr lang="en-US" dirty="0"/>
              <a:t> </a:t>
            </a:r>
            <a:r>
              <a:rPr lang="en-US" dirty="0" smtClean="0"/>
              <a:t> - Parton polarization</a:t>
            </a:r>
          </a:p>
          <a:p>
            <a:r>
              <a:rPr lang="en-US" dirty="0" smtClean="0"/>
              <a:t>  - Orbital motion  </a:t>
            </a:r>
          </a:p>
          <a:p>
            <a:r>
              <a:rPr lang="en-US" dirty="0" smtClean="0"/>
              <a:t>  - Form Factors</a:t>
            </a:r>
          </a:p>
          <a:p>
            <a:r>
              <a:rPr lang="en-US" dirty="0" smtClean="0"/>
              <a:t>  - Magnetic Moment</a:t>
            </a:r>
          </a:p>
        </p:txBody>
      </p:sp>
      <p:sp>
        <p:nvSpPr>
          <p:cNvPr id="14" name="Oval 13"/>
          <p:cNvSpPr/>
          <p:nvPr/>
        </p:nvSpPr>
        <p:spPr>
          <a:xfrm>
            <a:off x="5710931" y="4286729"/>
            <a:ext cx="3359356" cy="218125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184175" y="4708854"/>
            <a:ext cx="271221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Color charge density</a:t>
            </a:r>
          </a:p>
          <a:p>
            <a:r>
              <a:rPr lang="en-US" dirty="0"/>
              <a:t> </a:t>
            </a:r>
            <a:r>
              <a:rPr lang="en-US" dirty="0" smtClean="0"/>
              <a:t>  -  Nucleon tomography</a:t>
            </a:r>
          </a:p>
          <a:p>
            <a:r>
              <a:rPr lang="en-US" dirty="0" smtClean="0"/>
              <a:t>  </a:t>
            </a:r>
            <a:r>
              <a:rPr lang="en-US" dirty="0" smtClean="0">
                <a:solidFill>
                  <a:srgbClr val="000000"/>
                </a:solidFill>
              </a:rPr>
              <a:t> -  </a:t>
            </a:r>
            <a:r>
              <a:rPr lang="en-US" dirty="0">
                <a:solidFill>
                  <a:srgbClr val="000000"/>
                </a:solidFill>
              </a:rPr>
              <a:t>D</a:t>
            </a:r>
            <a:r>
              <a:rPr lang="en-US" dirty="0" smtClean="0">
                <a:solidFill>
                  <a:srgbClr val="000000"/>
                </a:solidFill>
              </a:rPr>
              <a:t>iffractive physics</a:t>
            </a:r>
          </a:p>
          <a:p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 -  Gluon saturation</a:t>
            </a:r>
          </a:p>
          <a:p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 -  Color force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2538" y="4353979"/>
            <a:ext cx="3210560" cy="21655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69421" y="4799569"/>
            <a:ext cx="221086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Hadronization</a:t>
            </a:r>
            <a:endParaRPr lang="en-US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/>
              <a:t>S</a:t>
            </a:r>
            <a:r>
              <a:rPr lang="en-US" dirty="0" smtClean="0"/>
              <a:t>pin</a:t>
            </a:r>
            <a:r>
              <a:rPr lang="en-US" dirty="0"/>
              <a:t>-orbit </a:t>
            </a:r>
            <a:r>
              <a:rPr lang="en-US" dirty="0" smtClean="0"/>
              <a:t>effects</a:t>
            </a:r>
          </a:p>
          <a:p>
            <a:pPr marL="285750" indent="-285750">
              <a:buFontTx/>
              <a:buChar char="-"/>
            </a:pPr>
            <a:r>
              <a:rPr lang="en-US" dirty="0"/>
              <a:t>P</a:t>
            </a:r>
            <a:r>
              <a:rPr lang="en-US" dirty="0" smtClean="0"/>
              <a:t>arton energy loss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-   </a:t>
            </a:r>
            <a:r>
              <a:rPr lang="en-US" dirty="0" smtClean="0">
                <a:solidFill>
                  <a:srgbClr val="000000"/>
                </a:solidFill>
              </a:rPr>
              <a:t> Jet </a:t>
            </a:r>
            <a:r>
              <a:rPr lang="en-US" dirty="0">
                <a:solidFill>
                  <a:srgbClr val="000000"/>
                </a:solidFill>
              </a:rPr>
              <a:t>quenching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554358" y="2067515"/>
            <a:ext cx="21733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Parton Correlations</a:t>
            </a:r>
          </a:p>
          <a:p>
            <a:r>
              <a:rPr lang="en-US" dirty="0"/>
              <a:t> </a:t>
            </a:r>
            <a:r>
              <a:rPr lang="en-US" dirty="0" smtClean="0"/>
              <a:t>    - </a:t>
            </a:r>
            <a:r>
              <a:rPr lang="en-US" dirty="0" err="1" smtClean="0"/>
              <a:t>dPDFs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- Short range 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>
                <a:solidFill>
                  <a:srgbClr val="000000"/>
                </a:solidFill>
              </a:rPr>
              <a:t> - MPI</a:t>
            </a:r>
          </a:p>
          <a:p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788494" y="-85271"/>
            <a:ext cx="542120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The Strong Force Confined Universe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546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9633" y="1213884"/>
            <a:ext cx="7312696" cy="51130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1491" y="1213784"/>
            <a:ext cx="6576260" cy="511312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349633" y="890137"/>
            <a:ext cx="4325309" cy="2357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1726637" y="6146215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ight Triangle 1"/>
          <p:cNvSpPr/>
          <p:nvPr/>
        </p:nvSpPr>
        <p:spPr>
          <a:xfrm>
            <a:off x="2375489" y="4481476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21491" y="4375720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375489" y="5391716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258174" y="4768273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659649" y="3671217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Longitudinal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r>
              <a:rPr lang="en-US" i="1" dirty="0" smtClean="0">
                <a:solidFill>
                  <a:srgbClr val="0000FF"/>
                </a:solidFill>
              </a:rPr>
              <a:t>=</a:t>
            </a:r>
            <a:r>
              <a:rPr lang="en-US" i="1" dirty="0" err="1" smtClean="0">
                <a:solidFill>
                  <a:srgbClr val="0000FF"/>
                </a:solidFill>
              </a:rPr>
              <a:t>xP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endParaRPr lang="en-US" i="1" baseline="30000" dirty="0">
              <a:solidFill>
                <a:srgbClr val="0000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608849" y="4666142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55005" y="5895175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134159"/>
              </p:ext>
            </p:extLst>
          </p:nvPr>
        </p:nvGraphicFramePr>
        <p:xfrm>
          <a:off x="1595049" y="921369"/>
          <a:ext cx="1305427" cy="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4" name="Equation" r:id="rId5" imgW="812800" imgH="266700" progId="Equation.3">
                  <p:embed/>
                </p:oleObj>
              </mc:Choice>
              <mc:Fallback>
                <p:oleObj name="Equation" r:id="rId5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5049" y="921369"/>
                        <a:ext cx="1305427" cy="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6635536"/>
              </p:ext>
            </p:extLst>
          </p:nvPr>
        </p:nvGraphicFramePr>
        <p:xfrm>
          <a:off x="544050" y="1849171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5" name="Equation" r:id="rId7" imgW="571500" imgH="266700" progId="Equation.3">
                  <p:embed/>
                </p:oleObj>
              </mc:Choice>
              <mc:Fallback>
                <p:oleObj name="Equation" r:id="rId7" imgW="5715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4050" y="1849171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1354459"/>
              </p:ext>
            </p:extLst>
          </p:nvPr>
        </p:nvGraphicFramePr>
        <p:xfrm>
          <a:off x="2478272" y="1790685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6" name="Equation" r:id="rId9" imgW="1358900" imgH="317500" progId="Equation.3">
                  <p:embed/>
                </p:oleObj>
              </mc:Choice>
              <mc:Fallback>
                <p:oleObj name="Equation" r:id="rId9" imgW="1358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478272" y="1790685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421057" y="5506610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Photon </a:t>
            </a:r>
            <a:r>
              <a:rPr lang="en-US" sz="1400" dirty="0" err="1" smtClean="0"/>
              <a:t>Virtuality</a:t>
            </a:r>
            <a:endParaRPr lang="en-US" sz="1400" dirty="0" smtClean="0"/>
          </a:p>
          <a:p>
            <a:r>
              <a:rPr lang="en-US" i="1" dirty="0" smtClean="0"/>
              <a:t>Q</a:t>
            </a:r>
            <a:r>
              <a:rPr lang="en-US" i="1" baseline="30000" dirty="0" smtClean="0"/>
              <a:t>2</a:t>
            </a:r>
            <a:endParaRPr lang="en-US" i="1" baseline="30000" dirty="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298115"/>
              </p:ext>
            </p:extLst>
          </p:nvPr>
        </p:nvGraphicFramePr>
        <p:xfrm>
          <a:off x="1625067" y="2806700"/>
          <a:ext cx="919162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7" name="Equation" r:id="rId11" imgW="609600" imgH="254000" progId="Equation.3">
                  <p:embed/>
                </p:oleObj>
              </mc:Choice>
              <mc:Fallback>
                <p:oleObj name="Equation" r:id="rId11" imgW="6096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625067" y="2806700"/>
                        <a:ext cx="919162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6"/>
          <p:cNvSpPr txBox="1">
            <a:spLocks noChangeArrowheads="1"/>
          </p:cNvSpPr>
          <p:nvPr/>
        </p:nvSpPr>
        <p:spPr bwMode="auto">
          <a:xfrm rot="2338822">
            <a:off x="1361652" y="2341292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 rot="19437630">
            <a:off x="977169" y="1342912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1015033" y="1349712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1086059" y="2250462"/>
            <a:ext cx="700687" cy="605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 rot="2481873">
            <a:off x="2586264" y="1379046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 rot="19437630">
            <a:off x="2266156" y="2400161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 flipH="1">
            <a:off x="2314512" y="2344768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26"/>
          <p:cNvSpPr>
            <a:spLocks noChangeShapeType="1"/>
          </p:cNvSpPr>
          <p:nvPr/>
        </p:nvSpPr>
        <p:spPr bwMode="auto">
          <a:xfrm>
            <a:off x="2409002" y="1326622"/>
            <a:ext cx="545641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403558" y="3609662"/>
            <a:ext cx="2135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Energy Probe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Hard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524851" y="-85271"/>
            <a:ext cx="394844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The 3D Nucleon Structure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13971" y="830349"/>
            <a:ext cx="213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Confinement Scale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4651852" y="2899826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 rot="1821166">
            <a:off x="6550246" y="5489102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6297319" y="2020332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6304184" y="2899826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8" name="Group 47"/>
          <p:cNvGrpSpPr/>
          <p:nvPr/>
        </p:nvGrpSpPr>
        <p:grpSpPr>
          <a:xfrm>
            <a:off x="6049512" y="2058713"/>
            <a:ext cx="436247" cy="369332"/>
            <a:chOff x="6026548" y="1194323"/>
            <a:chExt cx="436247" cy="369332"/>
          </a:xfrm>
        </p:grpSpPr>
        <p:sp>
          <p:nvSpPr>
            <p:cNvPr id="58" name="TextBox 57"/>
            <p:cNvSpPr txBox="1"/>
            <p:nvPr/>
          </p:nvSpPr>
          <p:spPr>
            <a:xfrm>
              <a:off x="6026548" y="1194323"/>
              <a:ext cx="436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solidFill>
                    <a:srgbClr val="0000FF"/>
                  </a:solidFill>
                </a:rPr>
                <a:t>k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5973997" y="2986845"/>
            <a:ext cx="449209" cy="369332"/>
            <a:chOff x="6026548" y="1194323"/>
            <a:chExt cx="449209" cy="369332"/>
          </a:xfrm>
        </p:grpSpPr>
        <p:sp>
          <p:nvSpPr>
            <p:cNvPr id="62" name="TextBox 61"/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/>
          <p:cNvSpPr txBox="1"/>
          <p:nvPr/>
        </p:nvSpPr>
        <p:spPr>
          <a:xfrm>
            <a:off x="6737223" y="1712555"/>
            <a:ext cx="2023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momentum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742938" y="3237927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66" name="Right Arrow 65"/>
          <p:cNvSpPr/>
          <p:nvPr/>
        </p:nvSpPr>
        <p:spPr>
          <a:xfrm rot="1551024">
            <a:off x="7515103" y="4306968"/>
            <a:ext cx="640009" cy="3676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8153749" y="4152533"/>
            <a:ext cx="544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800000"/>
                </a:solidFill>
              </a:rPr>
              <a:t>Spin</a:t>
            </a:r>
          </a:p>
        </p:txBody>
      </p:sp>
      <p:sp>
        <p:nvSpPr>
          <p:cNvPr id="6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74796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90594" y="1682044"/>
            <a:ext cx="4131349" cy="8837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26872" y="1114088"/>
            <a:ext cx="620895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Parton </a:t>
            </a:r>
            <a:r>
              <a:rPr lang="en-US" sz="1600" dirty="0" smtClean="0"/>
              <a:t>kinematics and flavor from observed hadron kinematics and type </a:t>
            </a:r>
          </a:p>
          <a:p>
            <a:endParaRPr lang="en-US" sz="1200" dirty="0" smtClean="0"/>
          </a:p>
          <a:p>
            <a:r>
              <a:rPr lang="en-US" sz="1600" dirty="0" smtClean="0"/>
              <a:t>Access to:</a:t>
            </a:r>
            <a:endParaRPr lang="en-US" sz="1600" dirty="0" smtClean="0"/>
          </a:p>
          <a:p>
            <a:r>
              <a:rPr lang="en-US" sz="1600" dirty="0"/>
              <a:t>3D momentum and spin-orbit effect: </a:t>
            </a:r>
            <a:endParaRPr lang="en-US" sz="1600" dirty="0" smtClean="0"/>
          </a:p>
          <a:p>
            <a:endParaRPr lang="en-US" sz="1200" dirty="0" smtClean="0"/>
          </a:p>
          <a:p>
            <a:r>
              <a:rPr lang="en-US" sz="1600" dirty="0" smtClean="0"/>
              <a:t>Distribution and fragmentation convoluted: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352" y="3093557"/>
            <a:ext cx="4583669" cy="3054118"/>
          </a:xfrm>
          <a:prstGeom prst="rect">
            <a:avLst/>
          </a:prstGeom>
        </p:spPr>
      </p:pic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872" y="2971265"/>
            <a:ext cx="3520252" cy="3255529"/>
          </a:xfrm>
          <a:prstGeom prst="rect">
            <a:avLst/>
          </a:prstGeom>
        </p:spPr>
      </p:pic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326872" y="2858903"/>
            <a:ext cx="3836847" cy="3556324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tx2">
                <a:lumMod val="40000"/>
                <a:lumOff val="60000"/>
                <a:alpha val="75000"/>
              </a:scheme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4165600" y="2858903"/>
            <a:ext cx="4824119" cy="3556324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tx2">
                <a:lumMod val="40000"/>
                <a:lumOff val="60000"/>
                <a:alpha val="75000"/>
              </a:scheme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2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9837827"/>
              </p:ext>
            </p:extLst>
          </p:nvPr>
        </p:nvGraphicFramePr>
        <p:xfrm>
          <a:off x="4881850" y="1767963"/>
          <a:ext cx="3976596" cy="788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Equation" r:id="rId6" imgW="1981200" imgH="393700" progId="Equation.3">
                  <p:embed/>
                </p:oleObj>
              </mc:Choice>
              <mc:Fallback>
                <p:oleObj name="Equation" r:id="rId6" imgW="1981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1850" y="1767963"/>
                        <a:ext cx="3976596" cy="78879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415521" y="-85271"/>
            <a:ext cx="216710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SIDIS &amp; TMDs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Flavor Sensitive Instruments, 24</a:t>
            </a:r>
            <a:r>
              <a:rPr lang="en-US" sz="1200" baseline="300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 October 2019, Bologna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7936" y="623335"/>
            <a:ext cx="5083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TMDs: Transverse Momentum Parton </a:t>
            </a:r>
            <a:r>
              <a:rPr lang="en-US" b="1" dirty="0" smtClean="0">
                <a:solidFill>
                  <a:srgbClr val="0000FF"/>
                </a:solidFill>
              </a:rPr>
              <a:t>Distributions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08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57822</TotalTime>
  <Words>3564</Words>
  <Application>Microsoft Macintosh PowerPoint</Application>
  <PresentationFormat>On-screen Show (4:3)</PresentationFormat>
  <Paragraphs>872</Paragraphs>
  <Slides>58</Slides>
  <Notes>56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0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1141</cp:revision>
  <dcterms:created xsi:type="dcterms:W3CDTF">2012-03-30T13:12:09Z</dcterms:created>
  <dcterms:modified xsi:type="dcterms:W3CDTF">2019-10-25T07:50:55Z</dcterms:modified>
</cp:coreProperties>
</file>