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24" r:id="rId2"/>
    <p:sldId id="655" r:id="rId3"/>
    <p:sldId id="928" r:id="rId4"/>
    <p:sldId id="616" r:id="rId5"/>
    <p:sldId id="925" r:id="rId6"/>
    <p:sldId id="929" r:id="rId7"/>
    <p:sldId id="93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5F701"/>
    <a:srgbClr val="E424EA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 autoAdjust="0"/>
    <p:restoredTop sz="98088" autoAdjust="0"/>
  </p:normalViewPr>
  <p:slideViewPr>
    <p:cSldViewPr snapToGrid="0" snapToObjects="1">
      <p:cViewPr varScale="1">
        <p:scale>
          <a:sx n="128" d="100"/>
          <a:sy n="128" d="100"/>
        </p:scale>
        <p:origin x="22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11/9/21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09/11/21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09/11/21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09/11/21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09/11/21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09/11/21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09/11/21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09/11/21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2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5152826C-C80B-CF4D-944D-8530D8800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7" y="1341534"/>
            <a:ext cx="5699077" cy="3307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767" y="4836909"/>
            <a:ext cx="5654828" cy="1400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b="1" dirty="0" err="1"/>
              <a:t>dRICH</a:t>
            </a:r>
            <a:r>
              <a:rPr lang="it-IT" sz="1600" b="1" dirty="0"/>
              <a:t>:  </a:t>
            </a:r>
            <a:r>
              <a:rPr lang="it-IT" sz="1600" b="1" dirty="0" err="1"/>
              <a:t>effective</a:t>
            </a:r>
            <a:r>
              <a:rPr lang="it-IT" sz="1600" b="1" dirty="0"/>
              <a:t> </a:t>
            </a:r>
            <a:r>
              <a:rPr lang="it-IT" sz="1600" b="1" dirty="0" err="1"/>
              <a:t>solution</a:t>
            </a:r>
            <a:r>
              <a:rPr lang="it-IT" sz="1600" b="1" dirty="0"/>
              <a:t>, part of EIC </a:t>
            </a:r>
            <a:r>
              <a:rPr lang="it-IT" sz="1600" b="1" dirty="0" err="1"/>
              <a:t>reference</a:t>
            </a:r>
            <a:r>
              <a:rPr lang="it-IT" sz="1600" b="1" dirty="0"/>
              <a:t> detector</a:t>
            </a:r>
          </a:p>
          <a:p>
            <a:pPr>
              <a:lnSpc>
                <a:spcPct val="120000"/>
              </a:lnSpc>
            </a:pPr>
            <a:endParaRPr lang="it-IT" sz="800" b="1" dirty="0"/>
          </a:p>
          <a:p>
            <a:pPr>
              <a:lnSpc>
                <a:spcPct val="120000"/>
              </a:lnSpc>
            </a:pPr>
            <a:r>
              <a:rPr lang="it-IT" sz="1600" dirty="0" err="1"/>
              <a:t>Radiators</a:t>
            </a:r>
            <a:r>
              <a:rPr lang="it-IT" sz="1600" dirty="0"/>
              <a:t>:   </a:t>
            </a:r>
            <a:r>
              <a:rPr lang="it-IT" sz="1600" dirty="0" err="1"/>
              <a:t>Aerogel</a:t>
            </a:r>
            <a:r>
              <a:rPr lang="it-IT" sz="1600" dirty="0"/>
              <a:t> (n</a:t>
            </a:r>
            <a:r>
              <a:rPr lang="it-IT" sz="1600" baseline="-25000" dirty="0"/>
              <a:t>AERO</a:t>
            </a:r>
            <a:r>
              <a:rPr lang="it-IT" sz="1600" dirty="0"/>
              <a:t>~1.02) +  Gas (n</a:t>
            </a:r>
            <a:r>
              <a:rPr lang="it-IT" sz="1600" baseline="-25000" dirty="0"/>
              <a:t>C2F6 </a:t>
            </a:r>
            <a:r>
              <a:rPr lang="it-IT" sz="1600" dirty="0"/>
              <a:t>~</a:t>
            </a:r>
            <a:r>
              <a:rPr lang="it-IT" sz="1600" baseline="-25000" dirty="0"/>
              <a:t> </a:t>
            </a:r>
            <a:r>
              <a:rPr lang="it-IT" sz="1600" dirty="0"/>
              <a:t>1.0008)</a:t>
            </a:r>
          </a:p>
          <a:p>
            <a:pPr>
              <a:lnSpc>
                <a:spcPct val="120000"/>
              </a:lnSpc>
            </a:pPr>
            <a:endParaRPr lang="it-IT" sz="1600" dirty="0"/>
          </a:p>
          <a:p>
            <a:pPr>
              <a:lnSpc>
                <a:spcPct val="120000"/>
              </a:lnSpc>
            </a:pPr>
            <a:r>
              <a:rPr lang="it-IT" sz="1600" dirty="0"/>
              <a:t>Detector:    0.5 m</a:t>
            </a:r>
            <a:r>
              <a:rPr lang="it-IT" sz="1600" baseline="30000" dirty="0"/>
              <a:t>2</a:t>
            </a:r>
            <a:r>
              <a:rPr lang="it-IT" sz="1600" dirty="0"/>
              <a:t>/</a:t>
            </a:r>
            <a:r>
              <a:rPr lang="it-IT" sz="1600" dirty="0" err="1"/>
              <a:t>sector</a:t>
            </a:r>
            <a:r>
              <a:rPr lang="it-IT" sz="1600" dirty="0"/>
              <a:t> , 3x3 mm</a:t>
            </a:r>
            <a:r>
              <a:rPr lang="it-IT" sz="1600" baseline="30000" dirty="0"/>
              <a:t>2</a:t>
            </a:r>
            <a:r>
              <a:rPr lang="it-IT" sz="1600" dirty="0"/>
              <a:t> pixel. </a:t>
            </a:r>
            <a:r>
              <a:rPr lang="it-IT" sz="1600" dirty="0">
                <a:sym typeface="Wingdings"/>
              </a:rPr>
              <a:t> </a:t>
            </a:r>
            <a:r>
              <a:rPr lang="it-IT" sz="1600" dirty="0" err="1">
                <a:sym typeface="Wingdings"/>
              </a:rPr>
              <a:t>SiPM</a:t>
            </a:r>
            <a:r>
              <a:rPr lang="it-IT" sz="1600" dirty="0">
                <a:sym typeface="Wingdings"/>
              </a:rPr>
              <a:t> option</a:t>
            </a:r>
            <a:r>
              <a:rPr lang="it-IT" sz="1600" dirty="0"/>
              <a:t>                        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4457" y="5649477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/>
              <a:t>Phase Space:</a:t>
            </a:r>
          </a:p>
          <a:p>
            <a:r>
              <a:rPr lang="it-IT" sz="1600" dirty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/>
              <a:t>Momentum: 3-60 GeV/c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Slide Number Placeholder 6">
            <a:extLst>
              <a:ext uri="{FF2B5EF4-FFF2-40B4-BE49-F238E27FC236}">
                <a16:creationId xmlns:a16="http://schemas.microsoft.com/office/drawing/2014/main" id="{512437C5-3C9C-154E-A664-785E6CE5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646710" y="-51651"/>
            <a:ext cx="370492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Dual Radiator RICH @ EIC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C47C09-689E-A24F-8288-318C37C17259}"/>
              </a:ext>
            </a:extLst>
          </p:cNvPr>
          <p:cNvSpPr txBox="1"/>
          <p:nvPr/>
        </p:nvSpPr>
        <p:spPr>
          <a:xfrm>
            <a:off x="168458" y="623327"/>
            <a:ext cx="5301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Two challenges:   cover w</a:t>
            </a:r>
            <a:r>
              <a:rPr lang="en-GB" sz="1600" b="1" dirty="0" err="1"/>
              <a:t>i</a:t>
            </a:r>
            <a:r>
              <a:rPr lang="en-IT" sz="1600" b="1" dirty="0"/>
              <a:t>de momentum range  3 - 60 GeV/c</a:t>
            </a:r>
          </a:p>
          <a:p>
            <a:r>
              <a:rPr lang="en-IT" sz="1600" b="1" dirty="0"/>
              <a:t>                                work in high (~ 1T) magnetic field</a:t>
            </a:r>
          </a:p>
        </p:txBody>
      </p:sp>
      <p:sp>
        <p:nvSpPr>
          <p:cNvPr id="4" name="Rectangle 3"/>
          <p:cNvSpPr/>
          <p:nvPr/>
        </p:nvSpPr>
        <p:spPr>
          <a:xfrm>
            <a:off x="5762232" y="1298260"/>
            <a:ext cx="905264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203AA7DF-A556-A447-B0A0-177D2F6CD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29" y="3036544"/>
            <a:ext cx="2717800" cy="2540000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E690EC60-5491-C147-B189-9E0822F12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982" y="484286"/>
            <a:ext cx="27178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64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6" y="610357"/>
            <a:ext cx="8992974" cy="4033539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E2C24784-2D31-134F-AD08-D609DFF63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88" y="2487695"/>
            <a:ext cx="2794000" cy="2133600"/>
          </a:xfrm>
          <a:prstGeom prst="rect">
            <a:avLst/>
          </a:prstGeom>
        </p:spPr>
      </p:pic>
      <p:pic>
        <p:nvPicPr>
          <p:cNvPr id="8" name="Picture 7" descr="Diagram, engineering drawing&#10;&#10;Description automatically generated">
            <a:extLst>
              <a:ext uri="{FF2B5EF4-FFF2-40B4-BE49-F238E27FC236}">
                <a16:creationId xmlns:a16="http://schemas.microsoft.com/office/drawing/2014/main" id="{A36D6753-462B-6648-97AB-F2661A37C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11" y="631278"/>
            <a:ext cx="5765800" cy="3975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60492" y="837319"/>
            <a:ext cx="282699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Dual radiator imaging</a:t>
            </a:r>
          </a:p>
          <a:p>
            <a:endParaRPr lang="en-US" sz="10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Pressure vessel for gas &amp; n tune</a:t>
            </a:r>
          </a:p>
          <a:p>
            <a:endParaRPr lang="en-US" sz="10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Sensor &amp; readout friendly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4"/>
          <p:cNvSpPr>
            <a:spLocks noGrp="1"/>
          </p:cNvSpPr>
          <p:nvPr>
            <p:ph idx="1"/>
          </p:nvPr>
        </p:nvSpPr>
        <p:spPr>
          <a:xfrm>
            <a:off x="543111" y="4863967"/>
            <a:ext cx="7912092" cy="1536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 err="1"/>
              <a:t>Goals</a:t>
            </a:r>
            <a:r>
              <a:rPr lang="it-IT" sz="16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err="1"/>
              <a:t>Study</a:t>
            </a:r>
            <a:r>
              <a:rPr lang="it-IT" sz="1600" dirty="0"/>
              <a:t> </a:t>
            </a:r>
            <a:r>
              <a:rPr lang="it-IT" sz="1600" dirty="0" err="1"/>
              <a:t>dual</a:t>
            </a:r>
            <a:r>
              <a:rPr lang="it-IT" sz="1600" dirty="0"/>
              <a:t> </a:t>
            </a:r>
            <a:r>
              <a:rPr lang="it-IT" sz="1600" dirty="0" err="1"/>
              <a:t>radiator</a:t>
            </a:r>
            <a:r>
              <a:rPr lang="it-IT" sz="1600" dirty="0"/>
              <a:t> performance and </a:t>
            </a:r>
            <a:r>
              <a:rPr lang="it-IT" sz="1600" dirty="0" err="1"/>
              <a:t>interplay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err="1"/>
              <a:t>Study</a:t>
            </a:r>
            <a:r>
              <a:rPr lang="it-IT" sz="1600" dirty="0"/>
              <a:t> </a:t>
            </a:r>
            <a:r>
              <a:rPr lang="it-IT" sz="1600" dirty="0" err="1"/>
              <a:t>specifications</a:t>
            </a:r>
            <a:r>
              <a:rPr lang="it-IT" sz="1600" dirty="0"/>
              <a:t> and </a:t>
            </a:r>
            <a:r>
              <a:rPr lang="it-IT" sz="1600" dirty="0" err="1"/>
              <a:t>alternatives</a:t>
            </a:r>
            <a:r>
              <a:rPr lang="it-IT" sz="1600" dirty="0"/>
              <a:t> for </a:t>
            </a:r>
            <a:r>
              <a:rPr lang="it-IT" sz="1600" dirty="0" err="1"/>
              <a:t>optical</a:t>
            </a:r>
            <a:r>
              <a:rPr lang="it-IT" sz="1600" dirty="0"/>
              <a:t> </a:t>
            </a:r>
            <a:r>
              <a:rPr lang="it-IT" sz="1600" dirty="0" err="1"/>
              <a:t>components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Test alternate single-</a:t>
            </a:r>
            <a:r>
              <a:rPr lang="it-IT" sz="1600" dirty="0" err="1"/>
              <a:t>photon</a:t>
            </a:r>
            <a:r>
              <a:rPr lang="it-IT" sz="1600" dirty="0"/>
              <a:t> </a:t>
            </a:r>
            <a:r>
              <a:rPr lang="it-IT" sz="1600" dirty="0" err="1"/>
              <a:t>detection</a:t>
            </a:r>
            <a:r>
              <a:rPr lang="it-IT" sz="1600" dirty="0"/>
              <a:t> </a:t>
            </a:r>
            <a:r>
              <a:rPr lang="it-IT" sz="1600" dirty="0" err="1"/>
              <a:t>systems</a:t>
            </a:r>
            <a:endParaRPr lang="it-IT" sz="1600" dirty="0"/>
          </a:p>
          <a:p>
            <a:pPr marL="0" indent="0">
              <a:buNone/>
            </a:pPr>
            <a:r>
              <a:rPr lang="it-IT" sz="1600" dirty="0"/>
              <a:t>*     First test-</a:t>
            </a:r>
            <a:r>
              <a:rPr lang="it-IT" sz="1600" dirty="0" err="1"/>
              <a:t>beams</a:t>
            </a:r>
            <a:r>
              <a:rPr lang="it-IT" sz="1600" dirty="0"/>
              <a:t> in </a:t>
            </a:r>
            <a:r>
              <a:rPr lang="it-IT" sz="1600" dirty="0" err="1"/>
              <a:t>September</a:t>
            </a:r>
            <a:r>
              <a:rPr lang="it-IT" sz="1600" dirty="0"/>
              <a:t> and </a:t>
            </a:r>
            <a:r>
              <a:rPr lang="it-IT" sz="1600" dirty="0" err="1"/>
              <a:t>October</a:t>
            </a:r>
            <a:r>
              <a:rPr lang="it-IT" sz="1600" dirty="0"/>
              <a:t> ‘21 </a:t>
            </a:r>
            <a:r>
              <a:rPr lang="it-IT" sz="1600" dirty="0" err="1"/>
              <a:t>at</a:t>
            </a:r>
            <a:r>
              <a:rPr lang="it-IT" sz="1600" dirty="0"/>
              <a:t> CERN (in </a:t>
            </a:r>
            <a:r>
              <a:rPr lang="it-IT" sz="1600" dirty="0" err="1"/>
              <a:t>synergy</a:t>
            </a:r>
            <a:r>
              <a:rPr lang="it-IT" sz="1600" dirty="0"/>
              <a:t> with ALICE </a:t>
            </a:r>
            <a:r>
              <a:rPr lang="it-IT" sz="1600" dirty="0" err="1"/>
              <a:t>at</a:t>
            </a:r>
            <a:r>
              <a:rPr lang="it-IT" sz="1600" dirty="0"/>
              <a:t> PS T10)</a:t>
            </a:r>
            <a:endParaRPr lang="it-IT" sz="16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8C125A-B7C7-5947-BCBB-5A93DE51D1D9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0560A96D-FD26-5140-8832-F6E29550C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82638" y="-51651"/>
            <a:ext cx="2433038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Prototype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9B28454-09A0-C34D-B007-7183F8279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1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uttered&#10;&#10;Description automatically generated">
            <a:extLst>
              <a:ext uri="{FF2B5EF4-FFF2-40B4-BE49-F238E27FC236}">
                <a16:creationId xmlns:a16="http://schemas.microsoft.com/office/drawing/2014/main" id="{5CFDBECA-D870-284D-97D6-115EA8E55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171" y="608079"/>
            <a:ext cx="6400800" cy="46863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7BCD91-EB2E-434F-AC6D-D365F2D01A18}"/>
              </a:ext>
            </a:extLst>
          </p:cNvPr>
          <p:cNvSpPr/>
          <p:nvPr/>
        </p:nvSpPr>
        <p:spPr>
          <a:xfrm>
            <a:off x="1000673" y="3741352"/>
            <a:ext cx="6997148" cy="2087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12" name="Picture 11" descr="A close-up of a circuit board&#10;&#10;Description automatically generated with low confidence">
            <a:extLst>
              <a:ext uri="{FF2B5EF4-FFF2-40B4-BE49-F238E27FC236}">
                <a16:creationId xmlns:a16="http://schemas.microsoft.com/office/drawing/2014/main" id="{62E157D8-252B-C346-ACF2-EBC1610C7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643" y="4035224"/>
            <a:ext cx="3403600" cy="2565400"/>
          </a:xfrm>
          <a:prstGeom prst="rect">
            <a:avLst/>
          </a:prstGeom>
        </p:spPr>
      </p:pic>
      <p:pic>
        <p:nvPicPr>
          <p:cNvPr id="10" name="Picture 9" descr="A picture containing indoor, engine, gear&#10;&#10;Description automatically generated">
            <a:extLst>
              <a:ext uri="{FF2B5EF4-FFF2-40B4-BE49-F238E27FC236}">
                <a16:creationId xmlns:a16="http://schemas.microsoft.com/office/drawing/2014/main" id="{C5260620-34C5-124E-85D9-64C3C37C9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720" y="4027780"/>
            <a:ext cx="3390900" cy="25527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Slide Number Placeholder 6">
            <a:extLst>
              <a:ext uri="{FF2B5EF4-FFF2-40B4-BE49-F238E27FC236}">
                <a16:creationId xmlns:a16="http://schemas.microsoft.com/office/drawing/2014/main" id="{512437C5-3C9C-154E-A664-785E6CE5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A47A14F-F830-2F46-A6FA-962B14D743A8}"/>
              </a:ext>
            </a:extLst>
          </p:cNvPr>
          <p:cNvSpPr txBox="1"/>
          <p:nvPr/>
        </p:nvSpPr>
        <p:spPr>
          <a:xfrm>
            <a:off x="3758242" y="-42760"/>
            <a:ext cx="1734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Setup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B766AA-17F7-AE4F-A75A-A1E489F95A25}"/>
              </a:ext>
            </a:extLst>
          </p:cNvPr>
          <p:cNvSpPr txBox="1"/>
          <p:nvPr/>
        </p:nvSpPr>
        <p:spPr>
          <a:xfrm>
            <a:off x="3940436" y="6215066"/>
            <a:ext cx="1596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bg1"/>
                </a:solidFill>
              </a:rPr>
              <a:t>Photo detector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0EBEC6-0440-2E40-A148-BF3C0F84BDEA}"/>
              </a:ext>
            </a:extLst>
          </p:cNvPr>
          <p:cNvSpPr txBox="1"/>
          <p:nvPr/>
        </p:nvSpPr>
        <p:spPr>
          <a:xfrm>
            <a:off x="5800700" y="4015725"/>
            <a:ext cx="1796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IT" dirty="0">
                <a:solidFill>
                  <a:schemeClr val="bg1"/>
                </a:solidFill>
              </a:rPr>
              <a:t>Gas volume </a:t>
            </a:r>
          </a:p>
          <a:p>
            <a:r>
              <a:rPr lang="en-IT" dirty="0">
                <a:solidFill>
                  <a:schemeClr val="bg1"/>
                </a:solidFill>
              </a:rPr>
              <a:t>Inner mirror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E649B-4CCC-4942-8D5D-B226E6365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222836" y="4350078"/>
            <a:ext cx="2518818" cy="18891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1427A93-9911-6042-94EA-DDCCC59F964A}"/>
              </a:ext>
            </a:extLst>
          </p:cNvPr>
          <p:cNvSpPr txBox="1"/>
          <p:nvPr/>
        </p:nvSpPr>
        <p:spPr>
          <a:xfrm>
            <a:off x="53380" y="3959760"/>
            <a:ext cx="906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Aerogel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C6CC67B-AFAA-3B47-B145-8528BA1C7C0D}"/>
              </a:ext>
            </a:extLst>
          </p:cNvPr>
          <p:cNvCxnSpPr/>
          <p:nvPr/>
        </p:nvCxnSpPr>
        <p:spPr>
          <a:xfrm flipH="1">
            <a:off x="1524000" y="2680138"/>
            <a:ext cx="1986455" cy="1279622"/>
          </a:xfrm>
          <a:prstGeom prst="straightConnector1">
            <a:avLst/>
          </a:prstGeom>
          <a:ln w="38100">
            <a:solidFill>
              <a:srgbClr val="FFC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C77593A-E0B1-9445-BD33-2D64431CE7A6}"/>
              </a:ext>
            </a:extLst>
          </p:cNvPr>
          <p:cNvCxnSpPr>
            <a:cxnSpLocks/>
          </p:cNvCxnSpPr>
          <p:nvPr/>
        </p:nvCxnSpPr>
        <p:spPr>
          <a:xfrm>
            <a:off x="4151587" y="2822775"/>
            <a:ext cx="193847" cy="1136985"/>
          </a:xfrm>
          <a:prstGeom prst="straightConnector1">
            <a:avLst/>
          </a:prstGeom>
          <a:ln w="38100">
            <a:solidFill>
              <a:srgbClr val="FFC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308087F-7FC0-6C4C-86ED-D894E478FEA3}"/>
              </a:ext>
            </a:extLst>
          </p:cNvPr>
          <p:cNvCxnSpPr>
            <a:cxnSpLocks/>
          </p:cNvCxnSpPr>
          <p:nvPr/>
        </p:nvCxnSpPr>
        <p:spPr>
          <a:xfrm>
            <a:off x="5548389" y="2386612"/>
            <a:ext cx="1766811" cy="1573148"/>
          </a:xfrm>
          <a:prstGeom prst="straightConnector1">
            <a:avLst/>
          </a:prstGeom>
          <a:ln w="38100">
            <a:solidFill>
              <a:srgbClr val="FFC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2603B9-CDC5-CD42-A245-7D82C2A5A61D}"/>
              </a:ext>
            </a:extLst>
          </p:cNvPr>
          <p:cNvCxnSpPr>
            <a:cxnSpLocks/>
          </p:cNvCxnSpPr>
          <p:nvPr/>
        </p:nvCxnSpPr>
        <p:spPr>
          <a:xfrm flipV="1">
            <a:off x="7315200" y="1828800"/>
            <a:ext cx="682621" cy="79513"/>
          </a:xfrm>
          <a:prstGeom prst="straightConnector1">
            <a:avLst/>
          </a:prstGeom>
          <a:ln w="38100">
            <a:solidFill>
              <a:srgbClr val="FFC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AE575FA-F865-1C45-91FE-4360EFA997DE}"/>
              </a:ext>
            </a:extLst>
          </p:cNvPr>
          <p:cNvSpPr txBox="1"/>
          <p:nvPr/>
        </p:nvSpPr>
        <p:spPr>
          <a:xfrm>
            <a:off x="7714089" y="1896622"/>
            <a:ext cx="1462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Trackign GEM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E3528CF-5BAF-6545-A249-C1E04AAB5F78}"/>
              </a:ext>
            </a:extLst>
          </p:cNvPr>
          <p:cNvCxnSpPr>
            <a:cxnSpLocks/>
          </p:cNvCxnSpPr>
          <p:nvPr/>
        </p:nvCxnSpPr>
        <p:spPr>
          <a:xfrm flipH="1">
            <a:off x="960167" y="1773278"/>
            <a:ext cx="739424" cy="109457"/>
          </a:xfrm>
          <a:prstGeom prst="straightConnector1">
            <a:avLst/>
          </a:prstGeom>
          <a:ln w="38100">
            <a:solidFill>
              <a:srgbClr val="FFC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82F833A-FECD-1341-9AF7-8E2F22C17C72}"/>
              </a:ext>
            </a:extLst>
          </p:cNvPr>
          <p:cNvSpPr txBox="1"/>
          <p:nvPr/>
        </p:nvSpPr>
        <p:spPr>
          <a:xfrm>
            <a:off x="208856" y="1908313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Cooling</a:t>
            </a:r>
          </a:p>
        </p:txBody>
      </p:sp>
    </p:spTree>
    <p:extLst>
      <p:ext uri="{BB962C8B-B14F-4D97-AF65-F5344CB8AC3E}">
        <p14:creationId xmlns:p14="http://schemas.microsoft.com/office/powerpoint/2010/main" val="2085666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6F96F0-5A17-C242-9865-FECB853AE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30" y="3959226"/>
            <a:ext cx="2980323" cy="2508155"/>
          </a:xfrm>
          <a:prstGeom prst="rect">
            <a:avLst/>
          </a:prstGeom>
        </p:spPr>
      </p:pic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ED4D0189-A682-0B47-8506-C2520D9EF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434" y="3959227"/>
            <a:ext cx="2794000" cy="2527300"/>
          </a:xfrm>
          <a:prstGeom prst="rect">
            <a:avLst/>
          </a:prstGeom>
        </p:spPr>
      </p:pic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159C509A-F1D0-664D-94C3-6DCA58E0C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39" y="1179185"/>
            <a:ext cx="3619500" cy="2565400"/>
          </a:xfrm>
          <a:prstGeom prst="rect">
            <a:avLst/>
          </a:prstGeom>
        </p:spPr>
      </p:pic>
      <p:pic>
        <p:nvPicPr>
          <p:cNvPr id="10" name="Picture 9" descr="Chart, scatter chart&#10;&#10;Description automatically generated">
            <a:extLst>
              <a:ext uri="{FF2B5EF4-FFF2-40B4-BE49-F238E27FC236}">
                <a16:creationId xmlns:a16="http://schemas.microsoft.com/office/drawing/2014/main" id="{DA8236D0-DDDC-F14A-8159-4AF887A5C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795" y="3952782"/>
            <a:ext cx="2794000" cy="2514600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760CC58-5787-A24F-8140-AE6C00E1E8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980" y="1185805"/>
            <a:ext cx="3365500" cy="2527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8660" y="486620"/>
            <a:ext cx="7260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Use large area H13700 coupled to  CLAS12 RICH MAROC front-end</a:t>
            </a:r>
          </a:p>
          <a:p>
            <a:r>
              <a:rPr lang="en-US" sz="1600" dirty="0"/>
              <a:t>Allows to study the working principles and optical performance of the components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097" y="4008364"/>
            <a:ext cx="801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DATA </a:t>
            </a:r>
            <a:r>
              <a:rPr lang="en-US" sz="1400" b="1" dirty="0">
                <a:solidFill>
                  <a:srgbClr val="FF0000"/>
                </a:solidFill>
                <a:latin typeface="Symbol" pitchFamily="2" charset="2"/>
              </a:rPr>
              <a:t>p</a:t>
            </a:r>
            <a:r>
              <a:rPr lang="en-US" sz="1400" b="1" dirty="0">
                <a:solidFill>
                  <a:srgbClr val="FF0000"/>
                </a:solidFill>
              </a:rPr>
              <a:t>+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12 </a:t>
            </a:r>
            <a:r>
              <a:rPr lang="en-US" sz="1200" b="1" dirty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74177" y="4008364"/>
            <a:ext cx="792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MC </a:t>
            </a:r>
            <a:r>
              <a:rPr lang="en-US" sz="1400" b="1" dirty="0">
                <a:solidFill>
                  <a:srgbClr val="FF0000"/>
                </a:solidFill>
                <a:latin typeface="Symbol" pitchFamily="2" charset="2"/>
              </a:rPr>
              <a:t>p</a:t>
            </a:r>
            <a:r>
              <a:rPr lang="en-US" sz="1400" b="1" dirty="0">
                <a:solidFill>
                  <a:srgbClr val="FF0000"/>
                </a:solidFill>
              </a:rPr>
              <a:t>+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12 </a:t>
            </a:r>
            <a:r>
              <a:rPr lang="en-US" sz="1200" b="1" dirty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18962" y="3416488"/>
            <a:ext cx="1139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4 x H13700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DF2059-4528-1642-B934-EF12B41F04EA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BBFF1601-B2B1-0B42-A85B-78D53B40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D05A2E-20EB-0246-B074-010346AB8338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715A49-971E-A640-94C3-A3F9078FD18C}"/>
              </a:ext>
            </a:extLst>
          </p:cNvPr>
          <p:cNvSpPr/>
          <p:nvPr/>
        </p:nvSpPr>
        <p:spPr>
          <a:xfrm>
            <a:off x="2852716" y="-51651"/>
            <a:ext cx="3292889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Online: Imaging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3914909-4B14-EC4F-A77E-465E52C78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DBED50-D53A-3B4E-B2D0-6942CB6453A8}"/>
              </a:ext>
            </a:extLst>
          </p:cNvPr>
          <p:cNvSpPr txBox="1"/>
          <p:nvPr/>
        </p:nvSpPr>
        <p:spPr>
          <a:xfrm>
            <a:off x="6410603" y="4061115"/>
            <a:ext cx="976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Trigger area </a:t>
            </a:r>
          </a:p>
          <a:p>
            <a:r>
              <a:rPr lang="en-GB" sz="1200" b="1" dirty="0">
                <a:solidFill>
                  <a:srgbClr val="C00000"/>
                </a:solidFill>
              </a:rPr>
              <a:t>b</a:t>
            </a:r>
            <a:r>
              <a:rPr lang="en-IT" sz="1200" b="1" dirty="0">
                <a:solidFill>
                  <a:srgbClr val="C00000"/>
                </a:solidFill>
              </a:rPr>
              <a:t>y GEM</a:t>
            </a:r>
          </a:p>
        </p:txBody>
      </p:sp>
    </p:spTree>
    <p:extLst>
      <p:ext uri="{BB962C8B-B14F-4D97-AF65-F5344CB8AC3E}">
        <p14:creationId xmlns:p14="http://schemas.microsoft.com/office/powerpoint/2010/main" val="3190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7787407F-B696-A541-A087-F345CE1D0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060" y="4328043"/>
            <a:ext cx="3251200" cy="2222500"/>
          </a:xfrm>
          <a:prstGeom prst="rect">
            <a:avLst/>
          </a:prstGeom>
        </p:spPr>
      </p:pic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0B711F3F-FCA7-7841-BAFF-71A8C3BA7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060" y="2050188"/>
            <a:ext cx="3251200" cy="2222500"/>
          </a:xfrm>
          <a:prstGeom prst="rect">
            <a:avLst/>
          </a:prstGeom>
        </p:spPr>
      </p:pic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B487ADF6-5302-5E4A-8516-0D9B82364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34" y="4317837"/>
            <a:ext cx="3276600" cy="2222500"/>
          </a:xfrm>
          <a:prstGeom prst="rect">
            <a:avLst/>
          </a:prstGeo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40E34184-20FC-1A41-AD96-BD97E8977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24" y="2057197"/>
            <a:ext cx="3276600" cy="21971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Slide Number Placeholder 6">
            <a:extLst>
              <a:ext uri="{FF2B5EF4-FFF2-40B4-BE49-F238E27FC236}">
                <a16:creationId xmlns:a16="http://schemas.microsoft.com/office/drawing/2014/main" id="{512437C5-3C9C-154E-A664-785E6CE5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A47A14F-F830-2F46-A6FA-962B14D743A8}"/>
              </a:ext>
            </a:extLst>
          </p:cNvPr>
          <p:cNvSpPr txBox="1"/>
          <p:nvPr/>
        </p:nvSpPr>
        <p:spPr>
          <a:xfrm>
            <a:off x="2755031" y="-42760"/>
            <a:ext cx="3741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Online: </a:t>
            </a:r>
            <a:r>
              <a:rPr lang="en-US" sz="2400" dirty="0" err="1">
                <a:solidFill>
                  <a:schemeClr val="bg1"/>
                </a:solidFill>
              </a:rPr>
              <a:t>SiPM</a:t>
            </a:r>
            <a:r>
              <a:rPr lang="en-US" sz="2400" dirty="0">
                <a:solidFill>
                  <a:schemeClr val="bg1"/>
                </a:solidFill>
              </a:rPr>
              <a:t> Readout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B64CD6-08E3-3344-A0AF-D1DE4DB02702}"/>
              </a:ext>
            </a:extLst>
          </p:cNvPr>
          <p:cNvSpPr txBox="1"/>
          <p:nvPr/>
        </p:nvSpPr>
        <p:spPr>
          <a:xfrm>
            <a:off x="457200" y="531494"/>
            <a:ext cx="6752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Test Cherenkov application for magnetic field insensitive sensor (SiPM)</a:t>
            </a:r>
            <a:endParaRPr lang="en-IT" sz="1600" dirty="0"/>
          </a:p>
          <a:p>
            <a:r>
              <a:rPr lang="en-IT" sz="1600" dirty="0"/>
              <a:t>Control SiPM high dark count  to isolate single photon signal (same amplitude!)</a:t>
            </a:r>
          </a:p>
          <a:p>
            <a:r>
              <a:rPr lang="en-IT" sz="1600" dirty="0"/>
              <a:t>Use a new ALCOR chip (high-rate ToT architecture) in streaming mode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043F9CF-7D23-124D-A799-BD6DDCAB3584}"/>
              </a:ext>
            </a:extLst>
          </p:cNvPr>
          <p:cNvCxnSpPr/>
          <p:nvPr/>
        </p:nvCxnSpPr>
        <p:spPr>
          <a:xfrm>
            <a:off x="6699109" y="2560815"/>
            <a:ext cx="1580322" cy="0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C2FB3E4-0B11-BE40-BABD-84B0A99F4600}"/>
              </a:ext>
            </a:extLst>
          </p:cNvPr>
          <p:cNvCxnSpPr>
            <a:cxnSpLocks/>
          </p:cNvCxnSpPr>
          <p:nvPr/>
        </p:nvCxnSpPr>
        <p:spPr>
          <a:xfrm flipV="1">
            <a:off x="6592957" y="2560815"/>
            <a:ext cx="0" cy="1013791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105BFE1-C015-D742-B295-E8831CE7E95E}"/>
              </a:ext>
            </a:extLst>
          </p:cNvPr>
          <p:cNvSpPr txBox="1"/>
          <p:nvPr/>
        </p:nvSpPr>
        <p:spPr>
          <a:xfrm>
            <a:off x="7037039" y="2231239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30 mm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CB5FD4-25EC-5140-8DC8-1AED3A5AFBF7}"/>
              </a:ext>
            </a:extLst>
          </p:cNvPr>
          <p:cNvSpPr txBox="1"/>
          <p:nvPr/>
        </p:nvSpPr>
        <p:spPr>
          <a:xfrm rot="16200000">
            <a:off x="5985228" y="2879498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15 mm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31A9F4-0854-FC41-A649-39B4219F84B3}"/>
              </a:ext>
            </a:extLst>
          </p:cNvPr>
          <p:cNvSpPr txBox="1"/>
          <p:nvPr/>
        </p:nvSpPr>
        <p:spPr>
          <a:xfrm>
            <a:off x="5707948" y="1640071"/>
            <a:ext cx="3077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Reflected signal moves with mirror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50C112-7341-064A-8650-27B3B3BB4C09}"/>
              </a:ext>
            </a:extLst>
          </p:cNvPr>
          <p:cNvSpPr txBox="1"/>
          <p:nvPr/>
        </p:nvSpPr>
        <p:spPr>
          <a:xfrm>
            <a:off x="288512" y="1619443"/>
            <a:ext cx="3239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Time coincidence with beam particle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97252E-5FBE-404C-9AAD-7D1E41F736F5}"/>
              </a:ext>
            </a:extLst>
          </p:cNvPr>
          <p:cNvSpPr/>
          <p:nvPr/>
        </p:nvSpPr>
        <p:spPr>
          <a:xfrm>
            <a:off x="3681593" y="3313523"/>
            <a:ext cx="1874707" cy="190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20096B-5E66-E946-8B22-BF8806745FF4}"/>
              </a:ext>
            </a:extLst>
          </p:cNvPr>
          <p:cNvSpPr/>
          <p:nvPr/>
        </p:nvSpPr>
        <p:spPr>
          <a:xfrm>
            <a:off x="4874874" y="4081783"/>
            <a:ext cx="502975" cy="237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1B394A9-8D4B-2A42-908E-B2E3656053A0}"/>
              </a:ext>
            </a:extLst>
          </p:cNvPr>
          <p:cNvSpPr/>
          <p:nvPr/>
        </p:nvSpPr>
        <p:spPr>
          <a:xfrm>
            <a:off x="4108579" y="3610506"/>
            <a:ext cx="1047932" cy="1220480"/>
          </a:xfrm>
          <a:prstGeom prst="ellipse">
            <a:avLst/>
          </a:prstGeom>
          <a:noFill/>
          <a:ln w="508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3E6B9C-08C2-3B43-9EC0-C4C03179D9B7}"/>
              </a:ext>
            </a:extLst>
          </p:cNvPr>
          <p:cNvSpPr txBox="1"/>
          <p:nvPr/>
        </p:nvSpPr>
        <p:spPr>
          <a:xfrm>
            <a:off x="3953112" y="4872092"/>
            <a:ext cx="1469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Cherenkov 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7B6EA-4019-284A-A754-25AFB3BCC219}"/>
              </a:ext>
            </a:extLst>
          </p:cNvPr>
          <p:cNvSpPr txBox="1"/>
          <p:nvPr/>
        </p:nvSpPr>
        <p:spPr>
          <a:xfrm>
            <a:off x="4196483" y="3918753"/>
            <a:ext cx="678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SiPM </a:t>
            </a:r>
          </a:p>
          <a:p>
            <a:r>
              <a:rPr lang="en-IT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Sensor</a:t>
            </a:r>
          </a:p>
        </p:txBody>
      </p:sp>
    </p:spTree>
    <p:extLst>
      <p:ext uri="{BB962C8B-B14F-4D97-AF65-F5344CB8AC3E}">
        <p14:creationId xmlns:p14="http://schemas.microsoft.com/office/powerpoint/2010/main" val="1079955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Chart, line chart&#10;&#10;Description automatically generated">
            <a:extLst>
              <a:ext uri="{FF2B5EF4-FFF2-40B4-BE49-F238E27FC236}">
                <a16:creationId xmlns:a16="http://schemas.microsoft.com/office/drawing/2014/main" id="{A91CFF17-0220-364A-9845-5FE8BE47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583" y="3661530"/>
            <a:ext cx="2870200" cy="2781300"/>
          </a:xfrm>
          <a:prstGeom prst="rect">
            <a:avLst/>
          </a:prstGeom>
        </p:spPr>
      </p:pic>
      <p:pic>
        <p:nvPicPr>
          <p:cNvPr id="26" name="Picture 25" descr="Diagram&#10;&#10;Description automatically generated with low confidence">
            <a:extLst>
              <a:ext uri="{FF2B5EF4-FFF2-40B4-BE49-F238E27FC236}">
                <a16:creationId xmlns:a16="http://schemas.microsoft.com/office/drawing/2014/main" id="{36304A43-A22E-1245-8AD4-300760C1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844" y="3669164"/>
            <a:ext cx="2146300" cy="2819400"/>
          </a:xfrm>
          <a:prstGeom prst="rect">
            <a:avLst/>
          </a:prstGeom>
        </p:spPr>
      </p:pic>
      <p:pic>
        <p:nvPicPr>
          <p:cNvPr id="24" name="Picture 23" descr="A picture containing text, indoor, floor, office&#10;&#10;Description automatically generated">
            <a:extLst>
              <a:ext uri="{FF2B5EF4-FFF2-40B4-BE49-F238E27FC236}">
                <a16:creationId xmlns:a16="http://schemas.microsoft.com/office/drawing/2014/main" id="{09099211-D3C6-D041-8E14-A47606878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12" y="3702979"/>
            <a:ext cx="2552700" cy="2819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E137C4-B37D-7E48-A915-6FB06AF06F19}"/>
              </a:ext>
            </a:extLst>
          </p:cNvPr>
          <p:cNvSpPr/>
          <p:nvPr/>
        </p:nvSpPr>
        <p:spPr>
          <a:xfrm>
            <a:off x="228598" y="3582932"/>
            <a:ext cx="1989423" cy="29541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2" name="Picture 11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47736F54-73DF-FB48-BF36-36EF6A0F6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065" y="4090550"/>
            <a:ext cx="1917699" cy="2400299"/>
          </a:xfrm>
          <a:prstGeom prst="rect">
            <a:avLst/>
          </a:prstGeom>
        </p:spPr>
      </p:pic>
      <p:pic>
        <p:nvPicPr>
          <p:cNvPr id="14" name="Picture 13" descr="A picture containing text, indoor, ceiling&#10;&#10;Description automatically generated">
            <a:extLst>
              <a:ext uri="{FF2B5EF4-FFF2-40B4-BE49-F238E27FC236}">
                <a16:creationId xmlns:a16="http://schemas.microsoft.com/office/drawing/2014/main" id="{9C74F011-C62A-CE4A-9403-457B4C1EB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106" y="573857"/>
            <a:ext cx="3987800" cy="2971800"/>
          </a:xfrm>
          <a:prstGeom prst="rect">
            <a:avLst/>
          </a:prstGeom>
        </p:spPr>
      </p:pic>
      <p:pic>
        <p:nvPicPr>
          <p:cNvPr id="18" name="Picture 1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4D5AC65-77A2-994A-BB72-C67DC254F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9383" y="577397"/>
            <a:ext cx="3035300" cy="29083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873135" y="-42760"/>
            <a:ext cx="3504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SiPM</a:t>
            </a:r>
            <a:r>
              <a:rPr lang="en-US" sz="2400" dirty="0">
                <a:solidFill>
                  <a:schemeClr val="bg1"/>
                </a:solidFill>
              </a:rPr>
              <a:t> Irradiation Campaign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2F833-5E07-0940-A9B3-2638BDFCB57F}"/>
              </a:ext>
            </a:extLst>
          </p:cNvPr>
          <p:cNvSpPr txBox="1"/>
          <p:nvPr/>
        </p:nvSpPr>
        <p:spPr>
          <a:xfrm>
            <a:off x="187773" y="665814"/>
            <a:ext cx="832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TIFPA</a:t>
            </a:r>
          </a:p>
          <a:p>
            <a:r>
              <a:rPr lang="en-GB" dirty="0"/>
              <a:t>P</a:t>
            </a:r>
            <a:r>
              <a:rPr lang="en-IT" dirty="0"/>
              <a:t>roton</a:t>
            </a:r>
          </a:p>
          <a:p>
            <a:r>
              <a:rPr lang="en-IT" dirty="0"/>
              <a:t>Beam</a:t>
            </a:r>
          </a:p>
          <a:p>
            <a:r>
              <a:rPr lang="en-IT" dirty="0"/>
              <a:t>Facility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B29AA4-D53F-B043-B189-B07A1EDB113E}"/>
              </a:ext>
            </a:extLst>
          </p:cNvPr>
          <p:cNvSpPr txBox="1"/>
          <p:nvPr/>
        </p:nvSpPr>
        <p:spPr>
          <a:xfrm>
            <a:off x="159657" y="2225868"/>
            <a:ext cx="129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Collimated </a:t>
            </a:r>
          </a:p>
          <a:p>
            <a:r>
              <a:rPr lang="en-US" dirty="0"/>
              <a:t>Beam </a:t>
            </a:r>
          </a:p>
          <a:p>
            <a:r>
              <a:rPr lang="en-US" dirty="0"/>
              <a:t>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11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eq</a:t>
            </a:r>
            <a:endParaRPr lang="en-IT" baseline="-25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71D098-C4FF-5C45-A8EB-DFB265484CD7}"/>
              </a:ext>
            </a:extLst>
          </p:cNvPr>
          <p:cNvGrpSpPr/>
          <p:nvPr/>
        </p:nvGrpSpPr>
        <p:grpSpPr>
          <a:xfrm>
            <a:off x="6387256" y="802282"/>
            <a:ext cx="2305464" cy="1897708"/>
            <a:chOff x="3251442" y="3812371"/>
            <a:chExt cx="2305464" cy="18977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4B2E7B-0CF8-4048-A041-87BCDB63B051}"/>
                </a:ext>
              </a:extLst>
            </p:cNvPr>
            <p:cNvSpPr/>
            <p:nvPr/>
          </p:nvSpPr>
          <p:spPr>
            <a:xfrm>
              <a:off x="4094922" y="5406887"/>
              <a:ext cx="1461984" cy="303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4089A-42A0-7F48-A74D-F6EDFEA54DD2}"/>
                </a:ext>
              </a:extLst>
            </p:cNvPr>
            <p:cNvSpPr txBox="1"/>
            <p:nvPr/>
          </p:nvSpPr>
          <p:spPr>
            <a:xfrm>
              <a:off x="4292688" y="5004315"/>
              <a:ext cx="665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C00000"/>
                  </a:solidFill>
                </a:rPr>
                <a:t>Before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49B4B-A29C-2547-AC41-9A89C5C023DC}"/>
                </a:ext>
              </a:extLst>
            </p:cNvPr>
            <p:cNvSpPr txBox="1"/>
            <p:nvPr/>
          </p:nvSpPr>
          <p:spPr>
            <a:xfrm>
              <a:off x="3251442" y="3812371"/>
              <a:ext cx="5546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00B050"/>
                  </a:solidFill>
                </a:rPr>
                <a:t>After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7B95FBB-9144-3A41-92D6-C03837529ED2}"/>
              </a:ext>
            </a:extLst>
          </p:cNvPr>
          <p:cNvSpPr txBox="1"/>
          <p:nvPr/>
        </p:nvSpPr>
        <p:spPr>
          <a:xfrm>
            <a:off x="2218021" y="6214601"/>
            <a:ext cx="1447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chemeClr val="bg1"/>
                </a:solidFill>
              </a:rPr>
              <a:t>Climate chamber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A56E8-F350-7243-BC4C-1F98557FE582}"/>
              </a:ext>
            </a:extLst>
          </p:cNvPr>
          <p:cNvSpPr txBox="1"/>
          <p:nvPr/>
        </p:nvSpPr>
        <p:spPr>
          <a:xfrm>
            <a:off x="328798" y="3671819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Various SiPM</a:t>
            </a:r>
          </a:p>
        </p:txBody>
      </p:sp>
    </p:spTree>
    <p:extLst>
      <p:ext uri="{BB962C8B-B14F-4D97-AF65-F5344CB8AC3E}">
        <p14:creationId xmlns:p14="http://schemas.microsoft.com/office/powerpoint/2010/main" val="368277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E137C4-B37D-7E48-A915-6FB06AF06F19}"/>
              </a:ext>
            </a:extLst>
          </p:cNvPr>
          <p:cNvSpPr/>
          <p:nvPr/>
        </p:nvSpPr>
        <p:spPr>
          <a:xfrm>
            <a:off x="228598" y="3582932"/>
            <a:ext cx="1989423" cy="29541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514692" y="-42760"/>
            <a:ext cx="2221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Status and Plans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21B2AF-D387-E14D-B98F-928AA2AE63CB}"/>
              </a:ext>
            </a:extLst>
          </p:cNvPr>
          <p:cNvSpPr txBox="1"/>
          <p:nvPr/>
        </p:nvSpPr>
        <p:spPr>
          <a:xfrm>
            <a:off x="665922" y="605025"/>
            <a:ext cx="641682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0070C0"/>
                </a:solidFill>
              </a:rPr>
              <a:t>2021:    MC simulations </a:t>
            </a:r>
          </a:p>
          <a:p>
            <a:endParaRPr lang="en-IT" dirty="0">
              <a:solidFill>
                <a:srgbClr val="0070C0"/>
              </a:solidFill>
            </a:endParaRPr>
          </a:p>
          <a:p>
            <a:r>
              <a:rPr lang="en-IT" dirty="0">
                <a:solidFill>
                  <a:srgbClr val="0070C0"/>
                </a:solidFill>
              </a:rPr>
              <a:t>              First SiPM irradiation + annealing  campaign</a:t>
            </a:r>
          </a:p>
          <a:p>
            <a:endParaRPr lang="en-IT" dirty="0">
              <a:solidFill>
                <a:srgbClr val="0070C0"/>
              </a:solidFill>
            </a:endParaRPr>
          </a:p>
          <a:p>
            <a:r>
              <a:rPr lang="en-IT" dirty="0">
                <a:solidFill>
                  <a:srgbClr val="0070C0"/>
                </a:solidFill>
              </a:rPr>
              <a:t>              Basic dRICH prototype</a:t>
            </a:r>
          </a:p>
          <a:p>
            <a:endParaRPr lang="en-IT" dirty="0">
              <a:solidFill>
                <a:srgbClr val="0070C0"/>
              </a:solidFill>
            </a:endParaRPr>
          </a:p>
          <a:p>
            <a:r>
              <a:rPr lang="en-IT" dirty="0">
                <a:solidFill>
                  <a:srgbClr val="0070C0"/>
                </a:solidFill>
              </a:rPr>
              <a:t>              First dRICH test-beam with hadron beams (commissioning)</a:t>
            </a:r>
          </a:p>
          <a:p>
            <a:endParaRPr lang="en-IT" dirty="0">
              <a:solidFill>
                <a:srgbClr val="0070C0"/>
              </a:solidFill>
            </a:endParaRPr>
          </a:p>
          <a:p>
            <a:r>
              <a:rPr lang="en-IT" dirty="0"/>
              <a:t>2022:    Extended SiPM irradiation + annealing  campaign</a:t>
            </a:r>
          </a:p>
          <a:p>
            <a:endParaRPr lang="en-IT" dirty="0"/>
          </a:p>
          <a:p>
            <a:r>
              <a:rPr lang="en-IT" dirty="0"/>
              <a:t>              Improved prototype  </a:t>
            </a:r>
          </a:p>
          <a:p>
            <a:endParaRPr lang="en-IT" dirty="0"/>
          </a:p>
          <a:p>
            <a:r>
              <a:rPr lang="en-IT" dirty="0"/>
              <a:t>              Second test-beam campaign (realistic performance)</a:t>
            </a:r>
          </a:p>
          <a:p>
            <a:endParaRPr lang="en-IT" dirty="0"/>
          </a:p>
          <a:p>
            <a:r>
              <a:rPr lang="en-IT" dirty="0"/>
              <a:t>              Data analysis and technical note (D24.3)</a:t>
            </a:r>
          </a:p>
          <a:p>
            <a:endParaRPr lang="en-IT" dirty="0"/>
          </a:p>
          <a:p>
            <a:r>
              <a:rPr lang="en-IT" dirty="0"/>
              <a:t>2023:    Refined data analysis and simulation</a:t>
            </a:r>
          </a:p>
          <a:p>
            <a:endParaRPr lang="en-IT" dirty="0"/>
          </a:p>
          <a:p>
            <a:r>
              <a:rPr lang="en-IT" dirty="0"/>
              <a:t>               Third test-beam campaign (component optimization)</a:t>
            </a:r>
          </a:p>
          <a:p>
            <a:endParaRPr lang="en-IT" dirty="0"/>
          </a:p>
          <a:p>
            <a:r>
              <a:rPr lang="en-IT" dirty="0"/>
              <a:t>               Final assessment towardds TDR</a:t>
            </a:r>
          </a:p>
        </p:txBody>
      </p:sp>
    </p:spTree>
    <p:extLst>
      <p:ext uri="{BB962C8B-B14F-4D97-AF65-F5344CB8AC3E}">
        <p14:creationId xmlns:p14="http://schemas.microsoft.com/office/powerpoint/2010/main" val="4002152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66463</TotalTime>
  <Words>361</Words>
  <Application>Microsoft Macintosh PowerPoint</Application>
  <PresentationFormat>On-screen Show (4:3)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1361</cp:revision>
  <dcterms:created xsi:type="dcterms:W3CDTF">2012-03-30T13:12:09Z</dcterms:created>
  <dcterms:modified xsi:type="dcterms:W3CDTF">2021-11-09T11:31:56Z</dcterms:modified>
</cp:coreProperties>
</file>