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"/>
  </p:notesMasterIdLst>
  <p:sldIdLst>
    <p:sldId id="263" r:id="rId2"/>
    <p:sldId id="267" r:id="rId3"/>
    <p:sldId id="270" r:id="rId4"/>
  </p:sldIdLst>
  <p:sldSz cx="9144000" cy="6858000" type="screen4x3"/>
  <p:notesSz cx="6858000" cy="9144000"/>
  <p:defaultTextStyle>
    <a:defPPr>
      <a:defRPr lang="en-US"/>
    </a:defPPr>
    <a:lvl1pPr marL="0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82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65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50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32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15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00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580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665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26" autoAdjust="0"/>
    <p:restoredTop sz="95038" autoAdjust="0"/>
  </p:normalViewPr>
  <p:slideViewPr>
    <p:cSldViewPr snapToGrid="0" snapToObjects="1">
      <p:cViewPr>
        <p:scale>
          <a:sx n="140" d="100"/>
          <a:sy n="140" d="100"/>
        </p:scale>
        <p:origin x="-1536" y="-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75DDA5-273A-7D40-B520-E1CB632821EE}" type="datetimeFigureOut">
              <a:rPr lang="en-US" smtClean="0"/>
              <a:t>18/05/20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DC3D96-0223-AB41-A4DC-A90E44E42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944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82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65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50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32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15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00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580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665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C3D96-0223-AB41-A4DC-A90E44E4236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992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520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520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F075-CDD4-8E40-8653-8B40D67A26EA}" type="datetimeFigureOut">
              <a:rPr lang="en-US" smtClean="0"/>
              <a:t>18/05/20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E64F5-AC60-F14A-B9EE-57F5B1069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F075-CDD4-8E40-8653-8B40D67A26EA}" type="datetimeFigureOut">
              <a:rPr lang="en-US" smtClean="0"/>
              <a:t>18/05/20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E64F5-AC60-F14A-B9EE-57F5B1069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F075-CDD4-8E40-8653-8B40D67A26EA}" type="datetimeFigureOut">
              <a:rPr lang="en-US" smtClean="0"/>
              <a:t>18/05/20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E64F5-AC60-F14A-B9EE-57F5B1069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F075-CDD4-8E40-8653-8B40D67A26EA}" type="datetimeFigureOut">
              <a:rPr lang="en-US" smtClean="0"/>
              <a:t>18/05/20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E64F5-AC60-F14A-B9EE-57F5B1069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8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5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5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6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F075-CDD4-8E40-8653-8B40D67A26EA}" type="datetimeFigureOut">
              <a:rPr lang="en-US" smtClean="0"/>
              <a:t>18/05/20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E64F5-AC60-F14A-B9EE-57F5B1069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F075-CDD4-8E40-8653-8B40D67A26EA}" type="datetimeFigureOut">
              <a:rPr lang="en-US" smtClean="0"/>
              <a:t>18/05/20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E64F5-AC60-F14A-B9EE-57F5B1069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65" indent="0">
              <a:buNone/>
              <a:defRPr sz="1800" b="1"/>
            </a:lvl3pPr>
            <a:lvl4pPr marL="1371250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0" indent="0">
              <a:buNone/>
              <a:defRPr sz="1600" b="1"/>
            </a:lvl8pPr>
            <a:lvl9pPr marL="365666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65" indent="0">
              <a:buNone/>
              <a:defRPr sz="1800" b="1"/>
            </a:lvl3pPr>
            <a:lvl4pPr marL="1371250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0" indent="0">
              <a:buNone/>
              <a:defRPr sz="1600" b="1"/>
            </a:lvl8pPr>
            <a:lvl9pPr marL="365666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F075-CDD4-8E40-8653-8B40D67A26EA}" type="datetimeFigureOut">
              <a:rPr lang="en-US" smtClean="0"/>
              <a:t>18/05/20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E64F5-AC60-F14A-B9EE-57F5B1069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F075-CDD4-8E40-8653-8B40D67A26EA}" type="datetimeFigureOut">
              <a:rPr lang="en-US" smtClean="0"/>
              <a:t>18/05/20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E64F5-AC60-F14A-B9EE-57F5B1069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F075-CDD4-8E40-8653-8B40D67A26EA}" type="datetimeFigureOut">
              <a:rPr lang="en-US" smtClean="0"/>
              <a:t>18/05/20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E64F5-AC60-F14A-B9EE-57F5B1069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65" indent="0">
              <a:buNone/>
              <a:defRPr sz="1000"/>
            </a:lvl3pPr>
            <a:lvl4pPr marL="1371250" indent="0">
              <a:buNone/>
              <a:defRPr sz="900"/>
            </a:lvl4pPr>
            <a:lvl5pPr marL="1828332" indent="0">
              <a:buNone/>
              <a:defRPr sz="900"/>
            </a:lvl5pPr>
            <a:lvl6pPr marL="2285415" indent="0">
              <a:buNone/>
              <a:defRPr sz="900"/>
            </a:lvl6pPr>
            <a:lvl7pPr marL="2742500" indent="0">
              <a:buNone/>
              <a:defRPr sz="900"/>
            </a:lvl7pPr>
            <a:lvl8pPr marL="3199580" indent="0">
              <a:buNone/>
              <a:defRPr sz="900"/>
            </a:lvl8pPr>
            <a:lvl9pPr marL="3656665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F075-CDD4-8E40-8653-8B40D67A26EA}" type="datetimeFigureOut">
              <a:rPr lang="en-US" smtClean="0"/>
              <a:t>18/05/20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E64F5-AC60-F14A-B9EE-57F5B1069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82" indent="0">
              <a:buNone/>
              <a:defRPr sz="2800"/>
            </a:lvl2pPr>
            <a:lvl3pPr marL="914165" indent="0">
              <a:buNone/>
              <a:defRPr sz="2400"/>
            </a:lvl3pPr>
            <a:lvl4pPr marL="1371250" indent="0">
              <a:buNone/>
              <a:defRPr sz="2000"/>
            </a:lvl4pPr>
            <a:lvl5pPr marL="1828332" indent="0">
              <a:buNone/>
              <a:defRPr sz="2000"/>
            </a:lvl5pPr>
            <a:lvl6pPr marL="2285415" indent="0">
              <a:buNone/>
              <a:defRPr sz="2000"/>
            </a:lvl6pPr>
            <a:lvl7pPr marL="2742500" indent="0">
              <a:buNone/>
              <a:defRPr sz="2000"/>
            </a:lvl7pPr>
            <a:lvl8pPr marL="3199580" indent="0">
              <a:buNone/>
              <a:defRPr sz="2000"/>
            </a:lvl8pPr>
            <a:lvl9pPr marL="3656665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65" indent="0">
              <a:buNone/>
              <a:defRPr sz="1000"/>
            </a:lvl3pPr>
            <a:lvl4pPr marL="1371250" indent="0">
              <a:buNone/>
              <a:defRPr sz="900"/>
            </a:lvl4pPr>
            <a:lvl5pPr marL="1828332" indent="0">
              <a:buNone/>
              <a:defRPr sz="900"/>
            </a:lvl5pPr>
            <a:lvl6pPr marL="2285415" indent="0">
              <a:buNone/>
              <a:defRPr sz="900"/>
            </a:lvl6pPr>
            <a:lvl7pPr marL="2742500" indent="0">
              <a:buNone/>
              <a:defRPr sz="900"/>
            </a:lvl7pPr>
            <a:lvl8pPr marL="3199580" indent="0">
              <a:buNone/>
              <a:defRPr sz="900"/>
            </a:lvl8pPr>
            <a:lvl9pPr marL="3656665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F075-CDD4-8E40-8653-8B40D67A26EA}" type="datetimeFigureOut">
              <a:rPr lang="en-US" smtClean="0"/>
              <a:t>18/05/20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E64F5-AC60-F14A-B9EE-57F5B1069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16" tIns="45709" rIns="91416" bIns="4570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16" tIns="45709" rIns="91416" bIns="4570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16" tIns="45709" rIns="91416" bIns="4570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7F075-CDD4-8E40-8653-8B40D67A26EA}" type="datetimeFigureOut">
              <a:rPr lang="en-US" smtClean="0"/>
              <a:t>18/05/20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vert="horz" lIns="91416" tIns="45709" rIns="91416" bIns="4570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16" tIns="45709" rIns="91416" bIns="4570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E64F5-AC60-F14A-B9EE-57F5B1069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16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13" indent="-342813" algn="l" defTabSz="91416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60" indent="-285677" algn="l" defTabSz="91416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06" indent="-228541" algn="l" defTabSz="91416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90" indent="-228541" algn="l" defTabSz="91416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75" indent="-228541" algn="l" defTabSz="91416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59" indent="-228541" algn="l" defTabSz="91416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40" indent="-228541" algn="l" defTabSz="91416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24" indent="-228541" algn="l" defTabSz="91416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05" indent="-228541" algn="l" defTabSz="91416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2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32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1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0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8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eg"/><Relationship Id="rId5" Type="http://schemas.openxmlformats.org/officeDocument/2006/relationships/image" Target="../media/image3.jp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jpeg"/><Relationship Id="rId9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emf"/><Relationship Id="rId5" Type="http://schemas.openxmlformats.org/officeDocument/2006/relationships/image" Target="../media/image17.emf"/><Relationship Id="rId6" Type="http://schemas.openxmlformats.org/officeDocument/2006/relationships/image" Target="../media/image18.emf"/><Relationship Id="rId7" Type="http://schemas.openxmlformats.org/officeDocument/2006/relationships/image" Target="../media/image19.emf"/><Relationship Id="rId8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384" y="4479840"/>
            <a:ext cx="3496761" cy="2308988"/>
          </a:xfrm>
          <a:prstGeom prst="rect">
            <a:avLst/>
          </a:prstGeom>
        </p:spPr>
      </p:pic>
      <p:pic>
        <p:nvPicPr>
          <p:cNvPr id="27" name="Picture 26" descr="20170710_082730.jpe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8749" y="356603"/>
            <a:ext cx="3777059" cy="1872217"/>
          </a:xfrm>
          <a:prstGeom prst="rect">
            <a:avLst/>
          </a:prstGeom>
        </p:spPr>
      </p:pic>
      <p:pic>
        <p:nvPicPr>
          <p:cNvPr id="28" name="Picture 27" descr="RICH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22717"/>
            <a:ext cx="3152925" cy="225723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0580" y="2197750"/>
            <a:ext cx="3788499" cy="1947112"/>
          </a:xfrm>
          <a:prstGeom prst="rect">
            <a:avLst/>
          </a:prstGeom>
        </p:spPr>
      </p:pic>
      <p:sp>
        <p:nvSpPr>
          <p:cNvPr id="10" name="AutoShape 24"/>
          <p:cNvSpPr>
            <a:spLocks/>
          </p:cNvSpPr>
          <p:nvPr/>
        </p:nvSpPr>
        <p:spPr bwMode="auto">
          <a:xfrm>
            <a:off x="139841" y="201666"/>
            <a:ext cx="4685969" cy="624449"/>
          </a:xfrm>
          <a:custGeom>
            <a:avLst/>
            <a:gdLst>
              <a:gd name="T0" fmla="*/ 2147483647 w 21600"/>
              <a:gd name="T1" fmla="*/ 298489490 h 21600"/>
              <a:gd name="T2" fmla="*/ 2147483647 w 21600"/>
              <a:gd name="T3" fmla="*/ 298489490 h 21600"/>
              <a:gd name="T4" fmla="*/ 2147483647 w 21600"/>
              <a:gd name="T5" fmla="*/ 298489490 h 21600"/>
              <a:gd name="T6" fmla="*/ 2147483647 w 21600"/>
              <a:gd name="T7" fmla="*/ 298489490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25400" cap="flat" cmpd="sng">
            <a:solidFill>
              <a:srgbClr val="00000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AutoShape 18"/>
          <p:cNvSpPr>
            <a:spLocks/>
          </p:cNvSpPr>
          <p:nvPr/>
        </p:nvSpPr>
        <p:spPr bwMode="auto">
          <a:xfrm>
            <a:off x="267890" y="-65409"/>
            <a:ext cx="5975078" cy="437555"/>
          </a:xfrm>
          <a:custGeom>
            <a:avLst/>
            <a:gdLst>
              <a:gd name="T0" fmla="*/ 4248944 w 21600"/>
              <a:gd name="T1" fmla="*/ 311150 h 21600"/>
              <a:gd name="T2" fmla="*/ 4248944 w 21600"/>
              <a:gd name="T3" fmla="*/ 311150 h 21600"/>
              <a:gd name="T4" fmla="*/ 4248944 w 21600"/>
              <a:gd name="T5" fmla="*/ 311150 h 21600"/>
              <a:gd name="T6" fmla="*/ 4248944 w 21600"/>
              <a:gd name="T7" fmla="*/ 31115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defTabSz="410688">
              <a:defRPr/>
            </a:pPr>
            <a:endParaRPr lang="en-US" dirty="0">
              <a:ea typeface="ＭＳ Ｐゴシック" charset="0"/>
              <a:cs typeface="Helvetica Light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6544" y="314485"/>
            <a:ext cx="46345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10688">
              <a:defRPr/>
            </a:pPr>
            <a:r>
              <a:rPr lang="en-US" b="1" dirty="0" smtClean="0">
                <a:solidFill>
                  <a:srgbClr val="FF0000"/>
                </a:solidFill>
                <a:latin typeface="Gill Sans" charset="0"/>
                <a:ea typeface="ＭＳ Ｐゴシック" charset="0"/>
                <a:cs typeface="Gill Sans" charset="0"/>
                <a:sym typeface="Gill Sans" charset="0"/>
              </a:rPr>
              <a:t>INFN @ JLAB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558" y="1926870"/>
            <a:ext cx="2255873" cy="2236384"/>
          </a:xfrm>
          <a:prstGeom prst="rect">
            <a:avLst/>
          </a:prstGeom>
        </p:spPr>
      </p:pic>
      <p:pic>
        <p:nvPicPr>
          <p:cNvPr id="23" name="ea7cf9c7-2e7f-4ef0-95c3-056d805f691b.JPG" descr="ea7cf9c7-2e7f-4ef0-95c3-056d805f691b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063" y="1964506"/>
            <a:ext cx="2872491" cy="218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424900" y="2405643"/>
            <a:ext cx="1512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2 photon invariant mass at 10.6 </a:t>
            </a:r>
            <a:r>
              <a:rPr lang="en-US" sz="1600" dirty="0" err="1" smtClean="0">
                <a:solidFill>
                  <a:schemeClr val="bg1"/>
                </a:solidFill>
              </a:rPr>
              <a:t>GeV</a:t>
            </a:r>
            <a:endParaRPr lang="en-US" sz="1600" dirty="0" smtClean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 err="1" smtClean="0">
                <a:solidFill>
                  <a:schemeClr val="bg1"/>
                </a:solidFill>
                <a:latin typeface="Calibri"/>
                <a:cs typeface="Calibri"/>
              </a:rPr>
              <a:t>σ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>
                <a:solidFill>
                  <a:schemeClr val="bg1"/>
                </a:solidFill>
              </a:rPr>
              <a:t>~ </a:t>
            </a:r>
            <a:r>
              <a:rPr lang="en-US" sz="1600" dirty="0" smtClean="0">
                <a:solidFill>
                  <a:schemeClr val="bg1"/>
                </a:solidFill>
              </a:rPr>
              <a:t>4.4 MeV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40387" y="4479840"/>
            <a:ext cx="2404192" cy="2297782"/>
          </a:xfrm>
          <a:prstGeom prst="rect">
            <a:avLst/>
          </a:prstGeom>
        </p:spPr>
      </p:pic>
      <p:sp>
        <p:nvSpPr>
          <p:cNvPr id="18" name="AutoShape 24"/>
          <p:cNvSpPr>
            <a:spLocks/>
          </p:cNvSpPr>
          <p:nvPr/>
        </p:nvSpPr>
        <p:spPr bwMode="auto">
          <a:xfrm>
            <a:off x="148722" y="904123"/>
            <a:ext cx="5050907" cy="584776"/>
          </a:xfrm>
          <a:custGeom>
            <a:avLst/>
            <a:gdLst>
              <a:gd name="T0" fmla="*/ 2147483647 w 21600"/>
              <a:gd name="T1" fmla="*/ 298489490 h 21600"/>
              <a:gd name="T2" fmla="*/ 2147483647 w 21600"/>
              <a:gd name="T3" fmla="*/ 298489490 h 21600"/>
              <a:gd name="T4" fmla="*/ 2147483647 w 21600"/>
              <a:gd name="T5" fmla="*/ 298489490 h 21600"/>
              <a:gd name="T6" fmla="*/ 2147483647 w 21600"/>
              <a:gd name="T7" fmla="*/ 298489490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25400" cap="flat" cmpd="sng">
            <a:solidFill>
              <a:srgbClr val="00000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>
              <a:defRPr/>
            </a:pPr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20941" y="904123"/>
            <a:ext cx="5052045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10688">
              <a:defRPr/>
            </a:pPr>
            <a:r>
              <a:rPr lang="en-US" sz="1600" dirty="0" smtClean="0">
                <a:solidFill>
                  <a:srgbClr val="000090"/>
                </a:solidFill>
                <a:latin typeface="+mj-lt"/>
                <a:ea typeface="ＭＳ Ｐゴシック" charset="0"/>
                <a:cs typeface="Gill Sans" charset="0"/>
                <a:sym typeface="Gill Sans" charset="0"/>
              </a:rPr>
              <a:t>Spokes-persons of &gt; 20 % approved experiments</a:t>
            </a:r>
          </a:p>
          <a:p>
            <a:pPr defTabSz="410688">
              <a:defRPr/>
            </a:pPr>
            <a:r>
              <a:rPr lang="en-US" sz="1600" dirty="0" smtClean="0">
                <a:solidFill>
                  <a:srgbClr val="000090"/>
                </a:solidFill>
                <a:latin typeface="+mj-lt"/>
                <a:ea typeface="ＭＳ Ｐゴシック" charset="0"/>
                <a:cs typeface="Gill Sans" charset="0"/>
                <a:sym typeface="Gill Sans" charset="0"/>
              </a:rPr>
              <a:t>Chair roles in management, hardware and analysis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1037" y="1571264"/>
            <a:ext cx="51292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GEM tracker &amp; HCAL-J under cosmic test before installation in Hall-A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2509469" y="4163254"/>
            <a:ext cx="41762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Ring Cherenkov Detector in Hall-B (CLAS12): Hadron ID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5399264" y="-11091"/>
            <a:ext cx="35573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Forward Tagger in Hall-B (CLAS12): e, </a:t>
            </a:r>
            <a:r>
              <a:rPr lang="en-US" sz="1400" dirty="0" smtClean="0">
                <a:latin typeface="Symbol" charset="2"/>
                <a:cs typeface="Symbol" charset="2"/>
              </a:rPr>
              <a:t>g</a:t>
            </a:r>
            <a:r>
              <a:rPr lang="en-US" sz="1400" dirty="0" smtClean="0"/>
              <a:t>, trigger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94401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8508" y="3539459"/>
            <a:ext cx="46499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  <a:latin typeface="+mj-lt"/>
                <a:cs typeface="Arial" panose="020B0604020202020204" pitchFamily="34" charset="0"/>
              </a:rPr>
              <a:t>CLAS  </a:t>
            </a:r>
            <a:r>
              <a:rPr lang="en-US" sz="1600" dirty="0" smtClean="0"/>
              <a:t>scattering measurements  on short-range </a:t>
            </a:r>
          </a:p>
          <a:p>
            <a:r>
              <a:rPr lang="en-US" sz="1600" dirty="0"/>
              <a:t>c</a:t>
            </a:r>
            <a:r>
              <a:rPr lang="en-US" sz="1600" dirty="0" smtClean="0"/>
              <a:t>orrelated nucleon pairs probe nuclear interaction </a:t>
            </a:r>
          </a:p>
          <a:p>
            <a:r>
              <a:rPr lang="en-US" sz="1600" dirty="0" smtClean="0"/>
              <a:t>at unprecedented short distances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4719" y="3648056"/>
            <a:ext cx="3543300" cy="46622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988851" y="3490433"/>
            <a:ext cx="74824" cy="5312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044" y="4759323"/>
            <a:ext cx="1999475" cy="17989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1576" y="4370836"/>
            <a:ext cx="6332099" cy="24243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7290" y="3560249"/>
            <a:ext cx="872809" cy="61586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377334" y="3713892"/>
            <a:ext cx="2201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578 (2030) n.7796</a:t>
            </a:r>
            <a:r>
              <a:rPr lang="en-US" sz="1400" smtClean="0"/>
              <a:t>, 540-544 </a:t>
            </a:r>
            <a:endParaRPr lang="en-US" sz="1400" dirty="0"/>
          </a:p>
        </p:txBody>
      </p:sp>
      <p:cxnSp>
        <p:nvCxnSpPr>
          <p:cNvPr id="16" name="Connettore 1 47"/>
          <p:cNvCxnSpPr>
            <a:cxnSpLocks noChangeShapeType="1"/>
          </p:cNvCxnSpPr>
          <p:nvPr/>
        </p:nvCxnSpPr>
        <p:spPr bwMode="auto">
          <a:xfrm flipV="1">
            <a:off x="172403" y="3415314"/>
            <a:ext cx="8962057" cy="893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TextBox 16"/>
          <p:cNvSpPr txBox="1"/>
          <p:nvPr/>
        </p:nvSpPr>
        <p:spPr>
          <a:xfrm>
            <a:off x="4557409" y="1146775"/>
            <a:ext cx="1210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chemeClr val="bg1"/>
                </a:solidFill>
              </a:rPr>
              <a:t>E</a:t>
            </a:r>
            <a:r>
              <a:rPr lang="en-US" sz="1400" baseline="30000" dirty="0" err="1" smtClean="0">
                <a:solidFill>
                  <a:schemeClr val="bg1"/>
                </a:solidFill>
              </a:rPr>
              <a:t>beam</a:t>
            </a:r>
            <a:r>
              <a:rPr lang="en-US" sz="1400" dirty="0" smtClean="0">
                <a:solidFill>
                  <a:schemeClr val="bg1"/>
                </a:solidFill>
              </a:rPr>
              <a:t>=4.5 GeV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28561" y="1122585"/>
            <a:ext cx="1210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rgbClr val="000000"/>
                </a:solidFill>
              </a:rPr>
              <a:t>E</a:t>
            </a:r>
            <a:r>
              <a:rPr lang="en-US" sz="1400" baseline="30000" dirty="0" err="1" smtClean="0">
                <a:solidFill>
                  <a:srgbClr val="000000"/>
                </a:solidFill>
              </a:rPr>
              <a:t>beam</a:t>
            </a:r>
            <a:r>
              <a:rPr lang="en-US" sz="1400" dirty="0" smtClean="0">
                <a:solidFill>
                  <a:srgbClr val="000000"/>
                </a:solidFill>
              </a:rPr>
              <a:t>=5.5 GeV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6649" y="137589"/>
            <a:ext cx="36648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  <a:latin typeface="+mj-lt"/>
                <a:cs typeface="Arial" panose="020B0604020202020204" pitchFamily="34" charset="0"/>
              </a:rPr>
              <a:t>Hall-A deep-virtual Compton scattering  measurement on deuteron </a:t>
            </a:r>
            <a:r>
              <a:rPr lang="en-US" sz="1600" dirty="0">
                <a:solidFill>
                  <a:srgbClr val="FFFFFF"/>
                </a:solidFill>
                <a:cs typeface="Arial" panose="020B0604020202020204" pitchFamily="34" charset="0"/>
              </a:rPr>
              <a:t>(</a:t>
            </a:r>
            <a:r>
              <a:rPr lang="en-US" sz="1600" dirty="0" err="1">
                <a:solidFill>
                  <a:srgbClr val="FFFFFF"/>
                </a:solidFill>
                <a:cs typeface="Arial" panose="020B0604020202020204" pitchFamily="34" charset="0"/>
              </a:rPr>
              <a:t>ed</a:t>
            </a:r>
            <a:r>
              <a:rPr lang="en-US" sz="1600" dirty="0" err="1">
                <a:solidFill>
                  <a:srgbClr val="FFFFFF"/>
                </a:solidFill>
                <a:cs typeface="Arial" panose="020B0604020202020204" pitchFamily="34" charset="0"/>
                <a:sym typeface="Wingdings"/>
              </a:rPr>
              <a:t>ed</a:t>
            </a:r>
            <a:r>
              <a:rPr lang="en-US" sz="1600" dirty="0" err="1">
                <a:solidFill>
                  <a:srgbClr val="FFFFFF"/>
                </a:solidFill>
                <a:latin typeface="Symbol" charset="2"/>
                <a:cs typeface="Symbol" charset="2"/>
                <a:sym typeface="Wingdings"/>
              </a:rPr>
              <a:t>g</a:t>
            </a:r>
            <a:r>
              <a:rPr lang="en-US" sz="1600" dirty="0">
                <a:solidFill>
                  <a:srgbClr val="FFFFFF"/>
                </a:solidFill>
                <a:cs typeface="Arial" panose="020B0604020202020204" pitchFamily="34" charset="0"/>
                <a:sym typeface="Wingdings"/>
              </a:rPr>
              <a:t>) </a:t>
            </a:r>
            <a:endParaRPr lang="en-US" sz="1600" dirty="0" smtClean="0">
              <a:solidFill>
                <a:srgbClr val="FFFFFF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rPr>
              <a:t>d</a:t>
            </a:r>
            <a:r>
              <a:rPr lang="en-US" sz="1600" dirty="0" smtClean="0">
                <a:solidFill>
                  <a:srgbClr val="FFFFFF"/>
                </a:solidFill>
                <a:latin typeface="+mj-lt"/>
                <a:cs typeface="Arial" panose="020B0604020202020204" pitchFamily="34" charset="0"/>
              </a:rPr>
              <a:t>etermines elusive quark flavor contributions to the hadron spin structure </a:t>
            </a:r>
            <a:endParaRPr lang="en-US" sz="1600" dirty="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1461" y="137589"/>
            <a:ext cx="5234218" cy="49434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8851" y="670841"/>
            <a:ext cx="4630000" cy="255196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878222" y="154326"/>
            <a:ext cx="2141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Nature 16 (2020)  191, 198</a:t>
            </a:r>
            <a:endParaRPr lang="en-US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022" y="1260162"/>
            <a:ext cx="2082838" cy="20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840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3509332" y="3293343"/>
            <a:ext cx="2729993" cy="3501159"/>
            <a:chOff x="3391409" y="3293343"/>
            <a:chExt cx="2729993" cy="3501159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91409" y="3293343"/>
              <a:ext cx="2703773" cy="181335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91409" y="5010193"/>
              <a:ext cx="2729993" cy="1784309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3400480" y="4980215"/>
              <a:ext cx="5223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FF"/>
                  </a:solidFill>
                </a:rPr>
                <a:t>SBS</a:t>
              </a:r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426699" y="4606473"/>
              <a:ext cx="878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CLAS12 </a:t>
              </a:r>
              <a:endParaRPr lang="en-US" dirty="0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3347357" y="3293343"/>
            <a:ext cx="3003031" cy="981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9036462" y="79573"/>
            <a:ext cx="74824" cy="5312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22"/>
          <p:cNvSpPr>
            <a:spLocks noChangeArrowheads="1"/>
          </p:cNvSpPr>
          <p:nvPr/>
        </p:nvSpPr>
        <p:spPr bwMode="auto">
          <a:xfrm>
            <a:off x="166511" y="261969"/>
            <a:ext cx="4523419" cy="2648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70" tIns="32135" rIns="64270" bIns="32135">
            <a:spAutoFit/>
          </a:bodyPr>
          <a:lstStyle/>
          <a:p>
            <a:pPr defTabSz="909541">
              <a:spcBef>
                <a:spcPts val="492"/>
              </a:spcBef>
            </a:pPr>
            <a:r>
              <a:rPr lang="en-US" dirty="0" smtClean="0">
                <a:solidFill>
                  <a:srgbClr val="FFFF00"/>
                </a:solidFill>
                <a:latin typeface="Gill Sans" charset="0"/>
                <a:sym typeface="Gill Sans" charset="0"/>
              </a:rPr>
              <a:t>Strong-commitment in </a:t>
            </a:r>
            <a:endParaRPr lang="en-US" dirty="0" smtClean="0">
              <a:solidFill>
                <a:srgbClr val="FFFF00"/>
              </a:solidFill>
              <a:latin typeface="Gill Sans" charset="0"/>
              <a:sym typeface="Gill Sans" charset="0"/>
            </a:endParaRPr>
          </a:p>
          <a:p>
            <a:pPr defTabSz="909541">
              <a:spcBef>
                <a:spcPts val="492"/>
              </a:spcBef>
            </a:pPr>
            <a:r>
              <a:rPr lang="en-US" dirty="0" smtClean="0">
                <a:solidFill>
                  <a:srgbClr val="FFFF00"/>
                </a:solidFill>
                <a:latin typeface="Gill Sans" charset="0"/>
                <a:sym typeface="Gill Sans" charset="0"/>
              </a:rPr>
              <a:t>EIC </a:t>
            </a:r>
            <a:r>
              <a:rPr lang="en-US" dirty="0" smtClean="0">
                <a:solidFill>
                  <a:srgbClr val="FFFF00"/>
                </a:solidFill>
                <a:latin typeface="Gill Sans" charset="0"/>
                <a:sym typeface="Gill Sans" charset="0"/>
              </a:rPr>
              <a:t>Precursor Physics </a:t>
            </a:r>
          </a:p>
          <a:p>
            <a:pPr defTabSz="909541">
              <a:spcBef>
                <a:spcPts val="492"/>
              </a:spcBef>
            </a:pPr>
            <a:endParaRPr lang="en-US" sz="1500" dirty="0">
              <a:latin typeface="Gill Sans" charset="0"/>
              <a:sym typeface="Gill Sans" charset="0"/>
            </a:endParaRPr>
          </a:p>
          <a:p>
            <a:pPr defTabSz="909541">
              <a:spcBef>
                <a:spcPts val="492"/>
              </a:spcBef>
            </a:pPr>
            <a:r>
              <a:rPr lang="en-US" sz="1500" dirty="0" smtClean="0">
                <a:latin typeface="Gill Sans" charset="0"/>
                <a:sym typeface="Gill Sans" charset="0"/>
              </a:rPr>
              <a:t>Hadron </a:t>
            </a:r>
            <a:r>
              <a:rPr lang="en-US" sz="1500" dirty="0" smtClean="0">
                <a:latin typeface="Gill Sans" charset="0"/>
                <a:sym typeface="Gill Sans" charset="0"/>
              </a:rPr>
              <a:t>3D Structure in the valence</a:t>
            </a:r>
          </a:p>
          <a:p>
            <a:pPr defTabSz="909541">
              <a:spcBef>
                <a:spcPts val="492"/>
              </a:spcBef>
            </a:pPr>
            <a:endParaRPr lang="en-US" sz="500" dirty="0" smtClean="0">
              <a:latin typeface="Gill Sans" charset="0"/>
              <a:sym typeface="Gill Sans" charset="0"/>
            </a:endParaRPr>
          </a:p>
          <a:p>
            <a:pPr defTabSz="909541">
              <a:spcBef>
                <a:spcPts val="492"/>
              </a:spcBef>
            </a:pPr>
            <a:r>
              <a:rPr lang="en-US" sz="1500" dirty="0" smtClean="0">
                <a:latin typeface="Gill Sans" charset="0"/>
                <a:sym typeface="Gill Sans" charset="0"/>
              </a:rPr>
              <a:t>Strong-Force correlations and dynamics</a:t>
            </a:r>
          </a:p>
          <a:p>
            <a:pPr defTabSz="909541">
              <a:spcBef>
                <a:spcPts val="492"/>
              </a:spcBef>
            </a:pPr>
            <a:r>
              <a:rPr lang="en-US" sz="500" dirty="0" smtClean="0">
                <a:latin typeface="Gill Sans" charset="0"/>
                <a:sym typeface="Gill Sans" charset="0"/>
              </a:rPr>
              <a:t> </a:t>
            </a:r>
          </a:p>
          <a:p>
            <a:pPr defTabSz="909541">
              <a:spcBef>
                <a:spcPts val="492"/>
              </a:spcBef>
            </a:pPr>
            <a:r>
              <a:rPr lang="en-US" sz="1500" dirty="0" smtClean="0">
                <a:latin typeface="Gill Sans" charset="0"/>
                <a:sym typeface="Gill Sans" charset="0"/>
              </a:rPr>
              <a:t>Exotic </a:t>
            </a:r>
            <a:r>
              <a:rPr lang="en-US" sz="1500" dirty="0" err="1" smtClean="0">
                <a:latin typeface="Gill Sans" charset="0"/>
                <a:sym typeface="Gill Sans" charset="0"/>
              </a:rPr>
              <a:t>Hadronic</a:t>
            </a:r>
            <a:r>
              <a:rPr lang="en-US" sz="1500" dirty="0" smtClean="0">
                <a:latin typeface="Gill Sans" charset="0"/>
                <a:sym typeface="Gill Sans" charset="0"/>
              </a:rPr>
              <a:t> States</a:t>
            </a:r>
          </a:p>
          <a:p>
            <a:pPr defTabSz="909541">
              <a:spcBef>
                <a:spcPts val="492"/>
              </a:spcBef>
            </a:pPr>
            <a:endParaRPr lang="en-US" sz="500" dirty="0" smtClean="0">
              <a:latin typeface="Gill Sans" charset="0"/>
              <a:sym typeface="Gill Sans" charset="0"/>
            </a:endParaRPr>
          </a:p>
          <a:p>
            <a:pPr defTabSz="909541">
              <a:spcBef>
                <a:spcPts val="492"/>
              </a:spcBef>
            </a:pPr>
            <a:r>
              <a:rPr lang="en-US" sz="1500" dirty="0" smtClean="0">
                <a:latin typeface="Gill Sans" charset="0"/>
                <a:sym typeface="Gill Sans" charset="0"/>
              </a:rPr>
              <a:t>Beyond Standard Model Search</a:t>
            </a:r>
          </a:p>
        </p:txBody>
      </p:sp>
      <p:sp>
        <p:nvSpPr>
          <p:cNvPr id="19" name="Rectangle 22"/>
          <p:cNvSpPr>
            <a:spLocks noChangeArrowheads="1"/>
          </p:cNvSpPr>
          <p:nvPr/>
        </p:nvSpPr>
        <p:spPr bwMode="auto">
          <a:xfrm>
            <a:off x="75801" y="4168895"/>
            <a:ext cx="3476408" cy="2217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70" tIns="32135" rIns="64270" bIns="32135">
            <a:spAutoFit/>
          </a:bodyPr>
          <a:lstStyle/>
          <a:p>
            <a:pPr defTabSz="909541">
              <a:spcBef>
                <a:spcPts val="492"/>
              </a:spcBef>
            </a:pPr>
            <a:endParaRPr lang="en-US" sz="800" dirty="0" smtClean="0">
              <a:latin typeface="Gill Sans" charset="0"/>
              <a:sym typeface="Gill Sans" charset="0"/>
            </a:endParaRPr>
          </a:p>
          <a:p>
            <a:pPr defTabSz="909541">
              <a:spcBef>
                <a:spcPts val="492"/>
              </a:spcBef>
            </a:pPr>
            <a:r>
              <a:rPr lang="en-US" sz="1500" dirty="0">
                <a:latin typeface="Gill Sans" charset="0"/>
                <a:sym typeface="Gill Sans" charset="0"/>
              </a:rPr>
              <a:t> </a:t>
            </a:r>
            <a:r>
              <a:rPr lang="en-US" sz="1500" dirty="0" smtClean="0">
                <a:latin typeface="Gill Sans" charset="0"/>
                <a:sym typeface="Gill Sans" charset="0"/>
              </a:rPr>
              <a:t> </a:t>
            </a:r>
            <a:r>
              <a:rPr lang="en-US" sz="1500" dirty="0">
                <a:latin typeface="Gill Sans" charset="0"/>
                <a:sym typeface="Gill Sans" charset="0"/>
              </a:rPr>
              <a:t>Luminosity frontier (10</a:t>
            </a:r>
            <a:r>
              <a:rPr lang="en-US" sz="1500" baseline="30000" dirty="0">
                <a:latin typeface="Gill Sans" charset="0"/>
                <a:sym typeface="Gill Sans" charset="0"/>
              </a:rPr>
              <a:t>39</a:t>
            </a:r>
            <a:r>
              <a:rPr lang="en-US" sz="1500" dirty="0">
                <a:latin typeface="Gill Sans" charset="0"/>
                <a:sym typeface="Gill Sans" charset="0"/>
              </a:rPr>
              <a:t> cm</a:t>
            </a:r>
            <a:r>
              <a:rPr lang="en-US" sz="1500" baseline="30000" dirty="0">
                <a:latin typeface="Gill Sans" charset="0"/>
                <a:sym typeface="Gill Sans" charset="0"/>
              </a:rPr>
              <a:t>-2</a:t>
            </a:r>
            <a:r>
              <a:rPr lang="en-US" sz="1500" dirty="0">
                <a:latin typeface="Gill Sans" charset="0"/>
                <a:sym typeface="Gill Sans" charset="0"/>
              </a:rPr>
              <a:t>s</a:t>
            </a:r>
            <a:r>
              <a:rPr lang="en-US" sz="1500" baseline="30000" dirty="0">
                <a:latin typeface="Gill Sans" charset="0"/>
                <a:sym typeface="Gill Sans" charset="0"/>
              </a:rPr>
              <a:t>-1</a:t>
            </a:r>
            <a:r>
              <a:rPr lang="en-US" sz="1500" dirty="0">
                <a:latin typeface="Gill Sans" charset="0"/>
                <a:sym typeface="Gill Sans" charset="0"/>
              </a:rPr>
              <a:t>) </a:t>
            </a:r>
            <a:endParaRPr lang="en-US" sz="1500" dirty="0" smtClean="0">
              <a:latin typeface="Gill Sans" charset="0"/>
              <a:sym typeface="Gill Sans" charset="0"/>
            </a:endParaRPr>
          </a:p>
          <a:p>
            <a:pPr defTabSz="909541">
              <a:spcBef>
                <a:spcPts val="492"/>
              </a:spcBef>
            </a:pPr>
            <a:endParaRPr lang="en-US" sz="500" dirty="0" smtClean="0">
              <a:latin typeface="Gill Sans" charset="0"/>
              <a:sym typeface="Gill Sans" charset="0"/>
            </a:endParaRPr>
          </a:p>
          <a:p>
            <a:pPr defTabSz="909541">
              <a:spcBef>
                <a:spcPts val="492"/>
              </a:spcBef>
            </a:pPr>
            <a:r>
              <a:rPr lang="en-US" sz="1500" dirty="0" smtClean="0">
                <a:latin typeface="Gill Sans" charset="0"/>
                <a:sym typeface="Gill Sans" charset="0"/>
              </a:rPr>
              <a:t>  Bulk superconducting magnets</a:t>
            </a:r>
          </a:p>
          <a:p>
            <a:pPr defTabSz="909541">
              <a:spcBef>
                <a:spcPts val="492"/>
              </a:spcBef>
            </a:pPr>
            <a:endParaRPr lang="en-US" sz="500" dirty="0" smtClean="0">
              <a:latin typeface="Gill Sans" charset="0"/>
              <a:sym typeface="Gill Sans" charset="0"/>
            </a:endParaRPr>
          </a:p>
          <a:p>
            <a:pPr defTabSz="909541">
              <a:spcBef>
                <a:spcPts val="492"/>
              </a:spcBef>
            </a:pPr>
            <a:r>
              <a:rPr lang="en-US" sz="1500" dirty="0">
                <a:latin typeface="Gill Sans" charset="0"/>
                <a:sym typeface="Gill Sans" charset="0"/>
              </a:rPr>
              <a:t> </a:t>
            </a:r>
            <a:r>
              <a:rPr lang="en-US" sz="1500" dirty="0" smtClean="0">
                <a:latin typeface="Gill Sans" charset="0"/>
                <a:sym typeface="Gill Sans" charset="0"/>
              </a:rPr>
              <a:t> Large-area </a:t>
            </a:r>
            <a:r>
              <a:rPr lang="en-US" sz="1500" dirty="0">
                <a:latin typeface="Gill Sans" charset="0"/>
                <a:sym typeface="Gill Sans" charset="0"/>
              </a:rPr>
              <a:t>r</a:t>
            </a:r>
            <a:r>
              <a:rPr lang="en-US" sz="1500" dirty="0" smtClean="0">
                <a:latin typeface="Gill Sans" charset="0"/>
                <a:sym typeface="Gill Sans" charset="0"/>
              </a:rPr>
              <a:t>ing-Imaging detectors</a:t>
            </a:r>
          </a:p>
          <a:p>
            <a:pPr defTabSz="909541">
              <a:spcBef>
                <a:spcPts val="492"/>
              </a:spcBef>
            </a:pPr>
            <a:endParaRPr lang="en-US" sz="500" dirty="0" smtClean="0">
              <a:latin typeface="Gill Sans" charset="0"/>
              <a:sym typeface="Gill Sans" charset="0"/>
            </a:endParaRPr>
          </a:p>
          <a:p>
            <a:pPr defTabSz="909541">
              <a:spcBef>
                <a:spcPts val="492"/>
              </a:spcBef>
            </a:pPr>
            <a:r>
              <a:rPr lang="en-US" sz="1500" dirty="0" smtClean="0">
                <a:latin typeface="Gill Sans" charset="0"/>
                <a:sym typeface="Gill Sans" charset="0"/>
              </a:rPr>
              <a:t>  Cost-effective Single Photon Detectors</a:t>
            </a:r>
          </a:p>
          <a:p>
            <a:pPr defTabSz="909541">
              <a:spcBef>
                <a:spcPts val="492"/>
              </a:spcBef>
            </a:pPr>
            <a:endParaRPr lang="en-US" sz="500" dirty="0" smtClean="0">
              <a:latin typeface="Gill Sans" charset="0"/>
              <a:sym typeface="Gill Sans" charset="0"/>
            </a:endParaRPr>
          </a:p>
          <a:p>
            <a:pPr defTabSz="909541">
              <a:spcBef>
                <a:spcPts val="492"/>
              </a:spcBef>
            </a:pPr>
            <a:r>
              <a:rPr lang="en-US" sz="1500" dirty="0" smtClean="0">
                <a:latin typeface="Gill Sans" charset="0"/>
                <a:sym typeface="Gill Sans" charset="0"/>
              </a:rPr>
              <a:t>  Trigger-less streaming readout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0388" y="525028"/>
            <a:ext cx="2746474" cy="2014081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3435770" y="2902638"/>
            <a:ext cx="2786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CLAS12: large acceptance spectromete</a:t>
            </a:r>
            <a:r>
              <a:rPr lang="en-US" sz="1200" dirty="0" smtClean="0"/>
              <a:t>r</a:t>
            </a:r>
          </a:p>
          <a:p>
            <a:r>
              <a:rPr lang="en-US" sz="1200" dirty="0"/>
              <a:t>SBS: high luminosity </a:t>
            </a:r>
            <a:r>
              <a:rPr lang="en-US" sz="1200" dirty="0" smtClean="0"/>
              <a:t>spectromete</a:t>
            </a:r>
            <a:r>
              <a:rPr lang="en-US" sz="1200" dirty="0"/>
              <a:t>r</a:t>
            </a:r>
            <a:endParaRPr lang="en-US" sz="1200" dirty="0"/>
          </a:p>
        </p:txBody>
      </p:sp>
      <p:sp>
        <p:nvSpPr>
          <p:cNvPr id="36" name="TextBox 35"/>
          <p:cNvSpPr txBox="1"/>
          <p:nvPr/>
        </p:nvSpPr>
        <p:spPr>
          <a:xfrm>
            <a:off x="7081070" y="31136"/>
            <a:ext cx="2040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CLAS12 and Hall-A: </a:t>
            </a:r>
            <a:endParaRPr lang="en-US" sz="1200" dirty="0" smtClean="0"/>
          </a:p>
          <a:p>
            <a:r>
              <a:rPr lang="en-US" sz="1200" dirty="0" smtClean="0"/>
              <a:t>spin</a:t>
            </a:r>
            <a:r>
              <a:rPr lang="en-US" sz="1200" dirty="0" smtClean="0"/>
              <a:t>-orbit parton correlations</a:t>
            </a:r>
            <a:endParaRPr lang="en-US" sz="12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50388" y="2549073"/>
            <a:ext cx="2820821" cy="2936540"/>
            <a:chOff x="2671831" y="1704166"/>
            <a:chExt cx="2877416" cy="298649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71831" y="2035801"/>
              <a:ext cx="2798921" cy="2654860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3603261" y="1704166"/>
              <a:ext cx="1945986" cy="289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Light dark matter searches</a:t>
              </a:r>
              <a:endParaRPr lang="en-US" sz="1200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104386" y="-38350"/>
            <a:ext cx="3017016" cy="2949001"/>
            <a:chOff x="5997311" y="2925854"/>
            <a:chExt cx="3017016" cy="294900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05895" y="3402683"/>
              <a:ext cx="2608432" cy="2472172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5997311" y="2925854"/>
              <a:ext cx="30170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           PREX: parity violation in DIS </a:t>
              </a:r>
            </a:p>
            <a:p>
              <a:r>
                <a:rPr lang="en-US" sz="1200" dirty="0"/>
                <a:t> </a:t>
              </a:r>
              <a:r>
                <a:rPr lang="en-US" sz="1200" dirty="0" smtClean="0"/>
                <a:t>          lead neutron skin and neutron star </a:t>
              </a:r>
              <a:r>
                <a:rPr lang="en-US" sz="1200" dirty="0" err="1" smtClean="0"/>
                <a:t>EoS</a:t>
              </a:r>
              <a:r>
                <a:rPr lang="en-US" sz="1200" dirty="0" smtClean="0"/>
                <a:t> </a:t>
              </a:r>
              <a:endParaRPr lang="en-US" sz="12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830781" y="4424095"/>
              <a:ext cx="128753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>
                  <a:solidFill>
                    <a:srgbClr val="008000"/>
                  </a:solidFill>
                </a:rPr>
                <a:t>GW interferometry</a:t>
              </a:r>
              <a:endParaRPr lang="en-US" sz="1100" dirty="0">
                <a:solidFill>
                  <a:srgbClr val="008000"/>
                </a:solidFill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8479899" y="4877941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HPS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85892" y="3144362"/>
            <a:ext cx="2355145" cy="7094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09541">
              <a:spcBef>
                <a:spcPts val="492"/>
              </a:spcBef>
            </a:pPr>
            <a:r>
              <a:rPr lang="en-US" dirty="0">
                <a:solidFill>
                  <a:srgbClr val="FFFF00"/>
                </a:solidFill>
                <a:latin typeface="Gill Sans" charset="0"/>
                <a:sym typeface="Gill Sans" charset="0"/>
              </a:rPr>
              <a:t>&amp; New Technology </a:t>
            </a:r>
            <a:endParaRPr lang="en-US" dirty="0" smtClean="0">
              <a:solidFill>
                <a:srgbClr val="FFFF00"/>
              </a:solidFill>
              <a:latin typeface="Gill Sans" charset="0"/>
              <a:sym typeface="Gill Sans" charset="0"/>
            </a:endParaRPr>
          </a:p>
          <a:p>
            <a:pPr defTabSz="909541">
              <a:spcBef>
                <a:spcPts val="492"/>
              </a:spcBef>
            </a:pPr>
            <a:r>
              <a:rPr lang="en-US" dirty="0">
                <a:solidFill>
                  <a:srgbClr val="FFFF00"/>
                </a:solidFill>
                <a:latin typeface="Gill Sans" charset="0"/>
                <a:sym typeface="Gill Sans" charset="0"/>
              </a:rPr>
              <a:t> </a:t>
            </a:r>
            <a:r>
              <a:rPr lang="en-US" dirty="0" smtClean="0">
                <a:solidFill>
                  <a:srgbClr val="FFFF00"/>
                </a:solidFill>
                <a:latin typeface="Gill Sans" charset="0"/>
                <a:sym typeface="Gill Sans" charset="0"/>
              </a:rPr>
              <a:t>           Developments:</a:t>
            </a:r>
            <a:endParaRPr lang="en-US" dirty="0">
              <a:solidFill>
                <a:srgbClr val="FFFF00"/>
              </a:solidFill>
              <a:latin typeface="Gill Sans" charset="0"/>
              <a:sym typeface="Gill Sans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0388" y="5778502"/>
            <a:ext cx="2793612" cy="87691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119431" y="5474290"/>
            <a:ext cx="20517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RICH: silicon photomultipliers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412990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1348</TotalTime>
  <Words>263</Words>
  <Application>Microsoft Macintosh PowerPoint</Application>
  <PresentationFormat>On-screen Show (4:3)</PresentationFormat>
  <Paragraphs>53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Black</vt:lpstr>
      <vt:lpstr>PowerPoint Presentation</vt:lpstr>
      <vt:lpstr>PowerPoint Presentation</vt:lpstr>
      <vt:lpstr>PowerPoint Presentation</vt:lpstr>
    </vt:vector>
  </TitlesOfParts>
  <Company>INFN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battaglieri</dc:creator>
  <cp:lastModifiedBy>Marco Contalbrigo</cp:lastModifiedBy>
  <cp:revision>96</cp:revision>
  <dcterms:created xsi:type="dcterms:W3CDTF">2017-04-11T10:50:21Z</dcterms:created>
  <dcterms:modified xsi:type="dcterms:W3CDTF">2020-05-18T17:18:26Z</dcterms:modified>
</cp:coreProperties>
</file>