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848" r:id="rId2"/>
    <p:sldId id="854" r:id="rId3"/>
    <p:sldId id="855" r:id="rId4"/>
    <p:sldId id="856" r:id="rId5"/>
    <p:sldId id="861" r:id="rId6"/>
    <p:sldId id="857" r:id="rId7"/>
    <p:sldId id="821" r:id="rId8"/>
    <p:sldId id="867" r:id="rId9"/>
    <p:sldId id="823" r:id="rId10"/>
    <p:sldId id="840" r:id="rId11"/>
    <p:sldId id="868" r:id="rId12"/>
    <p:sldId id="869" r:id="rId13"/>
    <p:sldId id="881" r:id="rId14"/>
    <p:sldId id="880" r:id="rId15"/>
    <p:sldId id="841" r:id="rId16"/>
    <p:sldId id="889" r:id="rId17"/>
    <p:sldId id="892" r:id="rId18"/>
    <p:sldId id="893" r:id="rId19"/>
    <p:sldId id="894" r:id="rId20"/>
    <p:sldId id="895" r:id="rId21"/>
    <p:sldId id="897" r:id="rId22"/>
    <p:sldId id="886" r:id="rId23"/>
    <p:sldId id="899" r:id="rId24"/>
    <p:sldId id="898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9622"/>
    <a:srgbClr val="688E21"/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60" autoAdjust="0"/>
    <p:restoredTop sz="99391" autoAdjust="0"/>
  </p:normalViewPr>
  <p:slideViewPr>
    <p:cSldViewPr snapToGrid="0" snapToObjects="1">
      <p:cViewPr>
        <p:scale>
          <a:sx n="110" d="100"/>
          <a:sy n="110" d="100"/>
        </p:scale>
        <p:origin x="-2160" y="-9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18/09/19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18/09/19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Immagine</a:t>
            </a:r>
            <a:r>
              <a:rPr lang="en-US" dirty="0" smtClean="0"/>
              <a:t> electronic panel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Immagine</a:t>
            </a:r>
            <a:r>
              <a:rPr lang="en-US" dirty="0" smtClean="0"/>
              <a:t> electronic panel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Immagine</a:t>
            </a:r>
            <a:r>
              <a:rPr lang="en-US" dirty="0" smtClean="0"/>
              <a:t> electronic panel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2375A-5670-0D4E-B2AF-0094C5B5429D}" type="datetime1">
              <a:rPr lang="en-US" smtClean="0"/>
              <a:t>18/09/19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8C594-0128-4747-8BA4-74157B4BC173}" type="datetime1">
              <a:rPr lang="en-US" smtClean="0"/>
              <a:t>18/09/19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05F31-20D8-BD41-B367-974353807A09}" type="datetime1">
              <a:rPr lang="en-US" smtClean="0"/>
              <a:t>18/09/19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997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591B2-9085-2947-B3E5-B5CB4509149E}" type="datetime1">
              <a:rPr lang="en-US" smtClean="0"/>
              <a:t>18/09/19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1725F-1200-9F45-AF8D-593E2ADB6439}" type="datetime1">
              <a:rPr lang="en-US" smtClean="0"/>
              <a:t>18/09/19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9B1A-F481-FD4C-A54C-AAC542FDDAAF}" type="datetime1">
              <a:rPr lang="en-US" smtClean="0"/>
              <a:t>18/09/19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841B7-04E3-7342-B363-43FEBFF788F7}" type="datetime1">
              <a:rPr lang="en-US" smtClean="0"/>
              <a:t>18/09/19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C31B7-36BE-7044-8AF4-ADD58D0B6F3C}" type="datetime1">
              <a:rPr lang="en-US" smtClean="0"/>
              <a:t>18/09/19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98076-51B4-9F41-BF18-AF8C4FAED91B}" type="datetime1">
              <a:rPr lang="en-US" smtClean="0"/>
              <a:t>18/09/19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6EEF-5A8D-9A4B-9344-2DC4539E56BC}" type="datetime1">
              <a:rPr lang="en-US" smtClean="0"/>
              <a:t>18/09/19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A85F-7327-2D43-BD81-396D1C0EC601}" type="datetime1">
              <a:rPr lang="en-US" smtClean="0"/>
              <a:t>18/09/19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F9AA6-9072-E74D-B2FD-4F53BBF5A881}" type="datetime1">
              <a:rPr lang="en-US" smtClean="0"/>
              <a:t>18/09/19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jpe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4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jpg"/><Relationship Id="rId7" Type="http://schemas.openxmlformats.org/officeDocument/2006/relationships/image" Target="../media/image51.png"/><Relationship Id="rId8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8" Type="http://schemas.openxmlformats.org/officeDocument/2006/relationships/image" Target="../media/image58.png"/><Relationship Id="rId9" Type="http://schemas.openxmlformats.org/officeDocument/2006/relationships/image" Target="../media/image59.png"/><Relationship Id="rId10" Type="http://schemas.openxmlformats.org/officeDocument/2006/relationships/image" Target="../media/image60.png"/><Relationship Id="rId11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jpg"/><Relationship Id="rId5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tiff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jpg"/><Relationship Id="rId6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4" Type="http://schemas.openxmlformats.org/officeDocument/2006/relationships/image" Target="../media/image26.jp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4" Type="http://schemas.openxmlformats.org/officeDocument/2006/relationships/image" Target="../media/image37.png"/><Relationship Id="rId5" Type="http://schemas.openxmlformats.org/officeDocument/2006/relationships/image" Target="../media/image38.jpeg"/><Relationship Id="rId6" Type="http://schemas.openxmlformats.org/officeDocument/2006/relationships/image" Target="../media/image39.png"/><Relationship Id="rId7" Type="http://schemas.openxmlformats.org/officeDocument/2006/relationships/image" Target="../media/image40.jpeg"/><Relationship Id="rId8" Type="http://schemas.openxmlformats.org/officeDocument/2006/relationships/image" Target="../media/image41.png"/><Relationship Id="rId9" Type="http://schemas.openxmlformats.org/officeDocument/2006/relationships/image" Target="../media/image9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812" y="599440"/>
            <a:ext cx="8994568" cy="59116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 descr="ital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888" y="1552433"/>
            <a:ext cx="4793552" cy="479355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12" y="1465339"/>
            <a:ext cx="2467966" cy="253281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4301613" y="2851057"/>
            <a:ext cx="202099" cy="208159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642137" y="-85271"/>
            <a:ext cx="371385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INFN Groups and eRD14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67025" y="675700"/>
            <a:ext cx="48776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Several INFN groups interested to pursue </a:t>
            </a:r>
            <a:r>
              <a:rPr lang="en-US" dirty="0" err="1" smtClean="0"/>
              <a:t>dRICH</a:t>
            </a:r>
            <a:r>
              <a:rPr lang="en-US" dirty="0" smtClean="0"/>
              <a:t> </a:t>
            </a:r>
          </a:p>
          <a:p>
            <a:r>
              <a:rPr lang="en-US" dirty="0" smtClean="0"/>
              <a:t>and other activities within the eRD14 Consortium</a:t>
            </a:r>
            <a:endParaRPr lang="en-US" dirty="0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504" y="2851057"/>
            <a:ext cx="2421210" cy="1364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1" descr="IMG_0048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812" y="4862286"/>
            <a:ext cx="2483342" cy="164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1503" y="1435113"/>
            <a:ext cx="2404877" cy="1442926"/>
          </a:xfrm>
          <a:prstGeom prst="rect">
            <a:avLst/>
          </a:prstGeom>
        </p:spPr>
      </p:pic>
      <p:sp>
        <p:nvSpPr>
          <p:cNvPr id="36" name="Oval 35"/>
          <p:cNvSpPr/>
          <p:nvPr/>
        </p:nvSpPr>
        <p:spPr>
          <a:xfrm>
            <a:off x="5674251" y="5618104"/>
            <a:ext cx="202099" cy="208159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799410" y="4035525"/>
            <a:ext cx="202099" cy="208159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4758100" y="3827366"/>
            <a:ext cx="202099" cy="20815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097268" y="4227420"/>
            <a:ext cx="1933900" cy="61860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>
            <a:stCxn id="36" idx="6"/>
            <a:endCxn id="6" idx="1"/>
          </p:cNvCxnSpPr>
          <p:nvPr/>
        </p:nvCxnSpPr>
        <p:spPr>
          <a:xfrm flipV="1">
            <a:off x="5876350" y="4536721"/>
            <a:ext cx="1220918" cy="1185463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37" idx="0"/>
          </p:cNvCxnSpPr>
          <p:nvPr/>
        </p:nvCxnSpPr>
        <p:spPr>
          <a:xfrm flipV="1">
            <a:off x="4900460" y="1322032"/>
            <a:ext cx="2334018" cy="2713493"/>
          </a:xfrm>
          <a:prstGeom prst="line">
            <a:avLst/>
          </a:prstGeom>
          <a:ln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7183098" y="650240"/>
            <a:ext cx="1848070" cy="72259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54926" y="675700"/>
            <a:ext cx="1933900" cy="61860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/>
          <p:cNvCxnSpPr>
            <a:endCxn id="34" idx="1"/>
          </p:cNvCxnSpPr>
          <p:nvPr/>
        </p:nvCxnSpPr>
        <p:spPr>
          <a:xfrm>
            <a:off x="2072224" y="1322031"/>
            <a:ext cx="2258986" cy="1559510"/>
          </a:xfrm>
          <a:prstGeom prst="line">
            <a:avLst/>
          </a:prstGeom>
          <a:ln>
            <a:solidFill>
              <a:srgbClr val="3366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44" idx="3"/>
            <a:endCxn id="38" idx="2"/>
          </p:cNvCxnSpPr>
          <p:nvPr/>
        </p:nvCxnSpPr>
        <p:spPr>
          <a:xfrm flipV="1">
            <a:off x="2079856" y="3931446"/>
            <a:ext cx="2678244" cy="439506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28164" y="604580"/>
            <a:ext cx="1380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INFN-FE</a:t>
            </a:r>
          </a:p>
          <a:p>
            <a:r>
              <a:rPr lang="en-US" dirty="0" smtClean="0"/>
              <a:t>CLAS12 RICH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45956" y="4061651"/>
            <a:ext cx="1933900" cy="61860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38324" y="4035525"/>
            <a:ext cx="1380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INFN-LNF</a:t>
            </a:r>
          </a:p>
          <a:p>
            <a:r>
              <a:rPr lang="en-US" dirty="0" smtClean="0"/>
              <a:t>CLAS12 RICH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77713" y="572743"/>
            <a:ext cx="143420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INFN-RM1</a:t>
            </a:r>
          </a:p>
          <a:p>
            <a:pPr algn="r"/>
            <a:r>
              <a:rPr lang="en-US" sz="1600" dirty="0" smtClean="0"/>
              <a:t>HERMES  RICH</a:t>
            </a:r>
          </a:p>
          <a:p>
            <a:pPr algn="r"/>
            <a:r>
              <a:rPr lang="en-US" sz="1600" dirty="0" smtClean="0"/>
              <a:t>Hall-A Tracking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43945" y="4215955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INFN-CT</a:t>
            </a:r>
          </a:p>
          <a:p>
            <a:pPr algn="r"/>
            <a:r>
              <a:rPr lang="en-US" dirty="0" smtClean="0"/>
              <a:t>Hall-A HCAL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324" y="4689654"/>
            <a:ext cx="2919836" cy="188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68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DSC_749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44" y="790913"/>
            <a:ext cx="3877508" cy="2580146"/>
          </a:xfrm>
          <a:prstGeom prst="rect">
            <a:avLst/>
          </a:prstGeom>
        </p:spPr>
      </p:pic>
      <p:sp>
        <p:nvSpPr>
          <p:cNvPr id="25" name="Line Callout 1 24"/>
          <p:cNvSpPr/>
          <p:nvPr/>
        </p:nvSpPr>
        <p:spPr bwMode="auto">
          <a:xfrm>
            <a:off x="5272795" y="2778782"/>
            <a:ext cx="1180567" cy="523220"/>
          </a:xfrm>
          <a:prstGeom prst="borderCallout1">
            <a:avLst>
              <a:gd name="adj1" fmla="val -294"/>
              <a:gd name="adj2" fmla="val 51776"/>
              <a:gd name="adj3" fmla="val -220018"/>
              <a:gd name="adj4" fmla="val 117622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39" name="Line Callout 1 38"/>
          <p:cNvSpPr/>
          <p:nvPr/>
        </p:nvSpPr>
        <p:spPr bwMode="auto">
          <a:xfrm>
            <a:off x="7600281" y="2778782"/>
            <a:ext cx="1336641" cy="523220"/>
          </a:xfrm>
          <a:prstGeom prst="borderCallout1">
            <a:avLst>
              <a:gd name="adj1" fmla="val -276"/>
              <a:gd name="adj2" fmla="val 51008"/>
              <a:gd name="adj3" fmla="val -127863"/>
              <a:gd name="adj4" fmla="val 67808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296686" y="2778781"/>
            <a:ext cx="1107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Laser head +</a:t>
            </a:r>
          </a:p>
          <a:p>
            <a:r>
              <a:rPr lang="en-US" sz="1400" dirty="0" smtClean="0"/>
              <a:t>diffuser</a:t>
            </a:r>
            <a:endParaRPr lang="en-US" sz="1400" dirty="0"/>
          </a:p>
        </p:txBody>
      </p:sp>
      <p:sp>
        <p:nvSpPr>
          <p:cNvPr id="41" name="TextBox 40"/>
          <p:cNvSpPr txBox="1"/>
          <p:nvPr/>
        </p:nvSpPr>
        <p:spPr>
          <a:xfrm>
            <a:off x="7636566" y="2895037"/>
            <a:ext cx="1300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MAPMT holder</a:t>
            </a:r>
            <a:endParaRPr lang="en-US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249715" y="2194005"/>
            <a:ext cx="464141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JLab </a:t>
            </a: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en-US" sz="1600" dirty="0" smtClean="0">
                <a:solidFill>
                  <a:srgbClr val="000000"/>
                </a:solidFill>
              </a:rPr>
              <a:t>632 nm picosecond pulsed laser light</a:t>
            </a:r>
          </a:p>
          <a:p>
            <a:r>
              <a:rPr lang="en-US" sz="1600" dirty="0" smtClean="0"/>
              <a:t>Light diffuser to illuminate the whole MAPMT surface</a:t>
            </a:r>
          </a:p>
          <a:p>
            <a:r>
              <a:rPr lang="en-US" sz="1600" dirty="0" smtClean="0"/>
              <a:t>Standardized system with CLAS12 electronics </a:t>
            </a:r>
          </a:p>
          <a:p>
            <a:r>
              <a:rPr lang="en-US" sz="1600" dirty="0" smtClean="0"/>
              <a:t>H8500 6x6 mm</a:t>
            </a:r>
            <a:r>
              <a:rPr lang="en-US" sz="1600" baseline="30000" dirty="0" smtClean="0"/>
              <a:t>2 </a:t>
            </a:r>
            <a:r>
              <a:rPr lang="en-US" sz="1600" dirty="0" smtClean="0"/>
              <a:t>pixel sensor so far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9724" y="4568584"/>
            <a:ext cx="42991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INFN</a:t>
            </a: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en-US" sz="1600" dirty="0" smtClean="0"/>
              <a:t>632 nm and 407 nm picosecond pulsed laser light</a:t>
            </a:r>
          </a:p>
          <a:p>
            <a:r>
              <a:rPr lang="en-US" sz="1600" dirty="0" smtClean="0"/>
              <a:t>Light concentrator to scan the </a:t>
            </a:r>
            <a:r>
              <a:rPr lang="en-US" sz="1600" dirty="0"/>
              <a:t>s</a:t>
            </a:r>
            <a:r>
              <a:rPr lang="en-US" sz="1600" dirty="0" smtClean="0"/>
              <a:t>ensor surface</a:t>
            </a:r>
          </a:p>
          <a:p>
            <a:r>
              <a:rPr lang="en-US" sz="1600" dirty="0" smtClean="0"/>
              <a:t>Flexible layout supporting various sensors and</a:t>
            </a:r>
          </a:p>
          <a:p>
            <a:r>
              <a:rPr lang="en-US" sz="1600" dirty="0" smtClean="0"/>
              <a:t>Front-End electronics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13431" y="954205"/>
            <a:ext cx="47876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Detailed characterization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Sensors:  gain, efficiency, cross-talk, radiation tolerance  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Electronics: gain, cross-talk, thresholds, time resolution</a:t>
            </a:r>
            <a:endParaRPr lang="en-US" sz="1600" dirty="0" smtClean="0"/>
          </a:p>
        </p:txBody>
      </p:sp>
      <p:pic>
        <p:nvPicPr>
          <p:cNvPr id="3" name="Picture 2" descr="IMG_20190107_17000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44" y="3619500"/>
            <a:ext cx="3853018" cy="2889763"/>
          </a:xfrm>
          <a:prstGeom prst="rect">
            <a:avLst/>
          </a:prstGeom>
        </p:spPr>
      </p:pic>
      <p:sp>
        <p:nvSpPr>
          <p:cNvPr id="37" name="Line Callout 1 36"/>
          <p:cNvSpPr/>
          <p:nvPr/>
        </p:nvSpPr>
        <p:spPr bwMode="auto">
          <a:xfrm>
            <a:off x="5642910" y="5876635"/>
            <a:ext cx="1180567" cy="523220"/>
          </a:xfrm>
          <a:prstGeom prst="borderCallout1">
            <a:avLst>
              <a:gd name="adj1" fmla="val -294"/>
              <a:gd name="adj2" fmla="val 51776"/>
              <a:gd name="adj3" fmla="val -181875"/>
              <a:gd name="adj4" fmla="val 120696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38" name="Line Callout 1 37"/>
          <p:cNvSpPr/>
          <p:nvPr/>
        </p:nvSpPr>
        <p:spPr bwMode="auto">
          <a:xfrm>
            <a:off x="7600281" y="5876635"/>
            <a:ext cx="1336641" cy="523220"/>
          </a:xfrm>
          <a:prstGeom prst="borderCallout1">
            <a:avLst>
              <a:gd name="adj1" fmla="val -276"/>
              <a:gd name="adj2" fmla="val 51008"/>
              <a:gd name="adj3" fmla="val -127863"/>
              <a:gd name="adj4" fmla="val 67808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66801" y="5876634"/>
            <a:ext cx="1107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Laser head +</a:t>
            </a:r>
          </a:p>
          <a:p>
            <a:r>
              <a:rPr lang="en-US" sz="1400" dirty="0" smtClean="0"/>
              <a:t>collimator</a:t>
            </a:r>
            <a:endParaRPr lang="en-US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7636566" y="5992890"/>
            <a:ext cx="1300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MAPMT holder</a:t>
            </a:r>
            <a:endParaRPr lang="en-US" sz="1400" dirty="0"/>
          </a:p>
        </p:txBody>
      </p:sp>
      <p:sp>
        <p:nvSpPr>
          <p:cNvPr id="17" name="Rectangle 16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500892" y="-85271"/>
            <a:ext cx="399630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Pulsed Laser Test Benches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25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9787" y="1587502"/>
            <a:ext cx="6656393" cy="24672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36071" y="4164258"/>
            <a:ext cx="8918634" cy="2256139"/>
            <a:chOff x="81645" y="2022925"/>
            <a:chExt cx="8918634" cy="2256139"/>
          </a:xfrm>
        </p:grpSpPr>
        <p:sp>
          <p:nvSpPr>
            <p:cNvPr id="9" name="Rectangle 8"/>
            <p:cNvSpPr/>
            <p:nvPr/>
          </p:nvSpPr>
          <p:spPr>
            <a:xfrm>
              <a:off x="127000" y="2050144"/>
              <a:ext cx="8873279" cy="22289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645" y="2050144"/>
              <a:ext cx="3402283" cy="222892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17816" y="2240643"/>
              <a:ext cx="2726201" cy="203842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3710213" y="2022925"/>
              <a:ext cx="44936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Surface map  by </a:t>
              </a:r>
              <a:r>
                <a:rPr lang="en-US" sz="1200" dirty="0"/>
                <a:t>l</a:t>
              </a:r>
              <a:r>
                <a:rPr lang="en-US" sz="1200" dirty="0" smtClean="0"/>
                <a:t>aser setup             </a:t>
              </a:r>
              <a:r>
                <a:rPr lang="en-US" sz="1200" dirty="0" err="1" smtClean="0"/>
                <a:t>vs</a:t>
              </a:r>
              <a:r>
                <a:rPr lang="en-US" sz="1200" dirty="0" smtClean="0"/>
                <a:t>                               touch machine</a:t>
              </a:r>
              <a:endParaRPr lang="en-US" sz="1200" dirty="0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23065" y="2240641"/>
              <a:ext cx="2539087" cy="2038421"/>
            </a:xfrm>
            <a:prstGeom prst="rect">
              <a:avLst/>
            </a:prstGeom>
          </p:spPr>
        </p:pic>
      </p:grpSp>
      <p:pic>
        <p:nvPicPr>
          <p:cNvPr id="28" name="Picture 27" descr="IMG_20161005_120206_BURST004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87" y="1823360"/>
            <a:ext cx="3973718" cy="22313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0718" y="1823361"/>
            <a:ext cx="2655462" cy="223139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81264" y="1560289"/>
            <a:ext cx="49700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Spectrophotometer                                                           Characterization station</a:t>
            </a:r>
            <a:endParaRPr lang="en-US" sz="12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6839510" y="729293"/>
            <a:ext cx="2304137" cy="3325465"/>
            <a:chOff x="6857652" y="792790"/>
            <a:chExt cx="2304137" cy="3325465"/>
          </a:xfrm>
        </p:grpSpPr>
        <p:sp>
          <p:nvSpPr>
            <p:cNvPr id="33" name="Rectangle 32"/>
            <p:cNvSpPr/>
            <p:nvPr/>
          </p:nvSpPr>
          <p:spPr>
            <a:xfrm>
              <a:off x="6857653" y="792790"/>
              <a:ext cx="2304136" cy="33254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6" name="Picture 25" descr="IMG_20151009_163741.jp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7652" y="1069790"/>
              <a:ext cx="2286348" cy="3048464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7355244" y="792790"/>
              <a:ext cx="13516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Controlled storage</a:t>
              </a:r>
              <a:endParaRPr lang="en-US" sz="1200" dirty="0"/>
            </a:p>
          </p:txBody>
        </p:sp>
      </p:grpSp>
      <p:sp>
        <p:nvSpPr>
          <p:cNvPr id="44" name="Rectangle 43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2649816" y="-85271"/>
            <a:ext cx="369844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Aerogel Test Laboratory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3071" y="647654"/>
            <a:ext cx="50643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Existing facility to study detailed aerogel optical properties</a:t>
            </a:r>
          </a:p>
          <a:p>
            <a:r>
              <a:rPr lang="en-US" sz="1600" dirty="0" smtClean="0"/>
              <a:t>(refractive index, surface planarity, forward scattering) </a:t>
            </a:r>
          </a:p>
          <a:p>
            <a:r>
              <a:rPr lang="en-US" sz="1600" dirty="0"/>
              <a:t>s</a:t>
            </a:r>
            <a:r>
              <a:rPr lang="en-US" sz="1600" dirty="0" smtClean="0"/>
              <a:t>afe handling and Interplay with gas radiator</a:t>
            </a:r>
          </a:p>
        </p:txBody>
      </p:sp>
    </p:spTree>
    <p:extLst>
      <p:ext uri="{BB962C8B-B14F-4D97-AF65-F5344CB8AC3E}">
        <p14:creationId xmlns:p14="http://schemas.microsoft.com/office/powerpoint/2010/main" val="685064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2701112" y="-85271"/>
            <a:ext cx="359585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Mirror Test Laboratory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4995" y="593228"/>
            <a:ext cx="497223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Existing facility to study detailed mirror optical properties</a:t>
            </a:r>
          </a:p>
          <a:p>
            <a:r>
              <a:rPr lang="en-US" sz="1600" dirty="0" smtClean="0"/>
              <a:t>(surface map, radius of curvature, reflectivity</a:t>
            </a:r>
            <a:r>
              <a:rPr lang="en-US" sz="1600" dirty="0"/>
              <a:t>)</a:t>
            </a:r>
            <a:r>
              <a:rPr lang="en-US" sz="1600" dirty="0" smtClean="0"/>
              <a:t>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33356" y="1279101"/>
            <a:ext cx="9004531" cy="2270172"/>
            <a:chOff x="133356" y="1651012"/>
            <a:chExt cx="9004531" cy="2270172"/>
          </a:xfrm>
        </p:grpSpPr>
        <p:sp>
          <p:nvSpPr>
            <p:cNvPr id="3" name="Rectangle 2"/>
            <p:cNvSpPr/>
            <p:nvPr/>
          </p:nvSpPr>
          <p:spPr>
            <a:xfrm>
              <a:off x="133356" y="1651012"/>
              <a:ext cx="9004531" cy="22701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3356" y="1651012"/>
              <a:ext cx="3234378" cy="1819337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14229" y="1659728"/>
              <a:ext cx="2702173" cy="2050492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>
              <a:lum/>
              <a:alphaModFix/>
            </a:blip>
            <a:srcRect/>
            <a:stretch>
              <a:fillRect/>
            </a:stretch>
          </p:blipFill>
          <p:spPr>
            <a:xfrm>
              <a:off x="2504775" y="2268424"/>
              <a:ext cx="2202857" cy="1652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61454" y="2268424"/>
              <a:ext cx="2376433" cy="1652758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7685794" y="1799725"/>
              <a:ext cx="111130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Reflectivity</a:t>
              </a:r>
              <a:endParaRPr lang="en-US" sz="16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517899" y="1781582"/>
              <a:ext cx="9223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Planarity</a:t>
              </a:r>
              <a:endParaRPr lang="en-US" sz="16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24066" y="3657415"/>
            <a:ext cx="8709095" cy="2916739"/>
            <a:chOff x="133356" y="3711841"/>
            <a:chExt cx="8709095" cy="2916739"/>
          </a:xfrm>
        </p:grpSpPr>
        <p:sp>
          <p:nvSpPr>
            <p:cNvPr id="58" name="Rectangle 57"/>
            <p:cNvSpPr/>
            <p:nvPr/>
          </p:nvSpPr>
          <p:spPr>
            <a:xfrm>
              <a:off x="133356" y="3712107"/>
              <a:ext cx="8709095" cy="29164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133356" y="3711841"/>
              <a:ext cx="8709095" cy="2916739"/>
              <a:chOff x="-368009" y="3711841"/>
              <a:chExt cx="8709095" cy="2916739"/>
            </a:xfrm>
          </p:grpSpPr>
          <p:pic>
            <p:nvPicPr>
              <p:cNvPr id="25" name="Picture 24" descr="Mirror_test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68009" y="3711842"/>
                <a:ext cx="2413335" cy="2760386"/>
              </a:xfrm>
              <a:prstGeom prst="rect">
                <a:avLst/>
              </a:prstGeom>
            </p:spPr>
          </p:pic>
          <p:pic>
            <p:nvPicPr>
              <p:cNvPr id="27" name="Picture 26" descr="SH.pn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50148" y="4077875"/>
                <a:ext cx="2526864" cy="2394351"/>
              </a:xfrm>
              <a:prstGeom prst="rect">
                <a:avLst/>
              </a:prstGeom>
            </p:spPr>
          </p:pic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49316" y="3711841"/>
                <a:ext cx="1556565" cy="2760386"/>
              </a:xfrm>
              <a:prstGeom prst="rect">
                <a:avLst/>
              </a:prstGeom>
            </p:spPr>
          </p:pic>
          <p:pic>
            <p:nvPicPr>
              <p:cNvPr id="34" name="Picture 5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10671" y="4057247"/>
                <a:ext cx="2230415" cy="12865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" name="Picture 6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10671" y="5336272"/>
                <a:ext cx="2230415" cy="12923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1" name="TextBox 40"/>
            <p:cNvSpPr txBox="1"/>
            <p:nvPr/>
          </p:nvSpPr>
          <p:spPr>
            <a:xfrm>
              <a:off x="2513271" y="3728342"/>
              <a:ext cx="26538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Shack-Hartmann:</a:t>
              </a:r>
              <a:r>
                <a:rPr lang="en-US" sz="1600" dirty="0"/>
                <a:t> </a:t>
              </a:r>
              <a:r>
                <a:rPr lang="en-US" sz="1600" dirty="0" smtClean="0"/>
                <a:t>Aberrations</a:t>
              </a:r>
              <a:endParaRPr lang="en-US" sz="16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648320" y="3730250"/>
              <a:ext cx="214253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Point Image: Alignment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53568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87328"/>
            <a:ext cx="5456215" cy="370019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511248" y="-85271"/>
            <a:ext cx="397561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EIC Detector Environment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97071" y="916214"/>
            <a:ext cx="319831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Neutron </a:t>
            </a:r>
            <a:r>
              <a:rPr lang="en-US" b="1" dirty="0" err="1" smtClean="0"/>
              <a:t>Fluence</a:t>
            </a:r>
            <a:endParaRPr lang="en-US" b="1" dirty="0" smtClean="0"/>
          </a:p>
          <a:p>
            <a:endParaRPr lang="en-US" dirty="0"/>
          </a:p>
          <a:p>
            <a:r>
              <a:rPr lang="en-US" dirty="0" smtClean="0"/>
              <a:t>Under control outside the </a:t>
            </a:r>
            <a:r>
              <a:rPr lang="en-US" dirty="0" err="1" smtClean="0"/>
              <a:t>calo’s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Reference value ~ 10 </a:t>
            </a:r>
            <a:r>
              <a:rPr lang="en-US" baseline="30000" dirty="0" smtClean="0"/>
              <a:t>11 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eq</a:t>
            </a:r>
            <a:r>
              <a:rPr lang="en-US" dirty="0" smtClean="0"/>
              <a:t>/cm</a:t>
            </a:r>
            <a:r>
              <a:rPr lang="en-US" baseline="30000" dirty="0" smtClean="0"/>
              <a:t>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15256" y="4782833"/>
            <a:ext cx="32615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Magnetic Field</a:t>
            </a:r>
          </a:p>
          <a:p>
            <a:endParaRPr lang="en-US" dirty="0" smtClean="0"/>
          </a:p>
          <a:p>
            <a:r>
              <a:rPr lang="en-US" dirty="0" smtClean="0"/>
              <a:t>~ 1 T order of magnitude</a:t>
            </a:r>
          </a:p>
          <a:p>
            <a:r>
              <a:rPr lang="en-US" dirty="0" smtClean="0"/>
              <a:t>Detector orientation to be tuned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4720" y="3955335"/>
            <a:ext cx="4399280" cy="25557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8811717">
            <a:off x="7198113" y="5040801"/>
            <a:ext cx="671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660066"/>
                </a:solidFill>
              </a:rPr>
              <a:t>dRICH</a:t>
            </a:r>
            <a:endParaRPr lang="en-US" sz="1400" dirty="0" smtClean="0">
              <a:solidFill>
                <a:srgbClr val="660066"/>
              </a:solidFill>
            </a:endParaRPr>
          </a:p>
          <a:p>
            <a:r>
              <a:rPr lang="en-US" sz="1400" dirty="0" smtClean="0">
                <a:solidFill>
                  <a:srgbClr val="660066"/>
                </a:solidFill>
              </a:rPr>
              <a:t>sensor</a:t>
            </a:r>
            <a:endParaRPr lang="en-US" sz="14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754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056" y="956425"/>
            <a:ext cx="3077907" cy="544499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574" y="3678924"/>
            <a:ext cx="3776244" cy="283218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072215" y="561949"/>
            <a:ext cx="4319002" cy="3643898"/>
            <a:chOff x="3954292" y="616375"/>
            <a:chExt cx="4319002" cy="3643898"/>
          </a:xfrm>
        </p:grpSpPr>
        <p:sp>
          <p:nvSpPr>
            <p:cNvPr id="9" name="Rectangle 8"/>
            <p:cNvSpPr/>
            <p:nvPr/>
          </p:nvSpPr>
          <p:spPr>
            <a:xfrm>
              <a:off x="4018643" y="616375"/>
              <a:ext cx="4181929" cy="36438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43357" y="616375"/>
              <a:ext cx="3803826" cy="340982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7481453" y="3841533"/>
              <a:ext cx="7918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Pixel #</a:t>
              </a:r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 rot="16200000">
              <a:off x="3743037" y="1087704"/>
              <a:ext cx="7918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Pixel #</a:t>
              </a:r>
              <a:endParaRPr lang="en-US" dirty="0"/>
            </a:p>
          </p:txBody>
        </p:sp>
      </p:grpSp>
      <p:sp>
        <p:nvSpPr>
          <p:cNvPr id="20" name="Rounded Rectangular Callout 19"/>
          <p:cNvSpPr/>
          <p:nvPr/>
        </p:nvSpPr>
        <p:spPr>
          <a:xfrm>
            <a:off x="7192819" y="4421909"/>
            <a:ext cx="1731817" cy="577273"/>
          </a:xfrm>
          <a:prstGeom prst="wedgeRoundRectCallout">
            <a:avLst>
              <a:gd name="adj1" fmla="val -111233"/>
              <a:gd name="adj2" fmla="val 68500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192819" y="4375942"/>
            <a:ext cx="197703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Peltier</a:t>
            </a:r>
            <a:r>
              <a:rPr lang="en-US" sz="1600" dirty="0" smtClean="0"/>
              <a:t> cell cooling </a:t>
            </a:r>
          </a:p>
          <a:p>
            <a:r>
              <a:rPr lang="en-US" sz="1600" dirty="0" smtClean="0"/>
              <a:t>Down to -30</a:t>
            </a:r>
            <a:r>
              <a:rPr lang="en-US" sz="1600" baseline="30000" dirty="0" smtClean="0"/>
              <a:t>o </a:t>
            </a:r>
            <a:r>
              <a:rPr lang="en-US" sz="1600" dirty="0" smtClean="0"/>
              <a:t>in N</a:t>
            </a:r>
            <a:r>
              <a:rPr lang="en-US" sz="1600" baseline="-25000" dirty="0" smtClean="0"/>
              <a:t>2</a:t>
            </a:r>
            <a:endParaRPr lang="en-US" sz="1600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493965" y="-85271"/>
            <a:ext cx="201018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SiPM Option  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0056" y="536694"/>
            <a:ext cx="2776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Viable solution with cooling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070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639" y="1633385"/>
            <a:ext cx="3000499" cy="22592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6486" y="2997815"/>
            <a:ext cx="2400300" cy="17896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1149" y="5235195"/>
            <a:ext cx="2356833" cy="12732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47977" y="603684"/>
            <a:ext cx="14157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Paolo </a:t>
            </a:r>
            <a:r>
              <a:rPr lang="en-US" dirty="0" err="1" smtClean="0">
                <a:solidFill>
                  <a:srgbClr val="FF0000"/>
                </a:solidFill>
              </a:rPr>
              <a:t>Carniti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@ RICH 2018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82258" y="614247"/>
            <a:ext cx="2072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I. </a:t>
            </a:r>
            <a:r>
              <a:rPr lang="en-US" dirty="0" err="1" smtClean="0">
                <a:solidFill>
                  <a:srgbClr val="FF0000"/>
                </a:solidFill>
              </a:rPr>
              <a:t>Balossino</a:t>
            </a:r>
            <a:r>
              <a:rPr lang="en-US" dirty="0" smtClean="0">
                <a:solidFill>
                  <a:srgbClr val="FF0000"/>
                </a:solidFill>
              </a:rPr>
              <a:t> et al.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NIMA 876 (2017) 89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4969" y="1454627"/>
            <a:ext cx="3008676" cy="3900722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4726214" y="3973286"/>
            <a:ext cx="898072" cy="2267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85901" y="622024"/>
            <a:ext cx="24388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T. Tsang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et al.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JINST 11 (2016) P12002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2210" y="5871811"/>
            <a:ext cx="161350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T= 25 C</a:t>
            </a:r>
          </a:p>
          <a:p>
            <a:r>
              <a:rPr lang="en-US" sz="1400" dirty="0" smtClean="0"/>
              <a:t>10</a:t>
            </a:r>
            <a:r>
              <a:rPr lang="en-US" sz="1400" baseline="30000" dirty="0" smtClean="0"/>
              <a:t>9</a:t>
            </a:r>
            <a:r>
              <a:rPr lang="en-US" sz="1400" dirty="0" smtClean="0"/>
              <a:t> </a:t>
            </a:r>
            <a:r>
              <a:rPr lang="en-US" sz="1400" dirty="0" err="1" smtClean="0"/>
              <a:t>n</a:t>
            </a:r>
            <a:r>
              <a:rPr lang="en-US" sz="1400" baseline="-25000" dirty="0" err="1" smtClean="0"/>
              <a:t>eq</a:t>
            </a:r>
            <a:r>
              <a:rPr lang="en-US" sz="1400" dirty="0"/>
              <a:t> </a:t>
            </a:r>
            <a:r>
              <a:rPr lang="en-US" sz="1400" dirty="0" smtClean="0"/>
              <a:t>cm</a:t>
            </a:r>
            <a:r>
              <a:rPr lang="en-US" sz="1400" baseline="30000" dirty="0" smtClean="0"/>
              <a:t>2</a:t>
            </a:r>
          </a:p>
          <a:p>
            <a:r>
              <a:rPr lang="en-US" sz="1400" dirty="0" smtClean="0"/>
              <a:t>Annealing at 250 </a:t>
            </a:r>
            <a:r>
              <a:rPr lang="en-US" sz="1400" baseline="30000" dirty="0" err="1" smtClean="0"/>
              <a:t>o</a:t>
            </a:r>
            <a:r>
              <a:rPr lang="en-US" sz="1400" dirty="0" err="1" smtClean="0"/>
              <a:t>C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3325587" y="5758764"/>
            <a:ext cx="13260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T= 0 </a:t>
            </a:r>
            <a:r>
              <a:rPr lang="en-US" sz="1400" dirty="0"/>
              <a:t>C</a:t>
            </a:r>
            <a:endParaRPr lang="en-US" sz="1400" dirty="0" smtClean="0"/>
          </a:p>
          <a:p>
            <a:r>
              <a:rPr lang="en-US" sz="1400" dirty="0"/>
              <a:t>f</a:t>
            </a:r>
            <a:r>
              <a:rPr lang="en-US" sz="1400" dirty="0" smtClean="0"/>
              <a:t>ew 10</a:t>
            </a:r>
            <a:r>
              <a:rPr lang="en-US" sz="1400" baseline="30000" dirty="0" smtClean="0"/>
              <a:t>9</a:t>
            </a:r>
            <a:r>
              <a:rPr lang="en-US" sz="1400" dirty="0" smtClean="0"/>
              <a:t> </a:t>
            </a:r>
            <a:r>
              <a:rPr lang="en-US" sz="1400" dirty="0" err="1" smtClean="0"/>
              <a:t>n</a:t>
            </a:r>
            <a:r>
              <a:rPr lang="en-US" sz="1400" baseline="-25000" dirty="0" err="1" smtClean="0"/>
              <a:t>eq</a:t>
            </a:r>
            <a:r>
              <a:rPr lang="en-US" sz="1400" dirty="0"/>
              <a:t> </a:t>
            </a:r>
            <a:r>
              <a:rPr lang="en-US" sz="1400" dirty="0" smtClean="0"/>
              <a:t>cm</a:t>
            </a:r>
            <a:r>
              <a:rPr lang="en-US" sz="1400" baseline="30000" dirty="0" smtClean="0"/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540696" y="-85271"/>
            <a:ext cx="391670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SiPM Radiation Tolerance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901" y="1260577"/>
            <a:ext cx="2292258" cy="461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489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74" y="587433"/>
            <a:ext cx="4285751" cy="318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5004234" y="864222"/>
            <a:ext cx="3438726" cy="111697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marL="288925" indent="-288925">
              <a:tabLst>
                <a:tab pos="1050925" algn="l"/>
              </a:tabLst>
            </a:pPr>
            <a:endParaRPr lang="en-US" sz="1600" dirty="0"/>
          </a:p>
        </p:txBody>
      </p:sp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540696" y="-85271"/>
            <a:ext cx="391670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SiPM Radiation Tolerance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2146" y="2864875"/>
            <a:ext cx="5269433" cy="364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17274" y="3934777"/>
            <a:ext cx="3362960" cy="10778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marL="288925" indent="-288925">
              <a:tabLst>
                <a:tab pos="1050925" algn="l"/>
              </a:tabLst>
            </a:pPr>
            <a:r>
              <a:rPr lang="en-US" sz="1600" dirty="0" err="1">
                <a:solidFill>
                  <a:srgbClr val="008000"/>
                </a:solidFill>
              </a:rPr>
              <a:t>SiPMs</a:t>
            </a:r>
            <a:r>
              <a:rPr lang="en-US" sz="1600" dirty="0">
                <a:solidFill>
                  <a:srgbClr val="008000"/>
                </a:solidFill>
              </a:rPr>
              <a:t> with high cell density and </a:t>
            </a:r>
            <a:endParaRPr lang="en-US" sz="1600" dirty="0" smtClean="0">
              <a:solidFill>
                <a:srgbClr val="008000"/>
              </a:solidFill>
            </a:endParaRPr>
          </a:p>
          <a:p>
            <a:pPr marL="288925" indent="-288925">
              <a:tabLst>
                <a:tab pos="1050925" algn="l"/>
              </a:tabLst>
            </a:pPr>
            <a:r>
              <a:rPr lang="en-US" sz="1600" dirty="0" smtClean="0">
                <a:solidFill>
                  <a:srgbClr val="008000"/>
                </a:solidFill>
              </a:rPr>
              <a:t>fast </a:t>
            </a:r>
            <a:r>
              <a:rPr lang="en-US" sz="1600" dirty="0">
                <a:solidFill>
                  <a:srgbClr val="008000"/>
                </a:solidFill>
              </a:rPr>
              <a:t>recovery time can </a:t>
            </a:r>
            <a:r>
              <a:rPr lang="en-US" sz="1600" dirty="0" smtClean="0">
                <a:solidFill>
                  <a:srgbClr val="008000"/>
                </a:solidFill>
              </a:rPr>
              <a:t>operate </a:t>
            </a:r>
            <a:r>
              <a:rPr lang="en-US" sz="1600" dirty="0">
                <a:solidFill>
                  <a:srgbClr val="008000"/>
                </a:solidFill>
              </a:rPr>
              <a:t>up </a:t>
            </a:r>
            <a:endParaRPr lang="en-US" sz="1600" dirty="0" smtClean="0">
              <a:solidFill>
                <a:srgbClr val="008000"/>
              </a:solidFill>
            </a:endParaRPr>
          </a:p>
          <a:p>
            <a:pPr marL="288925" indent="-288925">
              <a:tabLst>
                <a:tab pos="1050925" algn="l"/>
              </a:tabLst>
            </a:pPr>
            <a:r>
              <a:rPr lang="en-US" sz="1600" dirty="0" smtClean="0">
                <a:solidFill>
                  <a:srgbClr val="008000"/>
                </a:solidFill>
              </a:rPr>
              <a:t>to </a:t>
            </a:r>
            <a:r>
              <a:rPr lang="en-US" sz="1600" dirty="0">
                <a:solidFill>
                  <a:srgbClr val="008000"/>
                </a:solidFill>
              </a:rPr>
              <a:t>3*10</a:t>
            </a:r>
            <a:r>
              <a:rPr lang="en-US" sz="1600" baseline="30000" dirty="0">
                <a:solidFill>
                  <a:srgbClr val="008000"/>
                </a:solidFill>
              </a:rPr>
              <a:t>12</a:t>
            </a:r>
            <a:r>
              <a:rPr lang="en-US" sz="1600" dirty="0">
                <a:solidFill>
                  <a:srgbClr val="008000"/>
                </a:solidFill>
              </a:rPr>
              <a:t> neutrons/cm</a:t>
            </a:r>
            <a:r>
              <a:rPr lang="en-US" sz="1600" baseline="30000" dirty="0">
                <a:solidFill>
                  <a:srgbClr val="008000"/>
                </a:solidFill>
              </a:rPr>
              <a:t>2</a:t>
            </a:r>
            <a:r>
              <a:rPr lang="en-US" sz="1600" dirty="0">
                <a:solidFill>
                  <a:srgbClr val="008000"/>
                </a:solidFill>
              </a:rPr>
              <a:t> </a:t>
            </a:r>
            <a:endParaRPr lang="en-US" sz="1600" dirty="0" smtClean="0">
              <a:solidFill>
                <a:srgbClr val="008000"/>
              </a:solidFill>
            </a:endParaRPr>
          </a:p>
          <a:p>
            <a:pPr marL="288925" indent="-288925">
              <a:tabLst>
                <a:tab pos="1050925" algn="l"/>
              </a:tabLst>
            </a:pPr>
            <a:r>
              <a:rPr lang="en-US" sz="1600" dirty="0" smtClean="0">
                <a:solidFill>
                  <a:srgbClr val="008000"/>
                </a:solidFill>
              </a:rPr>
              <a:t>(</a:t>
            </a:r>
            <a:r>
              <a:rPr lang="en-US" sz="1600" dirty="0">
                <a:solidFill>
                  <a:srgbClr val="008000"/>
                </a:solidFill>
              </a:rPr>
              <a:t>gain change is&lt; 25%). 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96365" y="2568331"/>
            <a:ext cx="218521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B050"/>
                </a:solidFill>
              </a:rPr>
              <a:t>Yu. </a:t>
            </a:r>
            <a:r>
              <a:rPr lang="en-US" sz="1400" dirty="0" err="1" smtClean="0">
                <a:solidFill>
                  <a:srgbClr val="00B050"/>
                </a:solidFill>
              </a:rPr>
              <a:t>Musienko</a:t>
            </a:r>
            <a:r>
              <a:rPr lang="en-US" sz="1400" dirty="0" smtClean="0">
                <a:solidFill>
                  <a:srgbClr val="00B050"/>
                </a:solidFill>
              </a:rPr>
              <a:t> @ DIRC2019</a:t>
            </a:r>
            <a:endParaRPr lang="en-US" sz="1400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66367" y="987654"/>
            <a:ext cx="3533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u="sng" dirty="0">
                <a:solidFill>
                  <a:srgbClr val="008000"/>
                </a:solidFill>
              </a:rPr>
              <a:t>General trend is that </a:t>
            </a:r>
            <a:r>
              <a:rPr lang="en-US" sz="1600" u="sng" dirty="0" err="1">
                <a:solidFill>
                  <a:srgbClr val="008000"/>
                </a:solidFill>
              </a:rPr>
              <a:t>SiPMs</a:t>
            </a:r>
            <a:r>
              <a:rPr lang="en-US" sz="1600" u="sng" dirty="0">
                <a:solidFill>
                  <a:srgbClr val="008000"/>
                </a:solidFill>
              </a:rPr>
              <a:t> with high </a:t>
            </a:r>
            <a:endParaRPr lang="en-US" sz="1600" u="sng" dirty="0" smtClean="0">
              <a:solidFill>
                <a:srgbClr val="008000"/>
              </a:solidFill>
            </a:endParaRPr>
          </a:p>
          <a:p>
            <a:r>
              <a:rPr lang="en-US" sz="1600" u="sng" dirty="0" smtClean="0">
                <a:solidFill>
                  <a:srgbClr val="008000"/>
                </a:solidFill>
              </a:rPr>
              <a:t>VB </a:t>
            </a:r>
            <a:r>
              <a:rPr lang="en-US" sz="1600" u="sng" dirty="0">
                <a:solidFill>
                  <a:srgbClr val="008000"/>
                </a:solidFill>
              </a:rPr>
              <a:t>value have faster dark current </a:t>
            </a:r>
            <a:endParaRPr lang="en-US" sz="1600" u="sng" dirty="0" smtClean="0">
              <a:solidFill>
                <a:srgbClr val="008000"/>
              </a:solidFill>
            </a:endParaRPr>
          </a:p>
          <a:p>
            <a:r>
              <a:rPr lang="en-US" sz="1600" u="sng" dirty="0" smtClean="0">
                <a:solidFill>
                  <a:srgbClr val="008000"/>
                </a:solidFill>
              </a:rPr>
              <a:t>reduction </a:t>
            </a:r>
            <a:r>
              <a:rPr lang="en-US" sz="1600" u="sng" dirty="0">
                <a:solidFill>
                  <a:srgbClr val="008000"/>
                </a:solidFill>
              </a:rPr>
              <a:t>with the temperature</a:t>
            </a:r>
            <a:endParaRPr lang="en-US" sz="16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2560" y="5212080"/>
            <a:ext cx="22753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+  Low/uniform field</a:t>
            </a:r>
          </a:p>
          <a:p>
            <a:r>
              <a:rPr lang="en-US" sz="1600" dirty="0" smtClean="0"/>
              <a:t>+  Entrance window</a:t>
            </a:r>
            <a:endParaRPr lang="en-US" sz="1600" dirty="0"/>
          </a:p>
          <a:p>
            <a:r>
              <a:rPr lang="en-US" sz="1600" dirty="0" smtClean="0"/>
              <a:t>+  Packaging (</a:t>
            </a:r>
            <a:r>
              <a:rPr lang="en-US" sz="1600" dirty="0" err="1" smtClean="0"/>
              <a:t>Dt</a:t>
            </a:r>
            <a:r>
              <a:rPr lang="en-US" sz="1600" dirty="0" smtClean="0"/>
              <a:t>, cooling)</a:t>
            </a:r>
          </a:p>
          <a:p>
            <a:r>
              <a:rPr lang="en-US" sz="1600" dirty="0" smtClean="0"/>
              <a:t>+  </a:t>
            </a:r>
            <a:r>
              <a:rPr lang="mr-IN" sz="1600" dirty="0" smtClean="0"/>
              <a:t>……</a:t>
            </a:r>
            <a:r>
              <a:rPr lang="en-US" sz="1600" dirty="0" smtClean="0"/>
              <a:t>..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43247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648458"/>
              </p:ext>
            </p:extLst>
          </p:nvPr>
        </p:nvGraphicFramePr>
        <p:xfrm>
          <a:off x="90718" y="585659"/>
          <a:ext cx="8971644" cy="584796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523996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62654"/>
              </a:tblGrid>
              <a:tr h="358409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FY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Tot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INFN</a:t>
                      </a:r>
                      <a:endParaRPr lang="en-US" sz="1000" dirty="0"/>
                    </a:p>
                  </a:txBody>
                  <a:tcPr/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Post-doc (Hardware)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Post-doc</a:t>
                      </a:r>
                      <a:r>
                        <a:rPr lang="en-US" sz="1000" baseline="0" dirty="0" smtClean="0"/>
                        <a:t> (Design)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Travel (Test-beam)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</a:t>
                      </a:r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   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56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Mechanics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Windows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8</a:t>
                      </a:r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Gas system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Electronics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Tracking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Shipment,</a:t>
                      </a:r>
                      <a:r>
                        <a:rPr lang="en-US" sz="1000" baseline="0" dirty="0" smtClean="0"/>
                        <a:t> </a:t>
                      </a:r>
                      <a:r>
                        <a:rPr lang="en-US" sz="1000" dirty="0" smtClean="0"/>
                        <a:t>Incidentals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Mirrors 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65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Aerogel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Gas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MCP-PMTs (LAPPDs)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err="1" smtClean="0"/>
                        <a:t>SiPMs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75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SiPM </a:t>
                      </a:r>
                      <a:r>
                        <a:rPr lang="en-US" sz="1000" dirty="0" err="1" smtClean="0"/>
                        <a:t>Coolling</a:t>
                      </a:r>
                      <a:endParaRPr lang="en-US" sz="1000" dirty="0" smtClean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Total</a:t>
                      </a:r>
                      <a:r>
                        <a:rPr lang="en-US" sz="1000" baseline="0" dirty="0" smtClean="0"/>
                        <a:t> personal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44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42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326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Total material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90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338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458631" y="-85271"/>
            <a:ext cx="208084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Activity 2020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910762" y="944880"/>
            <a:ext cx="1690732" cy="4754880"/>
          </a:xfrm>
          <a:prstGeom prst="wedgeRoundRectCallout">
            <a:avLst>
              <a:gd name="adj1" fmla="val -87445"/>
              <a:gd name="adj2" fmla="val -49893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026736" y="1026160"/>
            <a:ext cx="1574758" cy="4401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           2020</a:t>
            </a:r>
          </a:p>
          <a:p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Prototype </a:t>
            </a:r>
            <a:r>
              <a:rPr lang="en-US" sz="1400" dirty="0" smtClean="0"/>
              <a:t>design,</a:t>
            </a:r>
            <a:endParaRPr lang="en-US" sz="1400" dirty="0" smtClean="0"/>
          </a:p>
          <a:p>
            <a:r>
              <a:rPr lang="en-US" sz="1400" dirty="0"/>
              <a:t>s</a:t>
            </a:r>
            <a:r>
              <a:rPr lang="en-US" sz="1400" dirty="0" smtClean="0"/>
              <a:t>imulation and </a:t>
            </a:r>
          </a:p>
          <a:p>
            <a:r>
              <a:rPr lang="en-US" sz="1400" dirty="0" smtClean="0"/>
              <a:t>implementation</a:t>
            </a:r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Basic mechanics</a:t>
            </a:r>
          </a:p>
          <a:p>
            <a:r>
              <a:rPr lang="en-US" sz="1400" dirty="0" smtClean="0"/>
              <a:t>E</a:t>
            </a:r>
            <a:r>
              <a:rPr lang="en-US" sz="1400" dirty="0" smtClean="0"/>
              <a:t>lectronics </a:t>
            </a:r>
          </a:p>
          <a:p>
            <a:r>
              <a:rPr lang="en-US" sz="1400" dirty="0" smtClean="0"/>
              <a:t>adaptation</a:t>
            </a:r>
            <a:endParaRPr lang="en-US" sz="1400" dirty="0" smtClean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Component test  </a:t>
            </a:r>
          </a:p>
          <a:p>
            <a:r>
              <a:rPr lang="en-US" sz="1400" dirty="0"/>
              <a:t>a</a:t>
            </a:r>
            <a:r>
              <a:rPr lang="en-US" sz="1400" dirty="0" smtClean="0"/>
              <a:t>nd </a:t>
            </a:r>
            <a:r>
              <a:rPr lang="en-US" sz="1400" dirty="0" smtClean="0"/>
              <a:t>selection</a:t>
            </a: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Start of INFN funds</a:t>
            </a:r>
          </a:p>
        </p:txBody>
      </p:sp>
    </p:spTree>
    <p:extLst>
      <p:ext uri="{BB962C8B-B14F-4D97-AF65-F5344CB8AC3E}">
        <p14:creationId xmlns:p14="http://schemas.microsoft.com/office/powerpoint/2010/main" val="2755884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872352"/>
              </p:ext>
            </p:extLst>
          </p:nvPr>
        </p:nvGraphicFramePr>
        <p:xfrm>
          <a:off x="90718" y="585659"/>
          <a:ext cx="8971644" cy="584796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523996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62654"/>
              </a:tblGrid>
              <a:tr h="358409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FY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Tot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INFN</a:t>
                      </a:r>
                      <a:endParaRPr lang="en-US" sz="1000" dirty="0"/>
                    </a:p>
                  </a:txBody>
                  <a:tcPr/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Post-doc (Hardware)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Post-doc</a:t>
                      </a:r>
                      <a:r>
                        <a:rPr lang="en-US" sz="1000" baseline="0" dirty="0" smtClean="0"/>
                        <a:t> (Design)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Travel (Test-beam)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8</a:t>
                      </a:r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</a:t>
                      </a:r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   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56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Mechanics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Windows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Gas system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Electronics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Tracking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Shipment,</a:t>
                      </a:r>
                      <a:r>
                        <a:rPr lang="en-US" sz="1000" baseline="0" dirty="0" smtClean="0"/>
                        <a:t> </a:t>
                      </a:r>
                      <a:r>
                        <a:rPr lang="en-US" sz="1000" dirty="0" smtClean="0"/>
                        <a:t>Incidentals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Mirrors 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65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Aerogel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Gas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MCP-PMTs (LAPPDs)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err="1" smtClean="0"/>
                        <a:t>SiPMs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75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SiPM </a:t>
                      </a:r>
                      <a:r>
                        <a:rPr lang="en-US" sz="1000" dirty="0" err="1" smtClean="0"/>
                        <a:t>Coolling</a:t>
                      </a:r>
                      <a:endParaRPr lang="en-US" sz="1000" dirty="0" smtClean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Total</a:t>
                      </a:r>
                      <a:r>
                        <a:rPr lang="en-US" sz="1000" baseline="0" dirty="0" smtClean="0"/>
                        <a:t> personal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44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42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326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Total material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90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338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458631" y="-85271"/>
            <a:ext cx="208084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Activity 2021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410633" y="914400"/>
            <a:ext cx="1897639" cy="4846574"/>
          </a:xfrm>
          <a:prstGeom prst="wedgeRoundRectCallout">
            <a:avLst>
              <a:gd name="adj1" fmla="val -78480"/>
              <a:gd name="adj2" fmla="val -49894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511890" y="959660"/>
            <a:ext cx="1695120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          </a:t>
            </a:r>
            <a:r>
              <a:rPr lang="en-US" sz="1400" dirty="0" smtClean="0"/>
              <a:t>    </a:t>
            </a:r>
            <a:r>
              <a:rPr lang="en-US" sz="1400" dirty="0" smtClean="0"/>
              <a:t>2021</a:t>
            </a:r>
          </a:p>
          <a:p>
            <a:endParaRPr lang="en-US" sz="1400" dirty="0" smtClean="0"/>
          </a:p>
          <a:p>
            <a:r>
              <a:rPr lang="en-US" sz="1400" b="1" dirty="0" smtClean="0"/>
              <a:t>Basic prototype </a:t>
            </a:r>
          </a:p>
          <a:p>
            <a:endParaRPr lang="en-US" sz="600" dirty="0" smtClean="0"/>
          </a:p>
          <a:p>
            <a:r>
              <a:rPr lang="en-US" sz="1400" dirty="0" smtClean="0"/>
              <a:t>- basic tracking</a:t>
            </a:r>
          </a:p>
          <a:p>
            <a:r>
              <a:rPr lang="en-US" sz="1400" dirty="0" smtClean="0"/>
              <a:t>- 1 radiator choice</a:t>
            </a:r>
          </a:p>
          <a:p>
            <a:r>
              <a:rPr lang="en-US" sz="1400" dirty="0" smtClean="0"/>
              <a:t>- commercial mirror </a:t>
            </a:r>
          </a:p>
          <a:p>
            <a:r>
              <a:rPr lang="en-US" sz="1400" dirty="0" smtClean="0"/>
              <a:t>- </a:t>
            </a:r>
            <a:r>
              <a:rPr lang="en-US" sz="1400" dirty="0" smtClean="0"/>
              <a:t>r</a:t>
            </a:r>
            <a:r>
              <a:rPr lang="en-US" sz="1400" dirty="0" smtClean="0"/>
              <a:t>eference readout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b="1" dirty="0" smtClean="0"/>
              <a:t>Beam Test 1</a:t>
            </a:r>
          </a:p>
          <a:p>
            <a:endParaRPr lang="en-US" sz="600" b="1" dirty="0" smtClean="0"/>
          </a:p>
          <a:p>
            <a:r>
              <a:rPr lang="en-US" sz="1400" dirty="0" smtClean="0"/>
              <a:t>- MA-PMTs, </a:t>
            </a:r>
            <a:r>
              <a:rPr lang="en-US" sz="1400" dirty="0" err="1" smtClean="0"/>
              <a:t>SiPMs</a:t>
            </a:r>
            <a:endParaRPr lang="en-US" sz="1400" dirty="0" smtClean="0"/>
          </a:p>
          <a:p>
            <a:r>
              <a:rPr lang="en-US" sz="1400" dirty="0" smtClean="0"/>
              <a:t>- Proton beam</a:t>
            </a:r>
          </a:p>
          <a:p>
            <a:r>
              <a:rPr lang="en-US" sz="1400" dirty="0" smtClean="0"/>
              <a:t>- Critical </a:t>
            </a:r>
            <a:r>
              <a:rPr lang="en-US" sz="1400" dirty="0" smtClean="0"/>
              <a:t>aspects</a:t>
            </a:r>
            <a:endParaRPr lang="en-US" sz="1400" dirty="0"/>
          </a:p>
          <a:p>
            <a:pPr marL="285750" indent="-285750">
              <a:buFontTx/>
              <a:buChar char="-"/>
            </a:pPr>
            <a:endParaRPr lang="en-US" sz="1000" dirty="0" smtClean="0"/>
          </a:p>
          <a:p>
            <a:pPr marL="285750" indent="-285750">
              <a:buFontTx/>
              <a:buChar char="-"/>
            </a:pPr>
            <a:endParaRPr lang="en-US" sz="1400" dirty="0" smtClean="0"/>
          </a:p>
          <a:p>
            <a:r>
              <a:rPr lang="en-US" sz="1400" b="1" dirty="0" smtClean="0"/>
              <a:t>Optical c</a:t>
            </a:r>
            <a:r>
              <a:rPr lang="en-US" sz="1400" b="1" dirty="0" smtClean="0"/>
              <a:t>omponents </a:t>
            </a:r>
          </a:p>
          <a:p>
            <a:r>
              <a:rPr lang="en-US" sz="1400" dirty="0" smtClean="0"/>
              <a:t>test  and </a:t>
            </a:r>
            <a:r>
              <a:rPr lang="en-US" sz="1400" dirty="0" smtClean="0"/>
              <a:t>selection</a:t>
            </a: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b="1" dirty="0" smtClean="0"/>
              <a:t>SiPM </a:t>
            </a:r>
            <a:r>
              <a:rPr lang="en-US" sz="1400" b="1" dirty="0" smtClean="0"/>
              <a:t>program</a:t>
            </a:r>
          </a:p>
          <a:p>
            <a:r>
              <a:rPr lang="en-US" sz="1400" dirty="0"/>
              <a:t>r</a:t>
            </a:r>
            <a:r>
              <a:rPr lang="en-US" sz="1400" dirty="0" smtClean="0"/>
              <a:t>adiation tolerance </a:t>
            </a:r>
          </a:p>
          <a:p>
            <a:r>
              <a:rPr lang="en-US" sz="1400" dirty="0" smtClean="0"/>
              <a:t>and cooling program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52031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962075"/>
              </p:ext>
            </p:extLst>
          </p:nvPr>
        </p:nvGraphicFramePr>
        <p:xfrm>
          <a:off x="90718" y="585659"/>
          <a:ext cx="8971644" cy="584796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523996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62654"/>
              </a:tblGrid>
              <a:tr h="358409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FY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Tot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INFN</a:t>
                      </a:r>
                      <a:endParaRPr lang="en-US" sz="1000" dirty="0"/>
                    </a:p>
                  </a:txBody>
                  <a:tcPr/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Post-doc (Hardware)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Post-doc</a:t>
                      </a:r>
                      <a:r>
                        <a:rPr lang="en-US" sz="1000" baseline="0" dirty="0" smtClean="0"/>
                        <a:t> (Design)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Travel (Test-beam)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   </a:t>
                      </a:r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8</a:t>
                      </a:r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56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Mechanics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Windows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Gas system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Electronics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Tracking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Shipment,</a:t>
                      </a:r>
                      <a:r>
                        <a:rPr lang="en-US" sz="1000" baseline="0" dirty="0" smtClean="0"/>
                        <a:t> </a:t>
                      </a:r>
                      <a:r>
                        <a:rPr lang="en-US" sz="1000" dirty="0" smtClean="0"/>
                        <a:t>Incidentals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Mirrors 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65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Aerogel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Gas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MCP-PMTs (LAPPDs)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err="1" smtClean="0"/>
                        <a:t>SiPMs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75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SiPM </a:t>
                      </a:r>
                      <a:r>
                        <a:rPr lang="en-US" sz="1000" dirty="0" err="1" smtClean="0"/>
                        <a:t>Coolling</a:t>
                      </a:r>
                      <a:endParaRPr lang="en-US" sz="1000" dirty="0" smtClean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Total</a:t>
                      </a:r>
                      <a:r>
                        <a:rPr lang="en-US" sz="1000" baseline="0" dirty="0" smtClean="0"/>
                        <a:t> personal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44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42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326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Total material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90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338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458631" y="-85271"/>
            <a:ext cx="208084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Activity 2022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1751796" y="944879"/>
            <a:ext cx="2228837" cy="5047212"/>
          </a:xfrm>
          <a:prstGeom prst="wedgeRoundRectCallout">
            <a:avLst>
              <a:gd name="adj1" fmla="val 93240"/>
              <a:gd name="adj2" fmla="val -49187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794505" y="1026160"/>
            <a:ext cx="2455871" cy="5170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          </a:t>
            </a:r>
            <a:r>
              <a:rPr lang="en-US" sz="1400" dirty="0" smtClean="0"/>
              <a:t>        </a:t>
            </a:r>
            <a:r>
              <a:rPr lang="en-US" sz="1400" dirty="0" smtClean="0"/>
              <a:t>2022</a:t>
            </a:r>
          </a:p>
          <a:p>
            <a:endParaRPr lang="en-US" sz="1400" dirty="0" smtClean="0"/>
          </a:p>
          <a:p>
            <a:r>
              <a:rPr lang="en-US" sz="1400" b="1" dirty="0" smtClean="0"/>
              <a:t>Refined prototype </a:t>
            </a:r>
          </a:p>
          <a:p>
            <a:endParaRPr lang="en-US" sz="600" dirty="0" smtClean="0"/>
          </a:p>
          <a:p>
            <a:r>
              <a:rPr lang="en-US" sz="1400" dirty="0" smtClean="0"/>
              <a:t>- </a:t>
            </a:r>
            <a:r>
              <a:rPr lang="en-US" sz="1400" dirty="0" smtClean="0"/>
              <a:t>p</a:t>
            </a:r>
            <a:r>
              <a:rPr lang="en-US" sz="1400" dirty="0" smtClean="0"/>
              <a:t>recision tracking / alignment</a:t>
            </a:r>
            <a:endParaRPr lang="en-US" sz="1400" dirty="0" smtClean="0"/>
          </a:p>
          <a:p>
            <a:r>
              <a:rPr lang="en-US" sz="1400" dirty="0" smtClean="0"/>
              <a:t>- various radiators </a:t>
            </a:r>
          </a:p>
          <a:p>
            <a:r>
              <a:rPr lang="en-US" sz="1400" dirty="0" smtClean="0"/>
              <a:t>- custom mirrors </a:t>
            </a:r>
          </a:p>
          <a:p>
            <a:r>
              <a:rPr lang="en-US" sz="1400" dirty="0" smtClean="0"/>
              <a:t>- gas system</a:t>
            </a:r>
          </a:p>
          <a:p>
            <a:r>
              <a:rPr lang="en-US" sz="1400" dirty="0" smtClean="0"/>
              <a:t>- optimized readout</a:t>
            </a:r>
          </a:p>
          <a:p>
            <a:r>
              <a:rPr lang="en-US" sz="1400" dirty="0" smtClean="0"/>
              <a:t>- o</a:t>
            </a:r>
            <a:r>
              <a:rPr lang="en-US" sz="1400" dirty="0" smtClean="0"/>
              <a:t>nline reconstruction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b="1" dirty="0" smtClean="0"/>
              <a:t>Beam Test 2</a:t>
            </a:r>
          </a:p>
          <a:p>
            <a:endParaRPr lang="en-US" sz="600" b="1" dirty="0" smtClean="0"/>
          </a:p>
          <a:p>
            <a:r>
              <a:rPr lang="en-US" sz="1400" dirty="0" smtClean="0"/>
              <a:t>- MCP-PMTs, </a:t>
            </a:r>
            <a:r>
              <a:rPr lang="en-US" sz="1400" dirty="0" err="1" smtClean="0"/>
              <a:t>SiPMs</a:t>
            </a:r>
            <a:endParaRPr lang="en-US" sz="1400" dirty="0" smtClean="0"/>
          </a:p>
          <a:p>
            <a:r>
              <a:rPr lang="en-US" sz="1400" dirty="0" smtClean="0"/>
              <a:t>- Hadron beam</a:t>
            </a:r>
          </a:p>
          <a:p>
            <a:r>
              <a:rPr lang="en-US" sz="1400" dirty="0" smtClean="0"/>
              <a:t>- </a:t>
            </a:r>
            <a:r>
              <a:rPr lang="en-US" sz="1400" dirty="0" smtClean="0"/>
              <a:t>Performance optimization</a:t>
            </a:r>
            <a:endParaRPr lang="en-US" sz="1400" dirty="0"/>
          </a:p>
          <a:p>
            <a:endParaRPr lang="en-US" sz="1000" dirty="0" smtClean="0"/>
          </a:p>
          <a:p>
            <a:endParaRPr lang="en-US" sz="1400" dirty="0" smtClean="0"/>
          </a:p>
          <a:p>
            <a:r>
              <a:rPr lang="en-US" sz="1400" b="1" dirty="0" smtClean="0"/>
              <a:t>Optical c</a:t>
            </a:r>
            <a:r>
              <a:rPr lang="en-US" sz="1400" b="1" dirty="0" smtClean="0"/>
              <a:t>omponents </a:t>
            </a:r>
          </a:p>
          <a:p>
            <a:r>
              <a:rPr lang="en-US" sz="1400" dirty="0" smtClean="0"/>
              <a:t>test  and </a:t>
            </a:r>
            <a:r>
              <a:rPr lang="en-US" sz="1400" dirty="0" smtClean="0"/>
              <a:t>selection</a:t>
            </a:r>
          </a:p>
          <a:p>
            <a:endParaRPr lang="en-US" sz="1400" dirty="0"/>
          </a:p>
          <a:p>
            <a:r>
              <a:rPr lang="en-US" sz="1400" b="1" dirty="0"/>
              <a:t>SiPM program</a:t>
            </a:r>
          </a:p>
          <a:p>
            <a:r>
              <a:rPr lang="en-US" sz="1400" dirty="0"/>
              <a:t>radiation tolerance </a:t>
            </a:r>
          </a:p>
          <a:p>
            <a:r>
              <a:rPr lang="en-US" sz="1400" dirty="0"/>
              <a:t>and cooling program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36906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18635" y="4085879"/>
            <a:ext cx="2829739" cy="21219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1356" y="704246"/>
            <a:ext cx="2523096" cy="1779486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4213723" y="471003"/>
            <a:ext cx="4839370" cy="2735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4142994" y="3569368"/>
            <a:ext cx="4839370" cy="69090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 descr="Snapshot 2013-02-14 23-40-00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634" y="750426"/>
            <a:ext cx="1859635" cy="1655123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76087" y="677061"/>
            <a:ext cx="13161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GEM  chamber</a:t>
            </a:r>
          </a:p>
        </p:txBody>
      </p:sp>
      <p:sp>
        <p:nvSpPr>
          <p:cNvPr id="4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54" y="634681"/>
            <a:ext cx="4041140" cy="30447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6006" y="2603874"/>
            <a:ext cx="2175095" cy="15548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6125" y="2608474"/>
            <a:ext cx="2254033" cy="156839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40" y="3751926"/>
            <a:ext cx="2333472" cy="280981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90605" y="4295380"/>
            <a:ext cx="2579553" cy="22242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14243" y="4558631"/>
            <a:ext cx="14780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Goal:</a:t>
            </a:r>
          </a:p>
          <a:p>
            <a:r>
              <a:rPr lang="en-US" dirty="0" smtClean="0"/>
              <a:t>Separation </a:t>
            </a:r>
          </a:p>
          <a:p>
            <a:r>
              <a:rPr lang="en-US" dirty="0"/>
              <a:t>u</a:t>
            </a:r>
            <a:r>
              <a:rPr lang="en-US" dirty="0" smtClean="0"/>
              <a:t>p to 8 GeV/c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98741" y="2954426"/>
            <a:ext cx="700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Front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29801" y="2954426"/>
            <a:ext cx="635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Back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848244" y="-85271"/>
            <a:ext cx="530162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CLAS12 RICH Prototype @ CERN T9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6833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388187"/>
              </p:ext>
            </p:extLst>
          </p:nvPr>
        </p:nvGraphicFramePr>
        <p:xfrm>
          <a:off x="90718" y="585659"/>
          <a:ext cx="8971644" cy="584796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523996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62654"/>
              </a:tblGrid>
              <a:tr h="358409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FY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Tot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INFN</a:t>
                      </a:r>
                      <a:endParaRPr lang="en-US" sz="1000" dirty="0"/>
                    </a:p>
                  </a:txBody>
                  <a:tcPr/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Post-doc (Hardware)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Post-doc</a:t>
                      </a:r>
                      <a:r>
                        <a:rPr lang="en-US" sz="1000" baseline="0" dirty="0" smtClean="0"/>
                        <a:t> (Design)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Travel (Test-beam)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   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</a:t>
                      </a:r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56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Mechanics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Windows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Gas system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Electronics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Tracking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Shipment,</a:t>
                      </a:r>
                      <a:r>
                        <a:rPr lang="en-US" sz="1000" baseline="0" dirty="0" smtClean="0"/>
                        <a:t> </a:t>
                      </a:r>
                      <a:r>
                        <a:rPr lang="en-US" sz="1000" dirty="0" smtClean="0"/>
                        <a:t>Incidentals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Mirrors 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40</a:t>
                      </a:r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65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Aerogel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Gas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MCP-PMTs (LAPPDs)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err="1" smtClean="0"/>
                        <a:t>SiPMs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75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SiPM </a:t>
                      </a:r>
                      <a:r>
                        <a:rPr lang="en-US" sz="1000" dirty="0" err="1" smtClean="0"/>
                        <a:t>Coolling</a:t>
                      </a:r>
                      <a:endParaRPr lang="en-US" sz="1000" dirty="0" smtClean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Total</a:t>
                      </a:r>
                      <a:r>
                        <a:rPr lang="en-US" sz="1000" baseline="0" dirty="0" smtClean="0"/>
                        <a:t> personal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44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42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326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Total material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90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338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458631" y="-85271"/>
            <a:ext cx="208084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Activity 2023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3595451" y="944880"/>
            <a:ext cx="2169003" cy="4754880"/>
          </a:xfrm>
          <a:prstGeom prst="wedgeRoundRectCallout">
            <a:avLst>
              <a:gd name="adj1" fmla="val 83548"/>
              <a:gd name="adj2" fmla="val -50136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663098" y="1026160"/>
            <a:ext cx="2127831" cy="4493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           </a:t>
            </a:r>
            <a:r>
              <a:rPr lang="en-US" sz="1400" dirty="0" smtClean="0"/>
              <a:t>     2023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b="1" dirty="0" smtClean="0"/>
              <a:t>TDR readiness</a:t>
            </a:r>
            <a:endParaRPr lang="en-US" sz="1400" b="1" dirty="0"/>
          </a:p>
          <a:p>
            <a:endParaRPr lang="en-US" sz="1400" dirty="0" smtClean="0"/>
          </a:p>
          <a:p>
            <a:r>
              <a:rPr lang="en-US" sz="1400" b="1" dirty="0" smtClean="0">
                <a:solidFill>
                  <a:srgbClr val="000000"/>
                </a:solidFill>
              </a:rPr>
              <a:t>EIC configuration</a:t>
            </a:r>
          </a:p>
          <a:p>
            <a:r>
              <a:rPr lang="en-US" sz="1400" dirty="0">
                <a:solidFill>
                  <a:srgbClr val="000000"/>
                </a:solidFill>
              </a:rPr>
              <a:t>e</a:t>
            </a:r>
            <a:r>
              <a:rPr lang="en-US" sz="1400" dirty="0" smtClean="0">
                <a:solidFill>
                  <a:srgbClr val="000000"/>
                </a:solidFill>
              </a:rPr>
              <a:t>ngineering, realistic PID </a:t>
            </a:r>
            <a:endParaRPr lang="en-US" sz="1400" dirty="0">
              <a:solidFill>
                <a:srgbClr val="000000"/>
              </a:solidFill>
            </a:endParaRPr>
          </a:p>
          <a:p>
            <a:endParaRPr lang="en-US" sz="1400" dirty="0" smtClean="0"/>
          </a:p>
          <a:p>
            <a:r>
              <a:rPr lang="en-US" sz="1400" b="1" dirty="0" smtClean="0"/>
              <a:t>Contingency:</a:t>
            </a:r>
            <a:endParaRPr lang="en-US" sz="1400" b="1" dirty="0"/>
          </a:p>
          <a:p>
            <a:r>
              <a:rPr lang="en-US" sz="1400" dirty="0" smtClean="0"/>
              <a:t>Beam test 3</a:t>
            </a:r>
          </a:p>
          <a:p>
            <a:endParaRPr lang="en-US" sz="600" b="1" dirty="0" smtClean="0"/>
          </a:p>
          <a:p>
            <a:r>
              <a:rPr lang="en-US" sz="1400" dirty="0" smtClean="0"/>
              <a:t>- </a:t>
            </a:r>
            <a:r>
              <a:rPr lang="en-US" sz="1400" dirty="0" smtClean="0"/>
              <a:t>Performance assessment</a:t>
            </a:r>
            <a:endParaRPr lang="en-US" sz="1400" dirty="0" smtClean="0"/>
          </a:p>
          <a:p>
            <a:r>
              <a:rPr lang="en-US" sz="1400" dirty="0" smtClean="0"/>
              <a:t>- </a:t>
            </a:r>
            <a:r>
              <a:rPr lang="en-US" sz="1400" dirty="0" smtClean="0"/>
              <a:t>Component optimization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b="1" dirty="0" smtClean="0"/>
              <a:t>Optical c</a:t>
            </a:r>
            <a:r>
              <a:rPr lang="en-US" sz="1400" b="1" dirty="0" smtClean="0"/>
              <a:t>omponents</a:t>
            </a:r>
            <a:endParaRPr lang="en-US" sz="1400" b="1" dirty="0" smtClean="0"/>
          </a:p>
          <a:p>
            <a:r>
              <a:rPr lang="en-US" sz="1400" dirty="0"/>
              <a:t>r</a:t>
            </a:r>
            <a:r>
              <a:rPr lang="en-US" sz="1400" dirty="0" smtClean="0"/>
              <a:t>efinement and </a:t>
            </a:r>
          </a:p>
          <a:p>
            <a:r>
              <a:rPr lang="en-US" sz="1400" dirty="0" smtClean="0"/>
              <a:t>cost reduction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b="1" dirty="0" smtClean="0"/>
              <a:t>SiPM </a:t>
            </a:r>
            <a:r>
              <a:rPr lang="en-US" sz="1400" b="1" dirty="0"/>
              <a:t>program</a:t>
            </a:r>
          </a:p>
          <a:p>
            <a:r>
              <a:rPr lang="en-US" sz="1400" dirty="0"/>
              <a:t>radiation tolerance </a:t>
            </a:r>
          </a:p>
          <a:p>
            <a:r>
              <a:rPr lang="en-US" sz="1400" dirty="0"/>
              <a:t>and cooling program</a:t>
            </a:r>
          </a:p>
          <a:p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060164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799944"/>
              </p:ext>
            </p:extLst>
          </p:nvPr>
        </p:nvGraphicFramePr>
        <p:xfrm>
          <a:off x="90718" y="585659"/>
          <a:ext cx="8971644" cy="584796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523996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62654"/>
              </a:tblGrid>
              <a:tr h="358409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FY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Tot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INFN</a:t>
                      </a:r>
                      <a:endParaRPr lang="en-US" sz="1000" dirty="0"/>
                    </a:p>
                  </a:txBody>
                  <a:tcPr/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Post-doc (Hardware)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Post-doc</a:t>
                      </a:r>
                      <a:r>
                        <a:rPr lang="en-US" sz="1000" baseline="0" dirty="0" smtClean="0"/>
                        <a:t> (Design)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Travel (Test-beam)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</a:t>
                      </a:r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8</a:t>
                      </a:r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</a:t>
                      </a:r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   </a:t>
                      </a:r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8</a:t>
                      </a:r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</a:t>
                      </a:r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56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Mechanics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Windows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8</a:t>
                      </a:r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Gas system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Electronics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Tracking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Shipment,</a:t>
                      </a:r>
                      <a:r>
                        <a:rPr lang="en-US" sz="1000" baseline="0" dirty="0" smtClean="0"/>
                        <a:t> </a:t>
                      </a:r>
                      <a:r>
                        <a:rPr lang="en-US" sz="1000" dirty="0" smtClean="0"/>
                        <a:t>Incidentals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rgbClr val="6D962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Mirrors 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40</a:t>
                      </a:r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65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Aerogel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Gas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MCP-PMTs (LAPPDs)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err="1" smtClean="0"/>
                        <a:t>SiPMs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75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SiPM </a:t>
                      </a:r>
                      <a:r>
                        <a:rPr lang="en-US" sz="1000" dirty="0" err="1" smtClean="0"/>
                        <a:t>Coolling</a:t>
                      </a:r>
                      <a:endParaRPr lang="en-US" sz="1000" dirty="0" smtClean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554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Total</a:t>
                      </a:r>
                      <a:r>
                        <a:rPr lang="en-US" sz="1000" baseline="0" dirty="0" smtClean="0"/>
                        <a:t> personal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44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42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326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8175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Total material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120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90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338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403666" y="-85271"/>
            <a:ext cx="219077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Activity 20-23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284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226914" y="-85271"/>
            <a:ext cx="254428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Summary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0634" y="623455"/>
            <a:ext cx="8685679" cy="5847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                 </a:t>
            </a:r>
            <a:r>
              <a:rPr lang="en-US" b="1" dirty="0" smtClean="0">
                <a:solidFill>
                  <a:srgbClr val="FF0000"/>
                </a:solidFill>
              </a:rPr>
              <a:t>                 </a:t>
            </a:r>
            <a:r>
              <a:rPr lang="en-US" b="1" dirty="0" smtClean="0">
                <a:solidFill>
                  <a:srgbClr val="FF0000"/>
                </a:solidFill>
              </a:rPr>
              <a:t>In good position to achieve TDR readiness in 2023</a:t>
            </a:r>
          </a:p>
          <a:p>
            <a:endParaRPr lang="en-US" dirty="0"/>
          </a:p>
          <a:p>
            <a:r>
              <a:rPr lang="en-US" dirty="0" smtClean="0"/>
              <a:t>Increasing interest within INFN groups with hardware </a:t>
            </a:r>
            <a:r>
              <a:rPr lang="en-US" dirty="0" smtClean="0"/>
              <a:t>expertise</a:t>
            </a:r>
            <a:endParaRPr lang="en-US" dirty="0" smtClean="0"/>
          </a:p>
          <a:p>
            <a:endParaRPr lang="en-US" sz="1000" dirty="0"/>
          </a:p>
          <a:p>
            <a:r>
              <a:rPr lang="en-US" dirty="0" smtClean="0"/>
              <a:t>Feasibility study completed for EIC generic requirements</a:t>
            </a:r>
          </a:p>
          <a:p>
            <a:endParaRPr lang="en-US" sz="1000" dirty="0" smtClean="0"/>
          </a:p>
          <a:p>
            <a:r>
              <a:rPr lang="en-US" dirty="0" smtClean="0"/>
              <a:t>Sophisticated software tools developed for further optimization</a:t>
            </a:r>
          </a:p>
          <a:p>
            <a:endParaRPr lang="en-US" dirty="0" smtClean="0"/>
          </a:p>
          <a:p>
            <a:endParaRPr lang="en-US" sz="1000" dirty="0" smtClean="0"/>
          </a:p>
          <a:p>
            <a:r>
              <a:rPr lang="en-US" b="1" dirty="0" smtClean="0">
                <a:solidFill>
                  <a:srgbClr val="0000FF"/>
                </a:solidFill>
              </a:rPr>
              <a:t>Technical risks:</a:t>
            </a:r>
          </a:p>
          <a:p>
            <a:endParaRPr lang="en-US" dirty="0"/>
          </a:p>
          <a:p>
            <a:r>
              <a:rPr lang="en-US" dirty="0" smtClean="0"/>
              <a:t>  -  Radiator quality and interplay</a:t>
            </a:r>
          </a:p>
          <a:p>
            <a:r>
              <a:rPr lang="en-US" dirty="0"/>
              <a:t> </a:t>
            </a:r>
            <a:r>
              <a:rPr lang="en-US" dirty="0" smtClean="0"/>
              <a:t> -  Availability of sensor solution in 3T magnetic field </a:t>
            </a:r>
            <a:r>
              <a:rPr lang="en-US" dirty="0" smtClean="0"/>
              <a:t>                            </a:t>
            </a:r>
            <a:r>
              <a:rPr lang="en-US" dirty="0" smtClean="0"/>
              <a:t>(shared within eRD14) </a:t>
            </a:r>
          </a:p>
          <a:p>
            <a:r>
              <a:rPr lang="en-US" dirty="0"/>
              <a:t> </a:t>
            </a:r>
            <a:r>
              <a:rPr lang="en-US" dirty="0" smtClean="0"/>
              <a:t> -  Availability of </a:t>
            </a:r>
            <a:r>
              <a:rPr lang="en-US" dirty="0" smtClean="0"/>
              <a:t>an advanced (fast sampling) </a:t>
            </a:r>
            <a:r>
              <a:rPr lang="en-US" dirty="0" smtClean="0"/>
              <a:t>readout electronics </a:t>
            </a:r>
            <a:r>
              <a:rPr lang="en-US" dirty="0" smtClean="0"/>
              <a:t>     </a:t>
            </a:r>
            <a:r>
              <a:rPr lang="en-US" dirty="0" smtClean="0"/>
              <a:t>(shared within eRD14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0000FF"/>
                </a:solidFill>
              </a:rPr>
              <a:t>Mitigations:</a:t>
            </a:r>
          </a:p>
          <a:p>
            <a:endParaRPr lang="en-US" b="1" dirty="0">
              <a:solidFill>
                <a:srgbClr val="0000FF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  Only possible with:</a:t>
            </a:r>
          </a:p>
          <a:p>
            <a:endParaRPr lang="en-US" sz="1000" b="1" dirty="0">
              <a:solidFill>
                <a:srgbClr val="0000FF"/>
              </a:solidFill>
            </a:endParaRPr>
          </a:p>
          <a:p>
            <a:r>
              <a:rPr lang="en-US" b="1" dirty="0" smtClean="0">
                <a:solidFill>
                  <a:srgbClr val="0000FF"/>
                </a:solidFill>
              </a:rPr>
              <a:t>     </a:t>
            </a:r>
            <a:r>
              <a:rPr lang="en-US" dirty="0" smtClean="0"/>
              <a:t>-  </a:t>
            </a:r>
            <a:r>
              <a:rPr lang="en-US" dirty="0" smtClean="0"/>
              <a:t> a prototype and a stable program of component development and tests </a:t>
            </a:r>
            <a:endParaRPr lang="en-US" dirty="0"/>
          </a:p>
          <a:p>
            <a:r>
              <a:rPr lang="en-US" sz="1000" dirty="0"/>
              <a:t> </a:t>
            </a:r>
            <a:r>
              <a:rPr lang="en-US" sz="1000" dirty="0" smtClean="0"/>
              <a:t> </a:t>
            </a:r>
          </a:p>
          <a:p>
            <a:r>
              <a:rPr lang="en-US" dirty="0" smtClean="0"/>
              <a:t>     -   a steady funding plan </a:t>
            </a:r>
            <a:r>
              <a:rPr lang="en-US" dirty="0"/>
              <a:t>accounting for the necessary prototype validation </a:t>
            </a:r>
          </a:p>
          <a:p>
            <a:r>
              <a:rPr lang="en-US" dirty="0" smtClean="0"/>
              <a:t>         and </a:t>
            </a:r>
            <a:r>
              <a:rPr lang="en-US" dirty="0"/>
              <a:t>newly (cost-effective) technological solution assessments (</a:t>
            </a:r>
            <a:r>
              <a:rPr lang="en-US" dirty="0" err="1"/>
              <a:t>SiPMs</a:t>
            </a:r>
            <a:r>
              <a:rPr lang="en-US" dirty="0"/>
              <a:t>, mirrors) </a:t>
            </a: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308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637189" y="-76200"/>
            <a:ext cx="172362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BACKUP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7472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382306"/>
              </p:ext>
            </p:extLst>
          </p:nvPr>
        </p:nvGraphicFramePr>
        <p:xfrm>
          <a:off x="90718" y="707579"/>
          <a:ext cx="8971644" cy="218588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523996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10882"/>
                <a:gridCol w="462654"/>
              </a:tblGrid>
              <a:tr h="366934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FY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20-4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21-4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22-4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23-4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Tot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INFN</a:t>
                      </a:r>
                      <a:endParaRPr lang="en-US" sz="1000" dirty="0"/>
                    </a:p>
                  </a:txBody>
                  <a:tcPr/>
                </a:tc>
              </a:tr>
              <a:tr h="271857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Post-doc</a:t>
                      </a:r>
                      <a:r>
                        <a:rPr lang="en-US" sz="1000" baseline="0" dirty="0" smtClean="0"/>
                        <a:t> (Back-end)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71857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Travel (Test-beam)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</a:t>
                      </a:r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</a:t>
                      </a:r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6</a:t>
                      </a:r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6 </a:t>
                      </a:r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</a:t>
                      </a:r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4</a:t>
                      </a:r>
                      <a:endParaRPr lang="en-US" sz="10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120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71857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Back-end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  <a:endParaRPr lang="en-US" sz="1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120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71857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Total</a:t>
                      </a:r>
                      <a:r>
                        <a:rPr lang="en-US" sz="1000" baseline="0" dirty="0" smtClean="0"/>
                        <a:t> personal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24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60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60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34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178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 smtClean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120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Total material</a:t>
                      </a:r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aseline="0" dirty="0" smtClean="0"/>
                        <a:t>10 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50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30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20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110</a:t>
                      </a:r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861697" y="-85271"/>
            <a:ext cx="127470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Activity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5177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5831457" y="734789"/>
            <a:ext cx="3162340" cy="2623775"/>
            <a:chOff x="5796988" y="689437"/>
            <a:chExt cx="3162340" cy="262377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96988" y="689437"/>
              <a:ext cx="3162340" cy="2623775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5796988" y="3057071"/>
              <a:ext cx="1732298" cy="25614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328" y="1593002"/>
            <a:ext cx="3038936" cy="24334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2328" y="698505"/>
            <a:ext cx="5402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Aeronautic technology for structure</a:t>
            </a:r>
          </a:p>
          <a:p>
            <a:r>
              <a:rPr lang="en-US" sz="1600" dirty="0" smtClean="0"/>
              <a:t>to maximize lightness and stiffness. Trapezoid of composite materials: CFRP inside acceptance, Al outside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357241" y="3206005"/>
            <a:ext cx="5409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Carbon Fiber Mirrors (spherical)</a:t>
            </a:r>
          </a:p>
          <a:p>
            <a:r>
              <a:rPr lang="en-US" sz="1600" dirty="0" smtClean="0"/>
              <a:t>to maximize lightness and stiffness. Consolidate technology </a:t>
            </a:r>
            <a:r>
              <a:rPr lang="en-US" sz="1600" dirty="0"/>
              <a:t>(</a:t>
            </a:r>
            <a:r>
              <a:rPr lang="en-US" sz="1600" dirty="0" smtClean="0"/>
              <a:t>HERMES, AMS, </a:t>
            </a:r>
            <a:r>
              <a:rPr lang="en-US" sz="1600" dirty="0" err="1" smtClean="0"/>
              <a:t>LHCb</a:t>
            </a:r>
            <a:r>
              <a:rPr lang="en-US" sz="1600" dirty="0" smtClean="0"/>
              <a:t>) but ~ 30 % material budget reduction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774116" y="5678524"/>
            <a:ext cx="4372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Glass-</a:t>
            </a:r>
            <a:r>
              <a:rPr lang="en-US" sz="1600" b="1" dirty="0"/>
              <a:t>S</a:t>
            </a:r>
            <a:r>
              <a:rPr lang="en-US" sz="1600" b="1" dirty="0" smtClean="0"/>
              <a:t>kin Mirrors (planar)</a:t>
            </a:r>
          </a:p>
          <a:p>
            <a:r>
              <a:rPr lang="en-US" sz="1600" dirty="0" smtClean="0"/>
              <a:t>Innovative technology never used in nuclear </a:t>
            </a:r>
            <a:r>
              <a:rPr lang="en-US" sz="1600" dirty="0" err="1" smtClean="0"/>
              <a:t>exps</a:t>
            </a:r>
            <a:r>
              <a:rPr lang="en-US" sz="1600" dirty="0" smtClean="0"/>
              <a:t>.</a:t>
            </a:r>
            <a:br>
              <a:rPr lang="en-US" sz="1600" dirty="0" smtClean="0"/>
            </a:br>
            <a:r>
              <a:rPr lang="en-US" sz="1600" dirty="0" smtClean="0"/>
              <a:t>~ 1/5 cost for squared meter </a:t>
            </a:r>
            <a:r>
              <a:rPr lang="en-US" sz="1600" dirty="0" err="1" smtClean="0"/>
              <a:t>vs</a:t>
            </a:r>
            <a:r>
              <a:rPr lang="en-US" sz="1600" dirty="0" smtClean="0"/>
              <a:t> CFRP</a:t>
            </a:r>
          </a:p>
        </p:txBody>
      </p:sp>
      <p:pic>
        <p:nvPicPr>
          <p:cNvPr id="44" name="Picture 43" descr="image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388" y="4154332"/>
            <a:ext cx="1514930" cy="151493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4341606" y="4325797"/>
            <a:ext cx="27504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Photon Detector</a:t>
            </a:r>
          </a:p>
          <a:p>
            <a:r>
              <a:rPr lang="en-US" sz="1600" dirty="0" smtClean="0"/>
              <a:t>First use of H8500/H12700 </a:t>
            </a:r>
            <a:br>
              <a:rPr lang="en-US" sz="1600" dirty="0" smtClean="0"/>
            </a:br>
            <a:r>
              <a:rPr lang="en-US" sz="1600" dirty="0" smtClean="0"/>
              <a:t>flat panel multi-anode PMTs</a:t>
            </a:r>
          </a:p>
          <a:p>
            <a:r>
              <a:rPr lang="en-US" sz="1600" dirty="0" smtClean="0"/>
              <a:t>64 pixels on a 5x5 cm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 area</a:t>
            </a:r>
          </a:p>
        </p:txBody>
      </p:sp>
      <p:sp>
        <p:nvSpPr>
          <p:cNvPr id="2" name="Bent Arrow 1"/>
          <p:cNvSpPr/>
          <p:nvPr/>
        </p:nvSpPr>
        <p:spPr>
          <a:xfrm rot="9424462">
            <a:off x="3673929" y="1593002"/>
            <a:ext cx="671285" cy="538784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Bent Arrow 20"/>
          <p:cNvSpPr/>
          <p:nvPr/>
        </p:nvSpPr>
        <p:spPr>
          <a:xfrm rot="20080027">
            <a:off x="5015500" y="2549513"/>
            <a:ext cx="671285" cy="538784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Bent Arrow 2"/>
          <p:cNvSpPr/>
          <p:nvPr/>
        </p:nvSpPr>
        <p:spPr>
          <a:xfrm flipH="1">
            <a:off x="3774116" y="4980024"/>
            <a:ext cx="410200" cy="698500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6885214" y="4755205"/>
            <a:ext cx="424561" cy="28879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IMG_20161115_154540_1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3621" r="10741" b="4609"/>
          <a:stretch/>
        </p:blipFill>
        <p:spPr>
          <a:xfrm>
            <a:off x="209319" y="4502785"/>
            <a:ext cx="3386184" cy="1800459"/>
          </a:xfrm>
          <a:prstGeom prst="rect">
            <a:avLst/>
          </a:prstGeom>
        </p:spPr>
      </p:pic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740574" y="-85271"/>
            <a:ext cx="351695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CLAS12 RICH Advances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3002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9404" y="3743857"/>
            <a:ext cx="8801525" cy="27935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4502161" y="6570165"/>
            <a:ext cx="4514615" cy="1795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5630" y="675950"/>
            <a:ext cx="3945299" cy="29616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8" name="Picture 17" descr="AERO_Tran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1" y="700521"/>
            <a:ext cx="3975922" cy="2844792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706588" y="1205391"/>
            <a:ext cx="3458345" cy="0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23261" y="2103923"/>
            <a:ext cx="2620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World leading transparency </a:t>
            </a:r>
          </a:p>
          <a:p>
            <a:r>
              <a:rPr lang="en-US" sz="1400" b="1" dirty="0" smtClean="0">
                <a:solidFill>
                  <a:srgbClr val="FF0000"/>
                </a:solidFill>
              </a:rPr>
              <a:t>At such large n and volumes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568719" y="3521544"/>
            <a:ext cx="4514615" cy="2223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9300" y="3798283"/>
            <a:ext cx="3051629" cy="2693752"/>
          </a:xfrm>
          <a:prstGeom prst="rect">
            <a:avLst/>
          </a:prstGeom>
        </p:spPr>
      </p:pic>
      <p:pic>
        <p:nvPicPr>
          <p:cNvPr id="39" name="Picture 38" descr="SIPM_matrix_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79" y="3743858"/>
            <a:ext cx="3514684" cy="1320516"/>
          </a:xfrm>
          <a:prstGeom prst="rect">
            <a:avLst/>
          </a:prstGeom>
        </p:spPr>
      </p:pic>
      <p:pic>
        <p:nvPicPr>
          <p:cNvPr id="40" name="Picture 39" descr="SIPM_matrix_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58040" y="3568404"/>
            <a:ext cx="1396770" cy="1662708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129404" y="4864592"/>
            <a:ext cx="5691621" cy="2607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 descr="SiPM_CERN1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539" y="4934064"/>
            <a:ext cx="4617357" cy="1599817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3653159" y="3637646"/>
            <a:ext cx="2664980" cy="1152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38475" y="5551714"/>
            <a:ext cx="13264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Cooled SiPM as</a:t>
            </a:r>
          </a:p>
          <a:p>
            <a:r>
              <a:rPr lang="en-US" sz="1400" b="1" dirty="0" smtClean="0">
                <a:solidFill>
                  <a:srgbClr val="FF0000"/>
                </a:solidFill>
              </a:rPr>
              <a:t>good as PMTs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740574" y="-85271"/>
            <a:ext cx="351695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CLAS12 RICH Advances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3894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1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3724" y="735143"/>
            <a:ext cx="406836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Readout Electronics</a:t>
            </a:r>
          </a:p>
          <a:p>
            <a:endParaRPr lang="en-US" sz="400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Compact (matches sensor area)</a:t>
            </a:r>
          </a:p>
          <a:p>
            <a:r>
              <a:rPr lang="en-US" sz="1400" dirty="0" smtClean="0"/>
              <a:t>Modular Front-End (Mechanical adapter, ASIC, FPGA)</a:t>
            </a:r>
          </a:p>
          <a:p>
            <a:r>
              <a:rPr lang="en-US" sz="1400" dirty="0" smtClean="0"/>
              <a:t>Scalable fiber optic DAQ (TCP/IP or SSP)</a:t>
            </a:r>
          </a:p>
          <a:p>
            <a:r>
              <a:rPr lang="en-US" sz="1400" dirty="0" smtClean="0"/>
              <a:t>Tessellated (common HV, LV and optical fiber)</a:t>
            </a:r>
          </a:p>
        </p:txBody>
      </p:sp>
      <p:pic>
        <p:nvPicPr>
          <p:cNvPr id="33" name="Picture 32" descr="Electronic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12" y="3741863"/>
            <a:ext cx="4565303" cy="2563594"/>
          </a:xfrm>
          <a:prstGeom prst="rect">
            <a:avLst/>
          </a:prstGeom>
        </p:spPr>
      </p:pic>
      <p:pic>
        <p:nvPicPr>
          <p:cNvPr id="35" name="Picture 34" descr="PM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11" y="996783"/>
            <a:ext cx="4565303" cy="25635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02085" y="4644575"/>
            <a:ext cx="1744388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Applications:</a:t>
            </a:r>
          </a:p>
          <a:p>
            <a:endParaRPr lang="en-US" sz="800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-  </a:t>
            </a:r>
            <a:r>
              <a:rPr lang="en-US" sz="1400" b="1" dirty="0"/>
              <a:t>EIC R&amp;</a:t>
            </a:r>
            <a:r>
              <a:rPr lang="en-US" sz="1400" b="1" dirty="0" smtClean="0"/>
              <a:t>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- </a:t>
            </a:r>
            <a:r>
              <a:rPr lang="en-US" sz="1400" dirty="0" err="1" smtClean="0"/>
              <a:t>Gluex</a:t>
            </a:r>
            <a:r>
              <a:rPr lang="en-US" sz="1400" dirty="0" smtClean="0"/>
              <a:t> DIRC</a:t>
            </a:r>
          </a:p>
          <a:p>
            <a:r>
              <a:rPr lang="en-US" sz="1400" dirty="0" smtClean="0"/>
              <a:t>  - SOLID</a:t>
            </a:r>
          </a:p>
          <a:p>
            <a:r>
              <a:rPr lang="en-US" sz="1400" dirty="0" smtClean="0"/>
              <a:t>  - Medical Imaging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- Homeland Security</a:t>
            </a:r>
            <a:endParaRPr lang="en-US" sz="1400" dirty="0"/>
          </a:p>
        </p:txBody>
      </p:sp>
      <p:sp>
        <p:nvSpPr>
          <p:cNvPr id="4" name="Rectangle 3"/>
          <p:cNvSpPr/>
          <p:nvPr/>
        </p:nvSpPr>
        <p:spPr>
          <a:xfrm>
            <a:off x="1202087" y="4572002"/>
            <a:ext cx="1900937" cy="1738708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276432" y="2092641"/>
            <a:ext cx="3879928" cy="2304256"/>
            <a:chOff x="276432" y="2092641"/>
            <a:chExt cx="3879928" cy="2304256"/>
          </a:xfrm>
        </p:grpSpPr>
        <p:sp>
          <p:nvSpPr>
            <p:cNvPr id="44" name="Rectangle 43"/>
            <p:cNvSpPr/>
            <p:nvPr/>
          </p:nvSpPr>
          <p:spPr>
            <a:xfrm>
              <a:off x="3592286" y="2092641"/>
              <a:ext cx="564074" cy="2304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276432" y="2092641"/>
              <a:ext cx="3808978" cy="2304256"/>
              <a:chOff x="276432" y="2092641"/>
              <a:chExt cx="3808978" cy="2304256"/>
            </a:xfrm>
          </p:grpSpPr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6432" y="2092641"/>
                <a:ext cx="3494788" cy="23042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931652" y="3660583"/>
                <a:ext cx="43543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0000FF"/>
                    </a:solidFill>
                  </a:rPr>
                  <a:t>HV</a:t>
                </a:r>
                <a:endParaRPr lang="en-US" sz="1600" b="1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497457" y="4056577"/>
                <a:ext cx="3927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solidFill>
                      <a:srgbClr val="0000FF"/>
                    </a:solidFill>
                  </a:rPr>
                  <a:t>L</a:t>
                </a:r>
                <a:r>
                  <a:rPr lang="en-US" sz="1600" b="1" dirty="0" smtClean="0">
                    <a:solidFill>
                      <a:srgbClr val="0000FF"/>
                    </a:solidFill>
                  </a:rPr>
                  <a:t>V</a:t>
                </a:r>
                <a:endParaRPr lang="en-US" sz="1600" b="1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3294208" y="3216601"/>
                <a:ext cx="791202" cy="584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0000FF"/>
                    </a:solidFill>
                  </a:rPr>
                  <a:t>Optical </a:t>
                </a:r>
              </a:p>
              <a:p>
                <a:r>
                  <a:rPr lang="en-US" sz="1600" b="1" dirty="0" smtClean="0">
                    <a:solidFill>
                      <a:srgbClr val="0000FF"/>
                    </a:solidFill>
                  </a:rPr>
                  <a:t>Fiber</a:t>
                </a:r>
                <a:endParaRPr lang="en-US" sz="1600" b="1" dirty="0">
                  <a:solidFill>
                    <a:srgbClr val="0000FF"/>
                  </a:solidFill>
                </a:endParaRPr>
              </a:p>
            </p:txBody>
          </p:sp>
          <p:cxnSp>
            <p:nvCxnSpPr>
              <p:cNvPr id="13" name="Straight Arrow Connector 12"/>
              <p:cNvCxnSpPr/>
              <p:nvPr/>
            </p:nvCxnSpPr>
            <p:spPr>
              <a:xfrm flipH="1" flipV="1">
                <a:off x="1203038" y="3624144"/>
                <a:ext cx="207818" cy="140345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/>
              <p:nvPr/>
            </p:nvCxnSpPr>
            <p:spPr>
              <a:xfrm>
                <a:off x="3214836" y="3695138"/>
                <a:ext cx="283911" cy="151242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Arrow Connector 39"/>
              <p:cNvCxnSpPr/>
              <p:nvPr/>
            </p:nvCxnSpPr>
            <p:spPr>
              <a:xfrm flipH="1" flipV="1">
                <a:off x="2323160" y="4144136"/>
                <a:ext cx="207818" cy="140345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Rectangle 40"/>
              <p:cNvSpPr/>
              <p:nvPr/>
            </p:nvSpPr>
            <p:spPr>
              <a:xfrm>
                <a:off x="276432" y="4037381"/>
                <a:ext cx="1475364" cy="3577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575972" y="3920626"/>
                <a:ext cx="987380" cy="3577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308898" y="3801377"/>
                <a:ext cx="254454" cy="37663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1481071" y="3804954"/>
                <a:ext cx="109470" cy="726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2845766" y="-85271"/>
            <a:ext cx="330656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Front-end Electronics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724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6560" y="3370151"/>
            <a:ext cx="247445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Optical </a:t>
            </a:r>
            <a:r>
              <a:rPr lang="en-US" sz="1600" dirty="0" err="1" smtClean="0"/>
              <a:t>ethernet</a:t>
            </a:r>
            <a:r>
              <a:rPr lang="en-US" sz="1600" dirty="0" smtClean="0"/>
              <a:t> (2.5 </a:t>
            </a:r>
            <a:r>
              <a:rPr lang="en-US" sz="1600" dirty="0" err="1" smtClean="0"/>
              <a:t>Gbps</a:t>
            </a:r>
            <a:r>
              <a:rPr lang="en-US" sz="1600" dirty="0" smtClean="0"/>
              <a:t>)</a:t>
            </a:r>
          </a:p>
          <a:p>
            <a:endParaRPr lang="en-US" sz="1600" dirty="0" smtClean="0"/>
          </a:p>
          <a:p>
            <a:r>
              <a:rPr lang="en-US" sz="1600" dirty="0" smtClean="0"/>
              <a:t>Small setups:</a:t>
            </a:r>
          </a:p>
          <a:p>
            <a:r>
              <a:rPr lang="en-US" sz="1600" dirty="0" smtClean="0"/>
              <a:t>TCP/IP </a:t>
            </a:r>
          </a:p>
          <a:p>
            <a:r>
              <a:rPr lang="en-US" sz="1600" dirty="0" smtClean="0"/>
              <a:t>Optical bridge / PC Desktop</a:t>
            </a:r>
          </a:p>
          <a:p>
            <a:endParaRPr lang="en-US" sz="1600" dirty="0" smtClean="0"/>
          </a:p>
          <a:p>
            <a:r>
              <a:rPr lang="en-US" sz="1600" dirty="0" smtClean="0"/>
              <a:t>Full experiment:</a:t>
            </a:r>
            <a:endParaRPr lang="en-US" sz="1600" dirty="0"/>
          </a:p>
          <a:p>
            <a:r>
              <a:rPr lang="en-US" sz="1600" dirty="0" smtClean="0"/>
              <a:t>SSP protocol</a:t>
            </a:r>
          </a:p>
          <a:p>
            <a:r>
              <a:rPr lang="en-US" sz="1600" dirty="0" smtClean="0"/>
              <a:t>SSP board / VSX crate</a:t>
            </a:r>
          </a:p>
          <a:p>
            <a:endParaRPr lang="en-US" sz="1600" dirty="0"/>
          </a:p>
          <a:p>
            <a:r>
              <a:rPr lang="en-US" sz="1600" dirty="0" smtClean="0"/>
              <a:t>Next:</a:t>
            </a:r>
          </a:p>
          <a:p>
            <a:r>
              <a:rPr lang="en-US" sz="1600" dirty="0" smtClean="0"/>
              <a:t>Ethernet Switches</a:t>
            </a:r>
            <a:endParaRPr lang="en-US" sz="1600" dirty="0"/>
          </a:p>
        </p:txBody>
      </p:sp>
      <p:sp>
        <p:nvSpPr>
          <p:cNvPr id="15" name="Rectangle 14"/>
          <p:cNvSpPr/>
          <p:nvPr/>
        </p:nvSpPr>
        <p:spPr>
          <a:xfrm>
            <a:off x="243840" y="3370151"/>
            <a:ext cx="2814743" cy="3057832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420" y="1403048"/>
            <a:ext cx="2582043" cy="2410963"/>
          </a:xfrm>
          <a:prstGeom prst="rect">
            <a:avLst/>
          </a:prstGeom>
        </p:spPr>
      </p:pic>
      <p:pic>
        <p:nvPicPr>
          <p:cNvPr id="31" name="Picture 30" descr="Service_SS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12" y="3968873"/>
            <a:ext cx="2107720" cy="254039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6392363" y="684263"/>
            <a:ext cx="24288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 SSP board / VSX crate</a:t>
            </a:r>
          </a:p>
          <a:p>
            <a:pPr algn="ctr"/>
            <a:r>
              <a:rPr lang="en-US" sz="1400" b="1" dirty="0" smtClean="0"/>
              <a:t>2 RICH sectors ~ 50 k channels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7620" y="4496537"/>
            <a:ext cx="2391929" cy="19473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049" y="816187"/>
            <a:ext cx="2902858" cy="22584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3804" y="1284863"/>
            <a:ext cx="1877585" cy="3059627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3413191" y="702723"/>
            <a:ext cx="24929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Optical bridge / PC Desktop</a:t>
            </a:r>
          </a:p>
          <a:p>
            <a:pPr algn="ctr"/>
            <a:r>
              <a:rPr lang="en-US" sz="1400" b="1" dirty="0" smtClean="0"/>
              <a:t>Few FPGA units ~ 500 channels</a:t>
            </a: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436289" y="-85271"/>
            <a:ext cx="412552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Back-end Electronics (JLab)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1060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8065"/>
            <a:ext cx="9144000" cy="512225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147" y="698577"/>
            <a:ext cx="2739567" cy="16232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0153" y="5834901"/>
            <a:ext cx="6263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Commercial vacuum technology for safety and cost effectiveness</a:t>
            </a:r>
          </a:p>
          <a:p>
            <a:r>
              <a:rPr lang="en-US" dirty="0" smtClean="0"/>
              <a:t>Overlapping rings for parallel beam particles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660965" y="-85271"/>
            <a:ext cx="367615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Prototype Design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5768" y="3769968"/>
            <a:ext cx="2997104" cy="18243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8995" y="701874"/>
            <a:ext cx="13274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Gas Exchange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55465" y="5172274"/>
            <a:ext cx="13171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Aerogel Conf.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912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843833" y="-85271"/>
            <a:ext cx="331042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Prototype Test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7" name="Picture 16" descr="IMG_20180629_18410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234" y="639363"/>
            <a:ext cx="2011066" cy="150829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5300" y="639363"/>
            <a:ext cx="4524896" cy="1508299"/>
          </a:xfrm>
          <a:prstGeom prst="rect">
            <a:avLst/>
          </a:prstGeom>
        </p:spPr>
      </p:pic>
      <p:pic>
        <p:nvPicPr>
          <p:cNvPr id="20" name="Picture 19" descr="IMG_20180701_16060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85501" y="2174875"/>
            <a:ext cx="3114695" cy="17490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96643" y="2174875"/>
            <a:ext cx="3274786" cy="12926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833266" y="3724895"/>
            <a:ext cx="3274786" cy="2665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6039" y="2313213"/>
            <a:ext cx="2144486" cy="14065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83874B6A-C593-4940-B30D-E6CFCC3481A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9" t="5130" r="18889" b="6277"/>
          <a:stretch/>
        </p:blipFill>
        <p:spPr>
          <a:xfrm rot="10800000">
            <a:off x="4070662" y="2304142"/>
            <a:ext cx="1832982" cy="14352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95929" y="2174875"/>
            <a:ext cx="568305" cy="16804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92742" y="3880318"/>
            <a:ext cx="4736502" cy="1551973"/>
          </a:xfrm>
          <a:prstGeom prst="rect">
            <a:avLst/>
          </a:prstGeom>
        </p:spPr>
      </p:pic>
      <p:pic>
        <p:nvPicPr>
          <p:cNvPr id="19" name="Picture 18" descr="Snapshot 2013-02-14 23-40-00.tif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528" y="3862176"/>
            <a:ext cx="1743739" cy="155197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5142" y="650694"/>
            <a:ext cx="4141854" cy="5847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Readout </a:t>
            </a:r>
            <a:r>
              <a:rPr lang="en-US" sz="1600" b="1" dirty="0" smtClean="0"/>
              <a:t>box</a:t>
            </a:r>
            <a:endParaRPr lang="en-US" sz="1600" dirty="0" smtClean="0"/>
          </a:p>
          <a:p>
            <a:r>
              <a:rPr lang="en-US" sz="1400" dirty="0" smtClean="0"/>
              <a:t>Independent element</a:t>
            </a:r>
          </a:p>
          <a:p>
            <a:r>
              <a:rPr lang="en-US" sz="1400" dirty="0"/>
              <a:t>f</a:t>
            </a:r>
            <a:r>
              <a:rPr lang="en-US" sz="1400" dirty="0" smtClean="0"/>
              <a:t>or flexibility: supports</a:t>
            </a:r>
          </a:p>
          <a:p>
            <a:r>
              <a:rPr lang="en-US" sz="1400" dirty="0"/>
              <a:t>v</a:t>
            </a:r>
            <a:r>
              <a:rPr lang="en-US" sz="1400" dirty="0" smtClean="0"/>
              <a:t>arious detectors, </a:t>
            </a:r>
          </a:p>
          <a:p>
            <a:r>
              <a:rPr lang="en-US" sz="1400" dirty="0" smtClean="0"/>
              <a:t>cooling, UV filters</a:t>
            </a:r>
            <a:r>
              <a:rPr lang="mr-IN" sz="1400" dirty="0" smtClean="0"/>
              <a:t>…</a:t>
            </a:r>
            <a:r>
              <a:rPr lang="en-US" sz="1400" dirty="0" smtClean="0"/>
              <a:t>.</a:t>
            </a:r>
          </a:p>
          <a:p>
            <a:endParaRPr lang="en-US" sz="1400" dirty="0"/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en-US" sz="1600" b="1" dirty="0" smtClean="0"/>
              <a:t>Sensor</a:t>
            </a:r>
            <a:r>
              <a:rPr lang="en-US" sz="1600" dirty="0"/>
              <a:t>s</a:t>
            </a:r>
            <a:endParaRPr lang="en-US" sz="1600" dirty="0" smtClean="0"/>
          </a:p>
          <a:p>
            <a:r>
              <a:rPr lang="en-US" sz="1400" dirty="0" smtClean="0"/>
              <a:t>Reference: </a:t>
            </a:r>
          </a:p>
          <a:p>
            <a:r>
              <a:rPr lang="en-US" sz="1400" dirty="0" smtClean="0"/>
              <a:t>      MA-PMTs </a:t>
            </a:r>
          </a:p>
          <a:p>
            <a:r>
              <a:rPr lang="en-US" sz="1400" dirty="0" smtClean="0"/>
              <a:t>B</a:t>
            </a:r>
            <a:r>
              <a:rPr lang="en-US" sz="1400" dirty="0" smtClean="0"/>
              <a:t>-field </a:t>
            </a:r>
            <a:r>
              <a:rPr lang="en-US" sz="1400" dirty="0" smtClean="0"/>
              <a:t>tolerant:</a:t>
            </a:r>
            <a:endParaRPr lang="en-US" sz="1400" dirty="0" smtClean="0"/>
          </a:p>
          <a:p>
            <a:r>
              <a:rPr lang="en-US" sz="1400" dirty="0" smtClean="0"/>
              <a:t>      MCP</a:t>
            </a:r>
            <a:r>
              <a:rPr lang="en-US" sz="1400" dirty="0" smtClean="0"/>
              <a:t>-PMTs (LAPPDs)</a:t>
            </a:r>
          </a:p>
          <a:p>
            <a:r>
              <a:rPr lang="en-US" sz="1400" dirty="0" smtClean="0"/>
              <a:t>      </a:t>
            </a:r>
            <a:r>
              <a:rPr lang="en-US" sz="1400" dirty="0" err="1" smtClean="0"/>
              <a:t>SiPMs</a:t>
            </a:r>
            <a:endParaRPr lang="en-US" sz="14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 smtClean="0"/>
          </a:p>
          <a:p>
            <a:r>
              <a:rPr lang="en-US" sz="1600" b="1" dirty="0" smtClean="0"/>
              <a:t>Ancillary Systems</a:t>
            </a:r>
            <a:r>
              <a:rPr lang="en-US" sz="1600" dirty="0" smtClean="0"/>
              <a:t>:</a:t>
            </a:r>
          </a:p>
          <a:p>
            <a:endParaRPr lang="en-US" sz="1600" dirty="0" smtClean="0"/>
          </a:p>
          <a:p>
            <a:r>
              <a:rPr lang="en-US" sz="1400" dirty="0"/>
              <a:t>G</a:t>
            </a:r>
            <a:r>
              <a:rPr lang="en-US" sz="1400" dirty="0" smtClean="0"/>
              <a:t>as </a:t>
            </a:r>
            <a:r>
              <a:rPr lang="en-US" sz="1400" dirty="0"/>
              <a:t>Cherenkov for </a:t>
            </a:r>
            <a:r>
              <a:rPr lang="en-US" sz="1400" dirty="0" smtClean="0"/>
              <a:t>tagging       (FTBF beam line)</a:t>
            </a:r>
            <a:endParaRPr lang="en-US" sz="1400" dirty="0"/>
          </a:p>
          <a:p>
            <a:r>
              <a:rPr lang="en-US" sz="1400" dirty="0" smtClean="0"/>
              <a:t>MWPC chambers for tracking  (FTBF beam line)</a:t>
            </a:r>
          </a:p>
          <a:p>
            <a:r>
              <a:rPr lang="en-US" sz="1400" dirty="0" smtClean="0"/>
              <a:t>GEM chambers for tracking      (basic version in house)</a:t>
            </a:r>
          </a:p>
          <a:p>
            <a:r>
              <a:rPr lang="en-US" sz="1400" dirty="0" smtClean="0"/>
              <a:t>Gas recirculating circuit             (optional</a:t>
            </a:r>
            <a:r>
              <a:rPr lang="en-US" sz="1600" dirty="0" smtClean="0"/>
              <a:t>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80328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31229"/>
            <a:ext cx="9144000" cy="5168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3469"/>
            <a:ext cx="9144000" cy="3429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205286" y="-85271"/>
            <a:ext cx="458751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err="1" smtClean="0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 Prototype Performance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46" y="2784854"/>
            <a:ext cx="1559840" cy="958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67643" y="3129643"/>
            <a:ext cx="13835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Filters to study and</a:t>
            </a:r>
          </a:p>
          <a:p>
            <a:r>
              <a:rPr lang="en-US" sz="1200" dirty="0" smtClean="0"/>
              <a:t>control chromatic</a:t>
            </a:r>
          </a:p>
          <a:p>
            <a:r>
              <a:rPr lang="en-US" sz="1200" dirty="0" smtClean="0"/>
              <a:t>dispersion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2367643" y="1960880"/>
            <a:ext cx="911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Aerogel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251803" y="1960880"/>
            <a:ext cx="53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Gas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0" y="4395509"/>
            <a:ext cx="9144000" cy="2044621"/>
            <a:chOff x="0" y="4456469"/>
            <a:chExt cx="9144000" cy="204462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4456469"/>
              <a:ext cx="9144000" cy="2044621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4854330" y="5080028"/>
              <a:ext cx="568886" cy="1261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0000FF"/>
                  </a:solidFill>
                </a:rPr>
                <a:t>(2.9)</a:t>
              </a:r>
            </a:p>
            <a:p>
              <a:endParaRPr lang="en-US" sz="1300" dirty="0">
                <a:solidFill>
                  <a:srgbClr val="0000FF"/>
                </a:solidFill>
              </a:endParaRPr>
            </a:p>
            <a:p>
              <a:r>
                <a:rPr lang="en-US" sz="1600" dirty="0" smtClean="0">
                  <a:solidFill>
                    <a:srgbClr val="0000FF"/>
                  </a:solidFill>
                </a:rPr>
                <a:t>(0.5)</a:t>
              </a:r>
            </a:p>
            <a:p>
              <a:endParaRPr lang="en-US" sz="1300" dirty="0">
                <a:solidFill>
                  <a:srgbClr val="0000FF"/>
                </a:solidFill>
              </a:endParaRPr>
            </a:p>
            <a:p>
              <a:r>
                <a:rPr lang="en-US" sz="1600" dirty="0" smtClean="0">
                  <a:solidFill>
                    <a:srgbClr val="0000FF"/>
                  </a:solidFill>
                </a:rPr>
                <a:t>(0.5)</a:t>
              </a:r>
              <a:endParaRPr lang="en-US" sz="1600" dirty="0">
                <a:solidFill>
                  <a:srgbClr val="0000FF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782943" y="5080028"/>
              <a:ext cx="568886" cy="1261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0000FF"/>
                  </a:solidFill>
                </a:rPr>
                <a:t>(0.8)</a:t>
              </a:r>
            </a:p>
            <a:p>
              <a:endParaRPr lang="en-US" sz="1300" dirty="0">
                <a:solidFill>
                  <a:srgbClr val="0000FF"/>
                </a:solidFill>
              </a:endParaRPr>
            </a:p>
            <a:p>
              <a:r>
                <a:rPr lang="en-US" sz="1600" dirty="0" smtClean="0">
                  <a:solidFill>
                    <a:srgbClr val="0000FF"/>
                  </a:solidFill>
                </a:rPr>
                <a:t>(1.2)</a:t>
              </a:r>
            </a:p>
            <a:p>
              <a:endParaRPr lang="en-US" sz="1300" dirty="0">
                <a:solidFill>
                  <a:srgbClr val="0000FF"/>
                </a:solidFill>
              </a:endParaRPr>
            </a:p>
            <a:p>
              <a:r>
                <a:rPr lang="en-US" sz="1600" dirty="0" smtClean="0">
                  <a:solidFill>
                    <a:srgbClr val="0000FF"/>
                  </a:solidFill>
                </a:rPr>
                <a:t>(0.5)</a:t>
              </a:r>
              <a:endParaRPr lang="en-US" sz="1600" dirty="0">
                <a:solidFill>
                  <a:srgbClr val="0000FF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73120" y="641389"/>
            <a:ext cx="20799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Montecarlo</a:t>
            </a:r>
            <a:r>
              <a:rPr lang="en-US" sz="1600" dirty="0" smtClean="0"/>
              <a:t> simulation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69491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53797</TotalTime>
  <Words>2439</Words>
  <Application>Microsoft Macintosh PowerPoint</Application>
  <PresentationFormat>On-screen Show (4:3)</PresentationFormat>
  <Paragraphs>1057</Paragraphs>
  <Slides>24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1119</cp:revision>
  <dcterms:created xsi:type="dcterms:W3CDTF">2012-03-30T13:12:09Z</dcterms:created>
  <dcterms:modified xsi:type="dcterms:W3CDTF">2019-09-18T13:54:55Z</dcterms:modified>
</cp:coreProperties>
</file>