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810" r:id="rId2"/>
    <p:sldId id="811" r:id="rId3"/>
    <p:sldId id="804" r:id="rId4"/>
    <p:sldId id="807" r:id="rId5"/>
    <p:sldId id="805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391" autoAdjust="0"/>
  </p:normalViewPr>
  <p:slideViewPr>
    <p:cSldViewPr snapToGrid="0" snapToObjects="1">
      <p:cViewPr>
        <p:scale>
          <a:sx n="140" d="100"/>
          <a:sy n="140" d="100"/>
        </p:scale>
        <p:origin x="-232" y="6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handoutMaster" Target="handoutMasters/handout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11/01/19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11/01/19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11/01/19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11/01/19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11/01/19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11/01/19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11/01/19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11/01/19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11/01/19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11/01/19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11/01/19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11/01/19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11/01/19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11/01/19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4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7822" y="2027290"/>
            <a:ext cx="6840334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Goals</a:t>
            </a:r>
            <a:r>
              <a:rPr lang="en-US" sz="1600" dirty="0" smtClean="0"/>
              <a:t>:</a:t>
            </a:r>
          </a:p>
          <a:p>
            <a:endParaRPr lang="en-US" sz="1600" dirty="0"/>
          </a:p>
          <a:p>
            <a:pPr marL="285750" indent="-285750">
              <a:buFontTx/>
              <a:buChar char="-"/>
            </a:pPr>
            <a:r>
              <a:rPr lang="en-US" sz="1600" dirty="0" smtClean="0"/>
              <a:t>Provide a reference readout system for prototypes performance assessment</a:t>
            </a:r>
          </a:p>
          <a:p>
            <a:pPr marL="285750" indent="-285750">
              <a:buFontTx/>
              <a:buChar char="-"/>
            </a:pPr>
            <a:endParaRPr lang="en-US" sz="1600" dirty="0" smtClean="0"/>
          </a:p>
          <a:p>
            <a:pPr marL="285750" indent="-285750">
              <a:buFontTx/>
              <a:buChar char="-"/>
            </a:pPr>
            <a:r>
              <a:rPr lang="en-US" sz="1600" dirty="0" smtClean="0"/>
              <a:t>Developed a generic DAQ system compatible with the Consortium needs</a:t>
            </a:r>
          </a:p>
          <a:p>
            <a:pPr marL="285750" indent="-285750">
              <a:buFontTx/>
              <a:buChar char="-"/>
            </a:pPr>
            <a:endParaRPr lang="en-US" sz="1600" dirty="0" smtClean="0"/>
          </a:p>
          <a:p>
            <a:pPr marL="285750" indent="-285750">
              <a:buFontTx/>
              <a:buChar char="-"/>
            </a:pPr>
            <a:r>
              <a:rPr lang="en-US" sz="1600" dirty="0" smtClean="0"/>
              <a:t>Test  applications with innovative sensors (SiPM)</a:t>
            </a:r>
          </a:p>
          <a:p>
            <a:endParaRPr lang="en-US" sz="1600" dirty="0" smtClean="0"/>
          </a:p>
          <a:p>
            <a:endParaRPr lang="en-US" sz="1600" dirty="0"/>
          </a:p>
          <a:p>
            <a:r>
              <a:rPr lang="en-US" sz="1600" b="1" dirty="0" smtClean="0">
                <a:solidFill>
                  <a:srgbClr val="0000FF"/>
                </a:solidFill>
              </a:rPr>
              <a:t>Progress in 2</a:t>
            </a:r>
            <a:r>
              <a:rPr lang="en-US" sz="1600" b="1" baseline="30000" dirty="0" smtClean="0">
                <a:solidFill>
                  <a:srgbClr val="0000FF"/>
                </a:solidFill>
              </a:rPr>
              <a:t>nd</a:t>
            </a:r>
            <a:r>
              <a:rPr lang="en-US" sz="1600" b="1" dirty="0" smtClean="0">
                <a:solidFill>
                  <a:srgbClr val="0000FF"/>
                </a:solidFill>
              </a:rPr>
              <a:t> half </a:t>
            </a:r>
            <a:r>
              <a:rPr lang="en-US" sz="1600" b="1" dirty="0" smtClean="0">
                <a:solidFill>
                  <a:srgbClr val="0000FF"/>
                </a:solidFill>
              </a:rPr>
              <a:t>2018 on:</a:t>
            </a:r>
            <a:endParaRPr lang="en-US" sz="1600" b="1" dirty="0" smtClean="0">
              <a:solidFill>
                <a:srgbClr val="0000FF"/>
              </a:solidFill>
            </a:endParaRPr>
          </a:p>
          <a:p>
            <a:endParaRPr lang="en-US" sz="1600" b="1" dirty="0">
              <a:solidFill>
                <a:srgbClr val="0000FF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1600" dirty="0" smtClean="0">
                <a:solidFill>
                  <a:srgbClr val="000000"/>
                </a:solidFill>
              </a:rPr>
              <a:t>3 </a:t>
            </a:r>
            <a:r>
              <a:rPr lang="en-US" sz="1600" dirty="0" smtClean="0">
                <a:solidFill>
                  <a:srgbClr val="000000"/>
                </a:solidFill>
              </a:rPr>
              <a:t>mm</a:t>
            </a:r>
            <a:r>
              <a:rPr lang="en-US" sz="1600" baseline="30000" dirty="0" smtClean="0">
                <a:solidFill>
                  <a:srgbClr val="000000"/>
                </a:solidFill>
              </a:rPr>
              <a:t>2</a:t>
            </a:r>
            <a:r>
              <a:rPr lang="en-US" sz="1600" dirty="0" smtClean="0">
                <a:solidFill>
                  <a:srgbClr val="000000"/>
                </a:solidFill>
              </a:rPr>
              <a:t> pixel </a:t>
            </a:r>
            <a:r>
              <a:rPr lang="en-US" sz="1600" dirty="0" smtClean="0">
                <a:solidFill>
                  <a:srgbClr val="000000"/>
                </a:solidFill>
              </a:rPr>
              <a:t>readout compatibility </a:t>
            </a:r>
            <a:r>
              <a:rPr lang="en-US" sz="1600" dirty="0" smtClean="0">
                <a:solidFill>
                  <a:srgbClr val="000000"/>
                </a:solidFill>
              </a:rPr>
              <a:t>(H13700 and SiPM)</a:t>
            </a:r>
          </a:p>
          <a:p>
            <a:pPr marL="285750" indent="-285750">
              <a:buFontTx/>
              <a:buChar char="-"/>
            </a:pPr>
            <a:endParaRPr lang="en-US" sz="1600" dirty="0">
              <a:solidFill>
                <a:srgbClr val="0000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0000"/>
                </a:solidFill>
              </a:rPr>
              <a:t>P</a:t>
            </a:r>
            <a:r>
              <a:rPr lang="en-US" sz="1600" dirty="0" smtClean="0">
                <a:solidFill>
                  <a:srgbClr val="000000"/>
                </a:solidFill>
              </a:rPr>
              <a:t>ulsed </a:t>
            </a:r>
            <a:r>
              <a:rPr lang="en-US" sz="1600" dirty="0" smtClean="0">
                <a:solidFill>
                  <a:srgbClr val="000000"/>
                </a:solidFill>
              </a:rPr>
              <a:t>laser test benches for detailed characterization</a:t>
            </a:r>
          </a:p>
          <a:p>
            <a:pPr marL="285750" indent="-285750">
              <a:buFontTx/>
              <a:buChar char="-"/>
            </a:pPr>
            <a:endParaRPr lang="en-US" sz="1600" dirty="0">
              <a:solidFill>
                <a:srgbClr val="0000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1600" dirty="0" smtClean="0">
                <a:solidFill>
                  <a:srgbClr val="000000"/>
                </a:solidFill>
              </a:rPr>
              <a:t>Radiation tolerance study for SiPM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3786" y="573754"/>
            <a:ext cx="247836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</a:rPr>
              <a:t>ELECTRONICS</a:t>
            </a:r>
            <a:r>
              <a:rPr lang="en-US" sz="3200" dirty="0" smtClean="0"/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571035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IMG_20180629_184108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719" y="757291"/>
            <a:ext cx="2800281" cy="210021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219" y="4669941"/>
            <a:ext cx="5517965" cy="1839322"/>
          </a:xfrm>
          <a:prstGeom prst="rect">
            <a:avLst/>
          </a:prstGeom>
        </p:spPr>
      </p:pic>
      <p:pic>
        <p:nvPicPr>
          <p:cNvPr id="2" name="Picture 1" descr="mRICH_Layou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19" y="2661041"/>
            <a:ext cx="5489108" cy="2008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2679" y="866142"/>
            <a:ext cx="383951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Derived from CLAS12 RICH readout:</a:t>
            </a:r>
          </a:p>
          <a:p>
            <a:endParaRPr lang="en-US" sz="1600" dirty="0"/>
          </a:p>
          <a:p>
            <a:pPr marL="285750" indent="-285750">
              <a:buFontTx/>
              <a:buChar char="-"/>
            </a:pPr>
            <a:r>
              <a:rPr lang="en-US" sz="1600" dirty="0" smtClean="0"/>
              <a:t>1024 channels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MAROC 64 channel parallel digitalization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FPGA generated 1 ns timestamp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DAQ protocol based on VME/VSX SSP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89985" y="3092986"/>
            <a:ext cx="300595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Custom adapter boards</a:t>
            </a:r>
          </a:p>
          <a:p>
            <a:endParaRPr lang="en-US" sz="1600" dirty="0"/>
          </a:p>
          <a:p>
            <a:r>
              <a:rPr lang="en-US" sz="1600" dirty="0" smtClean="0"/>
              <a:t>-     Compact distribution</a:t>
            </a:r>
            <a:endParaRPr lang="en-US" sz="1600" dirty="0"/>
          </a:p>
          <a:p>
            <a:pPr marL="285750" indent="-285750">
              <a:buFontTx/>
              <a:buChar char="-"/>
            </a:pPr>
            <a:r>
              <a:rPr lang="en-US" sz="1600" dirty="0" smtClean="0"/>
              <a:t>Use of existing MAROC boards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Light and gas tightness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2215" y="4669941"/>
            <a:ext cx="3320579" cy="183932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72147" y="29471"/>
            <a:ext cx="326343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</a:rPr>
              <a:t>H13700 READOUT</a:t>
            </a:r>
            <a:endParaRPr lang="en-US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1734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4341" y="1070250"/>
            <a:ext cx="4824016" cy="2071498"/>
          </a:xfrm>
          <a:prstGeom prst="rect">
            <a:avLst/>
          </a:prstGeom>
          <a:noFill/>
        </p:spPr>
        <p:txBody>
          <a:bodyPr wrap="square" lIns="100739" tIns="50372" rIns="100739" bIns="50372" rtlCol="0">
            <a:spAutoFit/>
          </a:bodyPr>
          <a:lstStyle/>
          <a:p>
            <a:r>
              <a:rPr lang="it-IT" sz="1600" b="1" dirty="0">
                <a:solidFill>
                  <a:srgbClr val="FF0000"/>
                </a:solidFill>
              </a:rPr>
              <a:t>SiPM </a:t>
            </a:r>
            <a:r>
              <a:rPr lang="it-IT" sz="1600" dirty="0"/>
              <a:t>might offer a cheaper and more efficient solution, expecially in a longer time perspective for </a:t>
            </a:r>
            <a:r>
              <a:rPr lang="it-IT" sz="1600" dirty="0" err="1"/>
              <a:t>other</a:t>
            </a:r>
            <a:r>
              <a:rPr lang="it-IT" sz="1600" dirty="0"/>
              <a:t> </a:t>
            </a:r>
            <a:r>
              <a:rPr lang="it-IT" sz="1600" dirty="0" err="1" smtClean="0"/>
              <a:t>sectors</a:t>
            </a:r>
            <a:endParaRPr lang="it-IT" sz="1600" dirty="0" smtClean="0"/>
          </a:p>
          <a:p>
            <a:endParaRPr lang="it-IT" sz="1600" dirty="0"/>
          </a:p>
          <a:p>
            <a:r>
              <a:rPr lang="it-IT" sz="1600" dirty="0" err="1" smtClean="0"/>
              <a:t>Robust</a:t>
            </a:r>
            <a:r>
              <a:rPr lang="it-IT" sz="1600" dirty="0" smtClean="0"/>
              <a:t> </a:t>
            </a:r>
            <a:r>
              <a:rPr lang="it-IT" sz="1600" dirty="0" err="1" smtClean="0"/>
              <a:t>device</a:t>
            </a:r>
            <a:r>
              <a:rPr lang="it-IT" sz="1600" dirty="0" smtClean="0"/>
              <a:t> with </a:t>
            </a:r>
            <a:r>
              <a:rPr lang="it-IT" sz="1600" dirty="0" err="1" smtClean="0"/>
              <a:t>low</a:t>
            </a:r>
            <a:r>
              <a:rPr lang="it-IT" sz="1600" dirty="0" smtClean="0"/>
              <a:t> </a:t>
            </a:r>
            <a:r>
              <a:rPr lang="it-IT" sz="1600" dirty="0" err="1" smtClean="0"/>
              <a:t>sensitivity</a:t>
            </a:r>
            <a:r>
              <a:rPr lang="it-IT" sz="1600" dirty="0" smtClean="0"/>
              <a:t> to </a:t>
            </a:r>
            <a:r>
              <a:rPr lang="it-IT" sz="1600" dirty="0" err="1"/>
              <a:t>m</a:t>
            </a:r>
            <a:r>
              <a:rPr lang="it-IT" sz="1600" dirty="0" err="1" smtClean="0"/>
              <a:t>agnetic</a:t>
            </a:r>
            <a:r>
              <a:rPr lang="it-IT" sz="1600" dirty="0" smtClean="0"/>
              <a:t> </a:t>
            </a:r>
            <a:r>
              <a:rPr lang="it-IT" sz="1600" dirty="0" err="1" smtClean="0"/>
              <a:t>field</a:t>
            </a:r>
            <a:r>
              <a:rPr lang="it-IT" sz="1600" dirty="0" smtClean="0"/>
              <a:t> </a:t>
            </a:r>
          </a:p>
          <a:p>
            <a:r>
              <a:rPr lang="it-IT" sz="1600" dirty="0" smtClean="0"/>
              <a:t>Fast </a:t>
            </a:r>
            <a:r>
              <a:rPr lang="it-IT" sz="1600" dirty="0" err="1"/>
              <a:t>improvement</a:t>
            </a:r>
            <a:r>
              <a:rPr lang="it-IT" sz="1600" dirty="0"/>
              <a:t> in dark rate and </a:t>
            </a:r>
            <a:r>
              <a:rPr lang="it-IT" sz="1600" dirty="0" err="1"/>
              <a:t>cost</a:t>
            </a:r>
            <a:r>
              <a:rPr lang="it-IT" sz="1600" dirty="0"/>
              <a:t> </a:t>
            </a:r>
          </a:p>
          <a:p>
            <a:r>
              <a:rPr lang="it-IT" sz="1600" dirty="0" err="1">
                <a:solidFill>
                  <a:srgbClr val="000000"/>
                </a:solidFill>
              </a:rPr>
              <a:t>b</a:t>
            </a:r>
            <a:r>
              <a:rPr lang="it-IT" sz="1600" dirty="0" err="1" smtClean="0">
                <a:solidFill>
                  <a:srgbClr val="000000"/>
                </a:solidFill>
              </a:rPr>
              <a:t>ut</a:t>
            </a:r>
            <a:r>
              <a:rPr lang="it-IT" sz="1600" dirty="0" smtClean="0">
                <a:solidFill>
                  <a:srgbClr val="000000"/>
                </a:solidFill>
              </a:rPr>
              <a:t> so far </a:t>
            </a:r>
            <a:r>
              <a:rPr lang="it-IT" sz="1600" dirty="0" err="1" smtClean="0">
                <a:solidFill>
                  <a:srgbClr val="000000"/>
                </a:solidFill>
              </a:rPr>
              <a:t>missing</a:t>
            </a:r>
            <a:r>
              <a:rPr lang="it-IT" sz="1600" dirty="0" smtClean="0">
                <a:solidFill>
                  <a:srgbClr val="000000"/>
                </a:solidFill>
              </a:rPr>
              <a:t> </a:t>
            </a:r>
            <a:r>
              <a:rPr lang="it-IT" sz="1600" dirty="0" err="1" smtClean="0">
                <a:solidFill>
                  <a:srgbClr val="000000"/>
                </a:solidFill>
              </a:rPr>
              <a:t>radiation</a:t>
            </a:r>
            <a:r>
              <a:rPr lang="it-IT" sz="1600" dirty="0" smtClean="0">
                <a:solidFill>
                  <a:srgbClr val="000000"/>
                </a:solidFill>
              </a:rPr>
              <a:t> </a:t>
            </a:r>
            <a:r>
              <a:rPr lang="it-IT" sz="1600" dirty="0" err="1" smtClean="0">
                <a:solidFill>
                  <a:srgbClr val="000000"/>
                </a:solidFill>
              </a:rPr>
              <a:t>hardness</a:t>
            </a:r>
            <a:r>
              <a:rPr lang="it-IT" sz="1600" dirty="0" smtClean="0">
                <a:solidFill>
                  <a:srgbClr val="000000"/>
                </a:solidFill>
              </a:rPr>
              <a:t> </a:t>
            </a:r>
          </a:p>
          <a:p>
            <a:endParaRPr lang="it-IT" sz="1600" dirty="0">
              <a:solidFill>
                <a:srgbClr val="000000"/>
              </a:solidFill>
            </a:endParaRPr>
          </a:p>
          <a:p>
            <a:r>
              <a:rPr lang="it-IT" sz="1600" dirty="0" smtClean="0">
                <a:solidFill>
                  <a:srgbClr val="000000"/>
                </a:solidFill>
              </a:rPr>
              <a:t>Challenge: </a:t>
            </a:r>
            <a:r>
              <a:rPr lang="it-IT" sz="1600" dirty="0" err="1" smtClean="0">
                <a:solidFill>
                  <a:srgbClr val="000000"/>
                </a:solidFill>
              </a:rPr>
              <a:t>cooling</a:t>
            </a:r>
            <a:r>
              <a:rPr lang="it-IT" sz="1600" dirty="0" smtClean="0">
                <a:solidFill>
                  <a:srgbClr val="000000"/>
                </a:solidFill>
              </a:rPr>
              <a:t> </a:t>
            </a:r>
            <a:r>
              <a:rPr lang="it-IT" sz="1600" dirty="0" err="1" smtClean="0">
                <a:solidFill>
                  <a:srgbClr val="000000"/>
                </a:solidFill>
              </a:rPr>
              <a:t>integrated</a:t>
            </a:r>
            <a:r>
              <a:rPr lang="it-IT" sz="1600" dirty="0" smtClean="0">
                <a:solidFill>
                  <a:srgbClr val="000000"/>
                </a:solidFill>
              </a:rPr>
              <a:t> </a:t>
            </a:r>
            <a:r>
              <a:rPr lang="it-IT" sz="1600" dirty="0" err="1" smtClean="0">
                <a:solidFill>
                  <a:srgbClr val="000000"/>
                </a:solidFill>
              </a:rPr>
              <a:t>into</a:t>
            </a:r>
            <a:r>
              <a:rPr lang="it-IT" sz="1600" dirty="0">
                <a:solidFill>
                  <a:srgbClr val="000000"/>
                </a:solidFill>
              </a:rPr>
              <a:t> </a:t>
            </a:r>
            <a:r>
              <a:rPr lang="it-IT" sz="1600" dirty="0" smtClean="0">
                <a:solidFill>
                  <a:srgbClr val="000000"/>
                </a:solidFill>
              </a:rPr>
              <a:t>the sensitive </a:t>
            </a:r>
            <a:r>
              <a:rPr lang="it-IT" sz="1600" dirty="0" err="1" smtClean="0">
                <a:solidFill>
                  <a:srgbClr val="000000"/>
                </a:solidFill>
              </a:rPr>
              <a:t>readout</a:t>
            </a:r>
            <a:r>
              <a:rPr lang="it-IT" sz="1600" dirty="0" smtClean="0">
                <a:solidFill>
                  <a:srgbClr val="000000"/>
                </a:solidFill>
              </a:rPr>
              <a:t>  </a:t>
            </a:r>
            <a:endParaRPr lang="it-IT" sz="1600" dirty="0">
              <a:solidFill>
                <a:srgbClr val="000000"/>
              </a:solidFill>
            </a:endParaRPr>
          </a:p>
        </p:txBody>
      </p:sp>
      <p:pic>
        <p:nvPicPr>
          <p:cNvPr id="24" name="Picture 23" descr="IMG_20180701_16060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3497" y="3617741"/>
            <a:ext cx="5152571" cy="2893366"/>
          </a:xfrm>
          <a:prstGeom prst="rect">
            <a:avLst/>
          </a:prstGeom>
        </p:spPr>
      </p:pic>
      <p:sp>
        <p:nvSpPr>
          <p:cNvPr id="25" name="Line Callout 1 24"/>
          <p:cNvSpPr/>
          <p:nvPr/>
        </p:nvSpPr>
        <p:spPr bwMode="auto">
          <a:xfrm>
            <a:off x="93481" y="3606356"/>
            <a:ext cx="1849004" cy="548595"/>
          </a:xfrm>
          <a:prstGeom prst="borderCallout1">
            <a:avLst>
              <a:gd name="adj1" fmla="val 103750"/>
              <a:gd name="adj2" fmla="val 51008"/>
              <a:gd name="adj3" fmla="val 190964"/>
              <a:gd name="adj4" fmla="val 110707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39" name="Line Callout 1 38"/>
          <p:cNvSpPr/>
          <p:nvPr/>
        </p:nvSpPr>
        <p:spPr bwMode="auto">
          <a:xfrm>
            <a:off x="5406571" y="1503760"/>
            <a:ext cx="3687126" cy="1811093"/>
          </a:xfrm>
          <a:prstGeom prst="borderCallout1">
            <a:avLst>
              <a:gd name="adj1" fmla="val 99242"/>
              <a:gd name="adj2" fmla="val 80"/>
              <a:gd name="adj3" fmla="val 167648"/>
              <a:gd name="adj4" fmla="val -63298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3481" y="3606356"/>
            <a:ext cx="17852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Custom cooling plate </a:t>
            </a:r>
          </a:p>
          <a:p>
            <a:r>
              <a:rPr lang="en-US" sz="1400" dirty="0" smtClean="0"/>
              <a:t>Soldered to the board</a:t>
            </a:r>
            <a:endParaRPr lang="en-US" sz="1400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966" y="3617742"/>
            <a:ext cx="3857821" cy="2893366"/>
          </a:xfrm>
          <a:prstGeom prst="rect">
            <a:avLst/>
          </a:prstGeom>
        </p:spPr>
      </p:pic>
      <p:sp>
        <p:nvSpPr>
          <p:cNvPr id="22" name="Rounded Rectangular Callout 21"/>
          <p:cNvSpPr/>
          <p:nvPr/>
        </p:nvSpPr>
        <p:spPr>
          <a:xfrm>
            <a:off x="7539186" y="3876961"/>
            <a:ext cx="1577601" cy="577273"/>
          </a:xfrm>
          <a:prstGeom prst="wedgeRoundRectCallout">
            <a:avLst>
              <a:gd name="adj1" fmla="val -70057"/>
              <a:gd name="adj2" fmla="val 173786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7539186" y="3898617"/>
            <a:ext cx="1554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Peltier</a:t>
            </a:r>
            <a:r>
              <a:rPr lang="en-US" sz="1400" dirty="0" smtClean="0"/>
              <a:t> cell cooling </a:t>
            </a:r>
          </a:p>
          <a:p>
            <a:r>
              <a:rPr lang="en-US" sz="1400" dirty="0" smtClean="0"/>
              <a:t>Down to -30</a:t>
            </a:r>
            <a:r>
              <a:rPr lang="en-US" sz="1400" baseline="30000" dirty="0" smtClean="0"/>
              <a:t>o </a:t>
            </a:r>
            <a:r>
              <a:rPr lang="en-US" sz="1400" dirty="0" smtClean="0"/>
              <a:t>in N</a:t>
            </a:r>
            <a:r>
              <a:rPr lang="en-US" sz="1400" baseline="-25000" dirty="0" smtClean="0"/>
              <a:t>2</a:t>
            </a:r>
            <a:endParaRPr lang="en-US" sz="1400" baseline="-25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5463098" y="1521903"/>
            <a:ext cx="3603386" cy="1783880"/>
          </a:xfrm>
          <a:prstGeom prst="rect">
            <a:avLst/>
          </a:prstGeom>
        </p:spPr>
      </p:pic>
      <p:sp>
        <p:nvSpPr>
          <p:cNvPr id="3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eRD14 PID Consortium </a:t>
            </a:r>
            <a:r>
              <a:rPr lang="mr-IN" sz="1200" dirty="0" smtClean="0">
                <a:solidFill>
                  <a:schemeClr val="bg1"/>
                </a:solidFill>
              </a:rPr>
              <a:t>–</a:t>
            </a:r>
            <a:r>
              <a:rPr lang="en-US" sz="1200" dirty="0" smtClean="0">
                <a:solidFill>
                  <a:schemeClr val="bg1"/>
                </a:solidFill>
              </a:rPr>
              <a:t> 01/07/19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06571" y="900973"/>
            <a:ext cx="357952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Dedicated board for readout and cooling </a:t>
            </a:r>
          </a:p>
          <a:p>
            <a:r>
              <a:rPr lang="en-US" sz="1600" dirty="0"/>
              <a:t>o</a:t>
            </a:r>
            <a:r>
              <a:rPr lang="en-US" sz="1600" dirty="0" smtClean="0"/>
              <a:t>f  a surface Mounting SiPM Matrix</a:t>
            </a:r>
            <a:endParaRPr 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272147" y="29471"/>
            <a:ext cx="285206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</a:rPr>
              <a:t>SIPM READOUT</a:t>
            </a:r>
            <a:endParaRPr lang="en-US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491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1639" y="1633385"/>
            <a:ext cx="3000499" cy="225925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6486" y="2997815"/>
            <a:ext cx="2400300" cy="17896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1149" y="5235195"/>
            <a:ext cx="2356833" cy="12732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47977" y="603684"/>
            <a:ext cx="14157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Paolo </a:t>
            </a:r>
            <a:r>
              <a:rPr lang="en-US" dirty="0" err="1" smtClean="0">
                <a:solidFill>
                  <a:srgbClr val="FF0000"/>
                </a:solidFill>
              </a:rPr>
              <a:t>Carniti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@ RICH 2018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182258" y="614247"/>
            <a:ext cx="20722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I. </a:t>
            </a:r>
            <a:r>
              <a:rPr lang="en-US" dirty="0" err="1" smtClean="0">
                <a:solidFill>
                  <a:srgbClr val="FF0000"/>
                </a:solidFill>
              </a:rPr>
              <a:t>Balossino</a:t>
            </a:r>
            <a:r>
              <a:rPr lang="en-US" dirty="0" smtClean="0">
                <a:solidFill>
                  <a:srgbClr val="FF0000"/>
                </a:solidFill>
              </a:rPr>
              <a:t> et al.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NIMA 876 (2017) 89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4969" y="1454627"/>
            <a:ext cx="3008676" cy="3900722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4726214" y="3973286"/>
            <a:ext cx="898072" cy="2267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72147" y="29471"/>
            <a:ext cx="522931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</a:rPr>
              <a:t>SIPM RADIATION TOLERANCE  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85901" y="622024"/>
            <a:ext cx="24388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T. Tsang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et al.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JINST 11 (2016) P12002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901" y="1370316"/>
            <a:ext cx="2303278" cy="443302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52210" y="5871811"/>
            <a:ext cx="161350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T= 84 K</a:t>
            </a:r>
          </a:p>
          <a:p>
            <a:r>
              <a:rPr lang="en-US" sz="1400" dirty="0" smtClean="0"/>
              <a:t>10</a:t>
            </a:r>
            <a:r>
              <a:rPr lang="en-US" sz="1400" baseline="30000" dirty="0" smtClean="0"/>
              <a:t>9</a:t>
            </a:r>
            <a:r>
              <a:rPr lang="en-US" sz="1400" dirty="0" smtClean="0"/>
              <a:t> </a:t>
            </a:r>
            <a:r>
              <a:rPr lang="en-US" sz="1400" dirty="0" err="1" smtClean="0"/>
              <a:t>n</a:t>
            </a:r>
            <a:r>
              <a:rPr lang="en-US" sz="1400" baseline="-25000" dirty="0" err="1" smtClean="0"/>
              <a:t>eq</a:t>
            </a:r>
            <a:r>
              <a:rPr lang="en-US" sz="1400" dirty="0"/>
              <a:t> </a:t>
            </a:r>
            <a:r>
              <a:rPr lang="en-US" sz="1400" dirty="0" smtClean="0"/>
              <a:t>cm</a:t>
            </a:r>
            <a:r>
              <a:rPr lang="en-US" sz="1400" baseline="30000" dirty="0" smtClean="0"/>
              <a:t>2</a:t>
            </a:r>
          </a:p>
          <a:p>
            <a:r>
              <a:rPr lang="en-US" sz="1400" dirty="0" smtClean="0"/>
              <a:t>Annealing at 250 </a:t>
            </a:r>
            <a:r>
              <a:rPr lang="en-US" sz="1400" baseline="30000" dirty="0" err="1" smtClean="0"/>
              <a:t>o</a:t>
            </a:r>
            <a:r>
              <a:rPr lang="en-US" sz="1400" dirty="0" err="1" smtClean="0"/>
              <a:t>C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3325587" y="5758764"/>
            <a:ext cx="13260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T= 0 </a:t>
            </a:r>
            <a:r>
              <a:rPr lang="en-US" sz="1400" dirty="0"/>
              <a:t>C</a:t>
            </a:r>
            <a:endParaRPr lang="en-US" sz="1400" dirty="0" smtClean="0"/>
          </a:p>
          <a:p>
            <a:r>
              <a:rPr lang="en-US" sz="1400" dirty="0"/>
              <a:t>f</a:t>
            </a:r>
            <a:r>
              <a:rPr lang="en-US" sz="1400" dirty="0" smtClean="0"/>
              <a:t>ew 10</a:t>
            </a:r>
            <a:r>
              <a:rPr lang="en-US" sz="1400" baseline="30000" dirty="0" smtClean="0"/>
              <a:t>9</a:t>
            </a:r>
            <a:r>
              <a:rPr lang="en-US" sz="1400" dirty="0" smtClean="0"/>
              <a:t> </a:t>
            </a:r>
            <a:r>
              <a:rPr lang="en-US" sz="1400" dirty="0" err="1" smtClean="0"/>
              <a:t>n</a:t>
            </a:r>
            <a:r>
              <a:rPr lang="en-US" sz="1400" baseline="-25000" dirty="0" err="1" smtClean="0"/>
              <a:t>eq</a:t>
            </a:r>
            <a:r>
              <a:rPr lang="en-US" sz="1400" dirty="0"/>
              <a:t> </a:t>
            </a:r>
            <a:r>
              <a:rPr lang="en-US" sz="1400" dirty="0" smtClean="0"/>
              <a:t>cm</a:t>
            </a:r>
            <a:r>
              <a:rPr lang="en-US" sz="1400" baseline="30000" dirty="0" smtClean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166060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DSC_749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644" y="790913"/>
            <a:ext cx="3877508" cy="2580146"/>
          </a:xfrm>
          <a:prstGeom prst="rect">
            <a:avLst/>
          </a:prstGeom>
        </p:spPr>
      </p:pic>
      <p:sp>
        <p:nvSpPr>
          <p:cNvPr id="25" name="Line Callout 1 24"/>
          <p:cNvSpPr/>
          <p:nvPr/>
        </p:nvSpPr>
        <p:spPr bwMode="auto">
          <a:xfrm>
            <a:off x="5272795" y="2778782"/>
            <a:ext cx="1180567" cy="523220"/>
          </a:xfrm>
          <a:prstGeom prst="borderCallout1">
            <a:avLst>
              <a:gd name="adj1" fmla="val -294"/>
              <a:gd name="adj2" fmla="val 51776"/>
              <a:gd name="adj3" fmla="val -220018"/>
              <a:gd name="adj4" fmla="val 117622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39" name="Line Callout 1 38"/>
          <p:cNvSpPr/>
          <p:nvPr/>
        </p:nvSpPr>
        <p:spPr bwMode="auto">
          <a:xfrm>
            <a:off x="7600281" y="2778782"/>
            <a:ext cx="1336641" cy="523220"/>
          </a:xfrm>
          <a:prstGeom prst="borderCallout1">
            <a:avLst>
              <a:gd name="adj1" fmla="val -276"/>
              <a:gd name="adj2" fmla="val 51008"/>
              <a:gd name="adj3" fmla="val -127863"/>
              <a:gd name="adj4" fmla="val 67808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296686" y="2778781"/>
            <a:ext cx="11079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Laser head +</a:t>
            </a:r>
          </a:p>
          <a:p>
            <a:r>
              <a:rPr lang="en-US" sz="1400" dirty="0" smtClean="0"/>
              <a:t>diffuser</a:t>
            </a:r>
            <a:endParaRPr lang="en-US" sz="1400" dirty="0"/>
          </a:p>
        </p:txBody>
      </p:sp>
      <p:sp>
        <p:nvSpPr>
          <p:cNvPr id="41" name="TextBox 40"/>
          <p:cNvSpPr txBox="1"/>
          <p:nvPr/>
        </p:nvSpPr>
        <p:spPr>
          <a:xfrm>
            <a:off x="7636566" y="2895037"/>
            <a:ext cx="13003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MAPMT holder</a:t>
            </a:r>
            <a:endParaRPr lang="en-US" sz="1400" dirty="0"/>
          </a:p>
        </p:txBody>
      </p:sp>
      <p:sp>
        <p:nvSpPr>
          <p:cNvPr id="2" name="TextBox 1"/>
          <p:cNvSpPr txBox="1"/>
          <p:nvPr/>
        </p:nvSpPr>
        <p:spPr>
          <a:xfrm>
            <a:off x="249715" y="2194005"/>
            <a:ext cx="464141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JLab </a:t>
            </a:r>
          </a:p>
          <a:p>
            <a:endParaRPr lang="en-US" sz="1600" b="1" dirty="0" smtClean="0">
              <a:solidFill>
                <a:srgbClr val="FF0000"/>
              </a:solidFill>
            </a:endParaRPr>
          </a:p>
          <a:p>
            <a:r>
              <a:rPr lang="en-US" sz="1600" dirty="0" smtClean="0">
                <a:solidFill>
                  <a:srgbClr val="000000"/>
                </a:solidFill>
              </a:rPr>
              <a:t>632 nm picosecond pulsed laser light</a:t>
            </a:r>
          </a:p>
          <a:p>
            <a:r>
              <a:rPr lang="en-US" sz="1600" dirty="0" smtClean="0"/>
              <a:t>Light diffuser to illuminate the whole MAPMT surface</a:t>
            </a:r>
          </a:p>
          <a:p>
            <a:r>
              <a:rPr lang="en-US" sz="1600" dirty="0" smtClean="0"/>
              <a:t>Standardized system with CLAS12 electronics </a:t>
            </a:r>
          </a:p>
          <a:p>
            <a:r>
              <a:rPr lang="en-US" sz="1600" dirty="0" smtClean="0"/>
              <a:t>H8500 6x6 mm</a:t>
            </a:r>
            <a:r>
              <a:rPr lang="en-US" sz="1600" baseline="30000" dirty="0" smtClean="0"/>
              <a:t>2 </a:t>
            </a:r>
            <a:r>
              <a:rPr lang="en-US" sz="1600" dirty="0" smtClean="0"/>
              <a:t>pixel sensor so far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49724" y="4568584"/>
            <a:ext cx="429917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Ferrara</a:t>
            </a:r>
          </a:p>
          <a:p>
            <a:endParaRPr lang="en-US" sz="1600" b="1" dirty="0" smtClean="0">
              <a:solidFill>
                <a:srgbClr val="FF0000"/>
              </a:solidFill>
            </a:endParaRPr>
          </a:p>
          <a:p>
            <a:r>
              <a:rPr lang="en-US" sz="1600" dirty="0" smtClean="0"/>
              <a:t>632 nm and 407 nm picosecond pulsed laser light</a:t>
            </a:r>
          </a:p>
          <a:p>
            <a:r>
              <a:rPr lang="en-US" sz="1600" dirty="0" smtClean="0"/>
              <a:t>Light concentrator to scan the </a:t>
            </a:r>
            <a:r>
              <a:rPr lang="en-US" sz="1600" dirty="0" err="1" smtClean="0"/>
              <a:t>pensor</a:t>
            </a:r>
            <a:r>
              <a:rPr lang="en-US" sz="1600" dirty="0" smtClean="0"/>
              <a:t> surface</a:t>
            </a:r>
          </a:p>
          <a:p>
            <a:r>
              <a:rPr lang="en-US" sz="1600" dirty="0" smtClean="0"/>
              <a:t>Flexible layout supporting various sensors and</a:t>
            </a:r>
          </a:p>
          <a:p>
            <a:r>
              <a:rPr lang="en-US" sz="1600" dirty="0" smtClean="0"/>
              <a:t>Front-End electronics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13431" y="954205"/>
            <a:ext cx="47876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</a:rPr>
              <a:t>Detailed characterization</a:t>
            </a:r>
          </a:p>
          <a:p>
            <a:r>
              <a:rPr lang="en-US" sz="1600" dirty="0" smtClean="0">
                <a:solidFill>
                  <a:srgbClr val="000000"/>
                </a:solidFill>
              </a:rPr>
              <a:t>Sensors:  gain, efficiency, cross-talk, radiation tolerance  </a:t>
            </a:r>
          </a:p>
          <a:p>
            <a:r>
              <a:rPr lang="en-US" sz="1600" dirty="0" smtClean="0">
                <a:solidFill>
                  <a:srgbClr val="000000"/>
                </a:solidFill>
              </a:rPr>
              <a:t>Electronics: gain, cross-talk, thresholds, time resolution</a:t>
            </a:r>
            <a:endParaRPr lang="en-US" sz="1600" dirty="0" smtClean="0"/>
          </a:p>
        </p:txBody>
      </p:sp>
      <p:pic>
        <p:nvPicPr>
          <p:cNvPr id="3" name="Picture 2" descr="IMG_20190107_170009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644" y="3619500"/>
            <a:ext cx="3853018" cy="2889763"/>
          </a:xfrm>
          <a:prstGeom prst="rect">
            <a:avLst/>
          </a:prstGeom>
        </p:spPr>
      </p:pic>
      <p:sp>
        <p:nvSpPr>
          <p:cNvPr id="37" name="Line Callout 1 36"/>
          <p:cNvSpPr/>
          <p:nvPr/>
        </p:nvSpPr>
        <p:spPr bwMode="auto">
          <a:xfrm>
            <a:off x="5642910" y="5876635"/>
            <a:ext cx="1180567" cy="523220"/>
          </a:xfrm>
          <a:prstGeom prst="borderCallout1">
            <a:avLst>
              <a:gd name="adj1" fmla="val -294"/>
              <a:gd name="adj2" fmla="val 51776"/>
              <a:gd name="adj3" fmla="val -181875"/>
              <a:gd name="adj4" fmla="val 120696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38" name="Line Callout 1 37"/>
          <p:cNvSpPr/>
          <p:nvPr/>
        </p:nvSpPr>
        <p:spPr bwMode="auto">
          <a:xfrm>
            <a:off x="7600281" y="5876635"/>
            <a:ext cx="1336641" cy="523220"/>
          </a:xfrm>
          <a:prstGeom prst="borderCallout1">
            <a:avLst>
              <a:gd name="adj1" fmla="val -276"/>
              <a:gd name="adj2" fmla="val 51008"/>
              <a:gd name="adj3" fmla="val -127863"/>
              <a:gd name="adj4" fmla="val 67808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666801" y="5876634"/>
            <a:ext cx="11079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Laser head +</a:t>
            </a:r>
          </a:p>
          <a:p>
            <a:r>
              <a:rPr lang="en-US" sz="1400" dirty="0" smtClean="0"/>
              <a:t>collimator</a:t>
            </a:r>
            <a:endParaRPr lang="en-US" sz="1400" dirty="0"/>
          </a:p>
        </p:txBody>
      </p:sp>
      <p:sp>
        <p:nvSpPr>
          <p:cNvPr id="43" name="TextBox 42"/>
          <p:cNvSpPr txBox="1"/>
          <p:nvPr/>
        </p:nvSpPr>
        <p:spPr>
          <a:xfrm>
            <a:off x="7636566" y="5992890"/>
            <a:ext cx="13003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MAPMT holder</a:t>
            </a:r>
            <a:endParaRPr lang="en-US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272147" y="29471"/>
            <a:ext cx="519425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</a:rPr>
              <a:t>PULSED LASER TEST BENCHES</a:t>
            </a:r>
            <a:endParaRPr lang="en-US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4356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51884</TotalTime>
  <Words>381</Words>
  <Application>Microsoft Macintosh PowerPoint</Application>
  <PresentationFormat>On-screen Show (4:3)</PresentationFormat>
  <Paragraphs>90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999</cp:revision>
  <dcterms:created xsi:type="dcterms:W3CDTF">2012-03-30T13:12:09Z</dcterms:created>
  <dcterms:modified xsi:type="dcterms:W3CDTF">2019-01-11T11:56:48Z</dcterms:modified>
</cp:coreProperties>
</file>