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889" r:id="rId2"/>
    <p:sldId id="624" r:id="rId3"/>
    <p:sldId id="964" r:id="rId4"/>
    <p:sldId id="1023" r:id="rId5"/>
    <p:sldId id="1016" r:id="rId6"/>
    <p:sldId id="1001" r:id="rId7"/>
    <p:sldId id="1006" r:id="rId8"/>
    <p:sldId id="1017" r:id="rId9"/>
    <p:sldId id="1019" r:id="rId10"/>
    <p:sldId id="1007" r:id="rId11"/>
    <p:sldId id="1003" r:id="rId12"/>
    <p:sldId id="1002" r:id="rId13"/>
    <p:sldId id="1024" r:id="rId14"/>
    <p:sldId id="1018" r:id="rId15"/>
    <p:sldId id="1020" r:id="rId16"/>
    <p:sldId id="1014" r:id="rId17"/>
    <p:sldId id="1009" r:id="rId18"/>
    <p:sldId id="1025" r:id="rId19"/>
    <p:sldId id="1011" r:id="rId20"/>
    <p:sldId id="1012" r:id="rId21"/>
    <p:sldId id="1013" r:id="rId22"/>
    <p:sldId id="999" r:id="rId23"/>
    <p:sldId id="1000" r:id="rId24"/>
    <p:sldId id="997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424EA"/>
    <a:srgbClr val="F5F701"/>
    <a:srgbClr val="FCBA78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18" autoAdjust="0"/>
    <p:restoredTop sz="98088" autoAdjust="0"/>
  </p:normalViewPr>
  <p:slideViewPr>
    <p:cSldViewPr snapToGrid="0" snapToObjects="1">
      <p:cViewPr varScale="1">
        <p:scale>
          <a:sx n="130" d="100"/>
          <a:sy n="130" d="100"/>
        </p:scale>
        <p:origin x="-104" y="-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03/10/22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03/10/22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immagine</a:t>
            </a:r>
            <a:r>
              <a:rPr lang="en-US" dirty="0"/>
              <a:t> del PMT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05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03/10/22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03/10/22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03/10/22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03/10/22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03/10/22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03/10/22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03/10/22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03/10/22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03/10/22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03/10/22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03/10/22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03/10/22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tiff"/><Relationship Id="rId8" Type="http://schemas.openxmlformats.org/officeDocument/2006/relationships/image" Target="../media/image7.tiff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3.jpg"/><Relationship Id="rId5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7.jpg"/><Relationship Id="rId6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1.jpg"/><Relationship Id="rId5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4" Type="http://schemas.openxmlformats.org/officeDocument/2006/relationships/image" Target="../media/image8.png"/><Relationship Id="rId5" Type="http://schemas.openxmlformats.org/officeDocument/2006/relationships/image" Target="../media/image45.jpg"/><Relationship Id="rId6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8.jpg"/><Relationship Id="rId5" Type="http://schemas.openxmlformats.org/officeDocument/2006/relationships/image" Target="../media/image49.jpg"/><Relationship Id="rId6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5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5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4" Type="http://schemas.openxmlformats.org/officeDocument/2006/relationships/image" Target="../media/image59.jpg"/><Relationship Id="rId5" Type="http://schemas.openxmlformats.org/officeDocument/2006/relationships/image" Target="../media/image60.jpg"/><Relationship Id="rId6" Type="http://schemas.openxmlformats.org/officeDocument/2006/relationships/image" Target="../media/image61.jpg"/><Relationship Id="rId7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jp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6" Type="http://schemas.openxmlformats.org/officeDocument/2006/relationships/image" Target="../media/image23.jpg"/><Relationship Id="rId7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5569D35-5E03-8925-5757-EBA631931652}"/>
              </a:ext>
            </a:extLst>
          </p:cNvPr>
          <p:cNvSpPr/>
          <p:nvPr/>
        </p:nvSpPr>
        <p:spPr>
          <a:xfrm>
            <a:off x="540525" y="1454813"/>
            <a:ext cx="1612632" cy="2753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F8BBF1E-14E0-30A9-405C-00EA3BDAAB90}"/>
              </a:ext>
            </a:extLst>
          </p:cNvPr>
          <p:cNvSpPr/>
          <p:nvPr/>
        </p:nvSpPr>
        <p:spPr>
          <a:xfrm>
            <a:off x="6650071" y="1438157"/>
            <a:ext cx="1953410" cy="27697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6B09F57-9BED-8E4B-9437-1C6D4B8D1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182" y="1452211"/>
            <a:ext cx="4000864" cy="275567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AAE9416-F1F7-FE42-ACED-3369B2E349E6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98A21B-4B68-7B4C-81B5-25F940937BFB}"/>
              </a:ext>
            </a:extLst>
          </p:cNvPr>
          <p:cNvSpPr txBox="1"/>
          <p:nvPr/>
        </p:nvSpPr>
        <p:spPr>
          <a:xfrm>
            <a:off x="6395911" y="4828591"/>
            <a:ext cx="155363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+mj-lt"/>
              </a:rPr>
              <a:t>e: 5 GeV to 18 GeV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35CF16-31BB-5E4C-BC9B-81A00ED2AD7A}"/>
              </a:ext>
            </a:extLst>
          </p:cNvPr>
          <p:cNvSpPr txBox="1"/>
          <p:nvPr/>
        </p:nvSpPr>
        <p:spPr>
          <a:xfrm>
            <a:off x="953958" y="4823787"/>
            <a:ext cx="206050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+mj-lt"/>
              </a:rPr>
              <a:t>p: 41 GeV, 100 to 275 GeV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ABC496BF-A10B-D440-AF95-8E203C85D248}"/>
              </a:ext>
            </a:extLst>
          </p:cNvPr>
          <p:cNvCxnSpPr/>
          <p:nvPr/>
        </p:nvCxnSpPr>
        <p:spPr>
          <a:xfrm>
            <a:off x="3121801" y="4961833"/>
            <a:ext cx="123482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6A9A3DDB-D797-8042-98D8-1B6EEE4ABFE2}"/>
              </a:ext>
            </a:extLst>
          </p:cNvPr>
          <p:cNvCxnSpPr>
            <a:cxnSpLocks/>
          </p:cNvCxnSpPr>
          <p:nvPr/>
        </p:nvCxnSpPr>
        <p:spPr>
          <a:xfrm flipH="1">
            <a:off x="4815469" y="4967222"/>
            <a:ext cx="1347627" cy="13447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5908168-5A67-7849-A0E5-3208EA449D1C}"/>
              </a:ext>
            </a:extLst>
          </p:cNvPr>
          <p:cNvSpPr txBox="1"/>
          <p:nvPr/>
        </p:nvSpPr>
        <p:spPr>
          <a:xfrm>
            <a:off x="3159535" y="4554243"/>
            <a:ext cx="1159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p/A beam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AEA306-A5FF-8540-A669-9FCA545C0D19}"/>
              </a:ext>
            </a:extLst>
          </p:cNvPr>
          <p:cNvSpPr txBox="1"/>
          <p:nvPr/>
        </p:nvSpPr>
        <p:spPr>
          <a:xfrm>
            <a:off x="5053440" y="455424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 beam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17D8DF6-9698-EF44-AEAE-45D079C785CB}"/>
              </a:ext>
            </a:extLst>
          </p:cNvPr>
          <p:cNvSpPr/>
          <p:nvPr/>
        </p:nvSpPr>
        <p:spPr>
          <a:xfrm>
            <a:off x="778650" y="4458399"/>
            <a:ext cx="7441059" cy="8929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5DDDAD9-92B0-8E4F-A3AA-8A7D5CDA837D}"/>
              </a:ext>
            </a:extLst>
          </p:cNvPr>
          <p:cNvSpPr txBox="1"/>
          <p:nvPr/>
        </p:nvSpPr>
        <p:spPr>
          <a:xfrm>
            <a:off x="224335" y="730593"/>
            <a:ext cx="8695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The dual-radiator RICH  has been a common reference in  the forward region since EIC Yellow Report</a:t>
            </a:r>
          </a:p>
          <a:p>
            <a:r>
              <a:rPr lang="en-US" sz="1600" b="1" dirty="0"/>
              <a:t>Moving from generic EIC R&amp;D (eRD14) to targeted EIC R&amp;D (eRD102, eRD110, </a:t>
            </a:r>
            <a:r>
              <a:rPr lang="en-US" sz="1600" b="1" dirty="0" err="1"/>
              <a:t>eRD</a:t>
            </a:r>
            <a:r>
              <a:rPr lang="en-US" sz="1600" b="1" dirty="0"/>
              <a:t>…)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D211196E-B863-5F47-8A64-BDEBA40F0C84}"/>
              </a:ext>
            </a:extLst>
          </p:cNvPr>
          <p:cNvSpPr/>
          <p:nvPr/>
        </p:nvSpPr>
        <p:spPr>
          <a:xfrm>
            <a:off x="3279435" y="-51651"/>
            <a:ext cx="243949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The </a:t>
            </a: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Project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77D8AFC-8157-3F1D-0880-C1D58830F02F}"/>
              </a:ext>
            </a:extLst>
          </p:cNvPr>
          <p:cNvSpPr txBox="1"/>
          <p:nvPr/>
        </p:nvSpPr>
        <p:spPr>
          <a:xfrm>
            <a:off x="2773204" y="5884186"/>
            <a:ext cx="3393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dirty="0"/>
              <a:t>Contalbrigo Marco  - INFN Ferrara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CDC77AE-E8E1-E221-A503-9595B1130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316" y="1533284"/>
            <a:ext cx="901681" cy="449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99D6E03-F212-39E5-2BF7-BD37DB7C0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88" y="1548506"/>
            <a:ext cx="901681" cy="450841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6942B1C9-A485-A21B-33FA-34BF1DBEF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1976" y="2129170"/>
            <a:ext cx="523101" cy="542297"/>
          </a:xfrm>
          <a:prstGeom prst="rect">
            <a:avLst/>
          </a:prstGeom>
        </p:spPr>
      </p:pic>
      <p:pic>
        <p:nvPicPr>
          <p:cNvPr id="7" name="Picture 6" descr="A blue screen with white text&#10;&#10;Description automatically generated with low confidence">
            <a:extLst>
              <a:ext uri="{FF2B5EF4-FFF2-40B4-BE49-F238E27FC236}">
                <a16:creationId xmlns:a16="http://schemas.microsoft.com/office/drawing/2014/main" xmlns="" id="{E2055C10-AC74-9A4C-C6AD-7A35DC4BCA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5077" y="2232802"/>
            <a:ext cx="754328" cy="3600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9EFB4F5-3C0F-A1AF-325F-4BA18EAC4825}"/>
              </a:ext>
            </a:extLst>
          </p:cNvPr>
          <p:cNvSpPr txBox="1"/>
          <p:nvPr/>
        </p:nvSpPr>
        <p:spPr>
          <a:xfrm>
            <a:off x="735033" y="2278199"/>
            <a:ext cx="128993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BA, </a:t>
            </a:r>
            <a:r>
              <a:rPr lang="x-none" sz="1400" dirty="0" smtClean="0"/>
              <a:t>BO</a:t>
            </a:r>
            <a:r>
              <a:rPr lang="x-none" sz="1400" dirty="0"/>
              <a:t>, </a:t>
            </a:r>
            <a:r>
              <a:rPr lang="en-US" sz="1400" dirty="0" smtClean="0"/>
              <a:t>CS </a:t>
            </a:r>
          </a:p>
          <a:p>
            <a:endParaRPr lang="en-US" sz="1400" dirty="0"/>
          </a:p>
          <a:p>
            <a:r>
              <a:rPr lang="x-none" sz="1400" dirty="0" smtClean="0"/>
              <a:t>CT</a:t>
            </a:r>
            <a:r>
              <a:rPr lang="x-none" sz="1400" dirty="0"/>
              <a:t>, FE, </a:t>
            </a:r>
            <a:r>
              <a:rPr lang="en-US" sz="1400" dirty="0" smtClean="0"/>
              <a:t>GE,</a:t>
            </a:r>
            <a:endParaRPr lang="x-none" sz="1400" dirty="0"/>
          </a:p>
          <a:p>
            <a:endParaRPr lang="en-US" sz="800" dirty="0"/>
          </a:p>
          <a:p>
            <a:r>
              <a:rPr lang="x-none" sz="1400" dirty="0" smtClean="0"/>
              <a:t>LNF</a:t>
            </a:r>
            <a:r>
              <a:rPr lang="x-none" sz="1400" dirty="0"/>
              <a:t>, </a:t>
            </a:r>
            <a:r>
              <a:rPr lang="x-none" sz="1400" dirty="0" smtClean="0"/>
              <a:t>LNS,</a:t>
            </a:r>
            <a:r>
              <a:rPr lang="en-US" sz="1400" dirty="0" smtClean="0"/>
              <a:t> </a:t>
            </a:r>
            <a:r>
              <a:rPr lang="x-none" sz="1400" dirty="0" smtClean="0"/>
              <a:t>RM1</a:t>
            </a:r>
            <a:r>
              <a:rPr lang="x-none" sz="1400" dirty="0"/>
              <a:t>,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SA, </a:t>
            </a:r>
            <a:r>
              <a:rPr lang="x-none" sz="1400" dirty="0" smtClean="0"/>
              <a:t>TO</a:t>
            </a:r>
            <a:r>
              <a:rPr lang="x-none" sz="1400" dirty="0"/>
              <a:t>, </a:t>
            </a:r>
            <a:r>
              <a:rPr lang="x-none" sz="1400" dirty="0" smtClean="0"/>
              <a:t>TS</a:t>
            </a:r>
            <a:endParaRPr lang="x-none" sz="1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3193E27-30FC-1E91-5936-1BDAD595A1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6103" y="3666390"/>
            <a:ext cx="1447800" cy="444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9B79D88A-C38D-FB9F-452D-03CA3A9EDE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2417" y="3110667"/>
            <a:ext cx="1371600" cy="457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98A09A-972D-B2F5-AEC9-E3C491CE091E}"/>
              </a:ext>
            </a:extLst>
          </p:cNvPr>
          <p:cNvSpPr txBox="1"/>
          <p:nvPr/>
        </p:nvSpPr>
        <p:spPr>
          <a:xfrm>
            <a:off x="5308009" y="1402946"/>
            <a:ext cx="1088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Detector-1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EFBC1A0B-8263-DC02-69FF-BE8E2DD30C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43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01616" y="1593314"/>
            <a:ext cx="6858000" cy="39360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506193" y="-51651"/>
            <a:ext cx="19859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 Aerogel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2" name="Picture 1" descr="c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5854" y="39076"/>
            <a:ext cx="3749524" cy="6858000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378" y="1144732"/>
            <a:ext cx="2909159" cy="1787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810846"/>
            <a:ext cx="26659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Chromatic dispersion measured </a:t>
            </a:r>
          </a:p>
          <a:p>
            <a:r>
              <a:rPr lang="en-US" sz="1500" dirty="0"/>
              <a:t>p</a:t>
            </a:r>
            <a:r>
              <a:rPr lang="en-US" sz="1500" dirty="0" smtClean="0"/>
              <a:t>rototype with optical filters</a:t>
            </a:r>
            <a:endParaRPr lang="en-US" sz="1500" dirty="0"/>
          </a:p>
        </p:txBody>
      </p:sp>
      <p:sp>
        <p:nvSpPr>
          <p:cNvPr id="4" name="TextBox 3"/>
          <p:cNvSpPr txBox="1"/>
          <p:nvPr/>
        </p:nvSpPr>
        <p:spPr>
          <a:xfrm>
            <a:off x="6140167" y="5130335"/>
            <a:ext cx="1451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Wavelength (nm)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365490" y="2429440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Cherenkov angle  (</a:t>
            </a:r>
            <a:r>
              <a:rPr lang="en-US" sz="1400" dirty="0" err="1" smtClean="0"/>
              <a:t>mrad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7397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4"/>
          <p:cNvSpPr>
            <a:spLocks noGrp="1"/>
          </p:cNvSpPr>
          <p:nvPr>
            <p:ph idx="1"/>
          </p:nvPr>
        </p:nvSpPr>
        <p:spPr>
          <a:xfrm>
            <a:off x="642882" y="5237567"/>
            <a:ext cx="6723117" cy="12664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dirty="0" err="1"/>
              <a:t>Goals</a:t>
            </a:r>
            <a:r>
              <a:rPr lang="it-IT" sz="16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smtClean="0"/>
              <a:t>Compare </a:t>
            </a:r>
            <a:r>
              <a:rPr lang="it-IT" sz="1600" dirty="0" err="1" smtClean="0"/>
              <a:t>surface</a:t>
            </a:r>
            <a:r>
              <a:rPr lang="it-IT" sz="1600" dirty="0" err="1" smtClean="0"/>
              <a:t>s</a:t>
            </a:r>
            <a:r>
              <a:rPr lang="it-IT" sz="1600" dirty="0" smtClean="0"/>
              <a:t> of </a:t>
            </a:r>
            <a:r>
              <a:rPr lang="it-IT" sz="1600" dirty="0" err="1" smtClean="0"/>
              <a:t>same</a:t>
            </a:r>
            <a:r>
              <a:rPr lang="it-IT" sz="1600" dirty="0" smtClean="0"/>
              <a:t> </a:t>
            </a:r>
            <a:r>
              <a:rPr lang="it-IT" sz="1600" dirty="0" err="1" smtClean="0"/>
              <a:t>tile</a:t>
            </a:r>
            <a:r>
              <a:rPr lang="it-IT" sz="1600" dirty="0" smtClean="0"/>
              <a:t> (</a:t>
            </a:r>
            <a:r>
              <a:rPr lang="it-IT" sz="1600" dirty="0" err="1" smtClean="0"/>
              <a:t>only</a:t>
            </a:r>
            <a:r>
              <a:rPr lang="it-IT" sz="1600" dirty="0" smtClean="0"/>
              <a:t> exit </a:t>
            </a:r>
            <a:r>
              <a:rPr lang="it-IT" sz="1600" dirty="0" err="1" smtClean="0"/>
              <a:t>surface</a:t>
            </a:r>
            <a:r>
              <a:rPr lang="it-IT" sz="1600" dirty="0" smtClean="0"/>
              <a:t> </a:t>
            </a:r>
            <a:r>
              <a:rPr lang="it-IT" sz="1600" dirty="0" err="1" smtClean="0"/>
              <a:t>matters</a:t>
            </a:r>
            <a:r>
              <a:rPr lang="it-IT" sz="1600" dirty="0" smtClean="0"/>
              <a:t>)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smtClean="0"/>
              <a:t>Compare </a:t>
            </a:r>
            <a:r>
              <a:rPr lang="it-IT" sz="1600" dirty="0" err="1" smtClean="0"/>
              <a:t>refractive</a:t>
            </a:r>
            <a:r>
              <a:rPr lang="it-IT" sz="1600" dirty="0" smtClean="0"/>
              <a:t> </a:t>
            </a:r>
            <a:r>
              <a:rPr lang="it-IT" sz="1600" dirty="0" err="1" smtClean="0"/>
              <a:t>index</a:t>
            </a:r>
            <a:r>
              <a:rPr lang="it-IT" sz="1600" dirty="0" smtClean="0"/>
              <a:t> and </a:t>
            </a:r>
            <a:r>
              <a:rPr lang="it-IT" sz="1600" dirty="0" err="1" smtClean="0"/>
              <a:t>photon</a:t>
            </a:r>
            <a:r>
              <a:rPr lang="it-IT" sz="1600" dirty="0" smtClean="0"/>
              <a:t> </a:t>
            </a:r>
            <a:r>
              <a:rPr lang="it-IT" sz="1600" dirty="0" err="1" smtClean="0"/>
              <a:t>yield</a:t>
            </a:r>
            <a:r>
              <a:rPr lang="it-IT" sz="1600" dirty="0" smtClean="0"/>
              <a:t> </a:t>
            </a:r>
            <a:r>
              <a:rPr lang="it-IT" sz="1600" dirty="0" err="1" smtClean="0"/>
              <a:t>among</a:t>
            </a:r>
            <a:r>
              <a:rPr lang="it-IT" sz="1600" dirty="0" smtClean="0"/>
              <a:t> </a:t>
            </a:r>
            <a:r>
              <a:rPr lang="it-IT" sz="1600" dirty="0" err="1" smtClean="0"/>
              <a:t>different</a:t>
            </a:r>
            <a:r>
              <a:rPr lang="it-IT" sz="1600" dirty="0" smtClean="0"/>
              <a:t> </a:t>
            </a:r>
            <a:r>
              <a:rPr lang="it-IT" sz="1600" dirty="0" err="1" smtClean="0"/>
              <a:t>tiles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err="1" smtClean="0"/>
              <a:t>Check</a:t>
            </a:r>
            <a:r>
              <a:rPr lang="it-IT" sz="1600" dirty="0" smtClean="0"/>
              <a:t> </a:t>
            </a:r>
            <a:r>
              <a:rPr lang="it-IT" sz="1600" dirty="0" err="1" smtClean="0"/>
              <a:t>tile</a:t>
            </a:r>
            <a:r>
              <a:rPr lang="it-IT" sz="1600" dirty="0" smtClean="0"/>
              <a:t> </a:t>
            </a:r>
            <a:r>
              <a:rPr lang="it-IT" sz="1600" dirty="0" err="1" smtClean="0"/>
              <a:t>stack</a:t>
            </a:r>
            <a:r>
              <a:rPr lang="it-IT" sz="1600" dirty="0" smtClean="0"/>
              <a:t> performance</a:t>
            </a:r>
            <a:endParaRPr lang="it-IT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506187" y="-51651"/>
            <a:ext cx="19859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Aerogel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2" name="Picture 1" descr="sing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" y="1201616"/>
            <a:ext cx="9144000" cy="3686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8819" y="606642"/>
            <a:ext cx="5161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Compare single tile and stack of tiles ( from Aerogel Factory) </a:t>
            </a:r>
            <a:endParaRPr lang="en-US" sz="1600" dirty="0"/>
          </a:p>
        </p:txBody>
      </p:sp>
      <p:sp>
        <p:nvSpPr>
          <p:cNvPr id="5" name="Oval 4"/>
          <p:cNvSpPr/>
          <p:nvPr/>
        </p:nvSpPr>
        <p:spPr>
          <a:xfrm>
            <a:off x="3546230" y="2725615"/>
            <a:ext cx="214923" cy="1182078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346342" y="2799863"/>
            <a:ext cx="680915" cy="98083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181231" y="1738924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Single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31419" y="3801257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3x Stack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704491" y="3316654"/>
            <a:ext cx="214923" cy="1182078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51030" y="1848337"/>
            <a:ext cx="214923" cy="1182078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374758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69A5FE8-D463-5308-095B-6E8AA2238D04}"/>
              </a:ext>
            </a:extLst>
          </p:cNvPr>
          <p:cNvSpPr/>
          <p:nvPr/>
        </p:nvSpPr>
        <p:spPr>
          <a:xfrm>
            <a:off x="347869" y="4603289"/>
            <a:ext cx="3132079" cy="19647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8" name="Picture 27" descr="IMG_20161005_120206_BURST004.jpg">
            <a:extLst>
              <a:ext uri="{FF2B5EF4-FFF2-40B4-BE49-F238E27FC236}">
                <a16:creationId xmlns:a16="http://schemas.microsoft.com/office/drawing/2014/main" xmlns="" id="{E3E7F994-0254-3F45-AAF0-0E1A70D70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69" y="2738804"/>
            <a:ext cx="3132079" cy="17587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218B46B2-1334-AC36-7476-B29AE9251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AAC4C3D-7DA1-D561-6D6E-6C058CE599B6}"/>
              </a:ext>
            </a:extLst>
          </p:cNvPr>
          <p:cNvSpPr txBox="1"/>
          <p:nvPr/>
        </p:nvSpPr>
        <p:spPr>
          <a:xfrm>
            <a:off x="237820" y="623646"/>
            <a:ext cx="356597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Existing facility to study detailed radiator </a:t>
            </a:r>
          </a:p>
          <a:p>
            <a:r>
              <a:rPr lang="en-US" sz="1400" dirty="0"/>
              <a:t>optical properties and alternatives </a:t>
            </a:r>
          </a:p>
          <a:p>
            <a:endParaRPr lang="en-US" sz="1400" b="1" dirty="0"/>
          </a:p>
          <a:p>
            <a:r>
              <a:rPr lang="en-US" sz="1400" b="1" dirty="0"/>
              <a:t>Aerogel:</a:t>
            </a:r>
            <a:r>
              <a:rPr lang="en-US" sz="1400" dirty="0"/>
              <a:t>      </a:t>
            </a:r>
          </a:p>
          <a:p>
            <a:r>
              <a:rPr lang="en-US" sz="1400" dirty="0"/>
              <a:t>Safe handling and characterization  (refractive </a:t>
            </a:r>
          </a:p>
          <a:p>
            <a:r>
              <a:rPr lang="en-US" sz="1400" dirty="0"/>
              <a:t>index, surface planarity, forward scattering) </a:t>
            </a:r>
          </a:p>
          <a:p>
            <a:r>
              <a:rPr lang="en-US" sz="1400" dirty="0"/>
              <a:t> </a:t>
            </a:r>
          </a:p>
          <a:p>
            <a:r>
              <a:rPr lang="en-US" sz="1400" b="1" dirty="0"/>
              <a:t>Interplay between radiators</a:t>
            </a:r>
            <a:r>
              <a:rPr lang="en-US" sz="1400" dirty="0"/>
              <a:t>: </a:t>
            </a:r>
          </a:p>
          <a:p>
            <a:r>
              <a:rPr lang="en-US" sz="1400" dirty="0"/>
              <a:t>UV filters, refractive index optimization</a:t>
            </a:r>
          </a:p>
        </p:txBody>
      </p:sp>
      <p:pic>
        <p:nvPicPr>
          <p:cNvPr id="3" name="Picture 2" descr="A picture containing text, plastic&#10;&#10;Description automatically generated">
            <a:extLst>
              <a:ext uri="{FF2B5EF4-FFF2-40B4-BE49-F238E27FC236}">
                <a16:creationId xmlns:a16="http://schemas.microsoft.com/office/drawing/2014/main" xmlns="" id="{0BF06D54-F61A-08C3-0B5E-0C2707C79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14" y="4603289"/>
            <a:ext cx="2619648" cy="196473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21067CE-29FF-83EF-0929-38A1A960A37E}"/>
              </a:ext>
            </a:extLst>
          </p:cNvPr>
          <p:cNvSpPr txBox="1"/>
          <p:nvPr/>
        </p:nvSpPr>
        <p:spPr>
          <a:xfrm>
            <a:off x="3226392" y="-42760"/>
            <a:ext cx="2782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Next Steps:   </a:t>
            </a:r>
            <a:r>
              <a:rPr lang="en-US" sz="2400" dirty="0" smtClean="0">
                <a:solidFill>
                  <a:schemeClr val="bg1"/>
                </a:solidFill>
              </a:rPr>
              <a:t>Aerogel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3796" y="4098463"/>
            <a:ext cx="454344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Aerogel Factory</a:t>
            </a:r>
            <a:r>
              <a:rPr lang="en-US" sz="1400" dirty="0" smtClean="0"/>
              <a:t>: negotiate production of large</a:t>
            </a:r>
          </a:p>
          <a:p>
            <a:endParaRPr lang="en-US" sz="1400" dirty="0"/>
          </a:p>
          <a:p>
            <a:r>
              <a:rPr lang="en-US" sz="1400" dirty="0" smtClean="0"/>
              <a:t>                goals: study reproducibility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 batch:  1.0206, 1.0206, 1.0199, 1.0204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batch:  </a:t>
            </a:r>
            <a:r>
              <a:rPr lang="nb-NO" sz="1400" dirty="0" smtClean="0"/>
              <a:t>1.0201, 1.0207, 1.0210</a:t>
            </a:r>
            <a:r>
              <a:rPr lang="nb-NO" sz="1400" dirty="0"/>
              <a:t>, </a:t>
            </a:r>
            <a:r>
              <a:rPr lang="nb-NO" sz="1400" dirty="0" smtClean="0"/>
              <a:t>1.0218</a:t>
            </a:r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negotiate large (20x20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tiles  with ALICE 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9290" y="5785319"/>
            <a:ext cx="351330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ASPEN</a:t>
            </a:r>
            <a:r>
              <a:rPr lang="en-US" sz="1400" dirty="0" smtClean="0"/>
              <a:t>: initial contacts with CUA (</a:t>
            </a:r>
            <a:r>
              <a:rPr lang="en-US" sz="1400" dirty="0" err="1" smtClean="0"/>
              <a:t>Tanja</a:t>
            </a:r>
            <a:r>
              <a:rPr lang="en-US" sz="1400" dirty="0" smtClean="0"/>
              <a:t> Horn)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goal: obtain few samples at 1.02</a:t>
            </a:r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16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5" name="Picture 4" descr="trasm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616" y="505739"/>
            <a:ext cx="5170854" cy="31391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03796" y="3703489"/>
            <a:ext cx="2713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INFN 2023: Funds for new samples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45507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913922" y="1240695"/>
            <a:ext cx="4230077" cy="51949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7773" y="1240694"/>
            <a:ext cx="4601308" cy="5175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264197" y="-51651"/>
            <a:ext cx="246999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 Simulations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5EBBEEB-E050-68E4-73DD-531A6C34F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2" name="Picture 1" descr="ecce_magne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1987505"/>
            <a:ext cx="4601308" cy="1993900"/>
          </a:xfrm>
          <a:prstGeom prst="rect">
            <a:avLst/>
          </a:prstGeom>
        </p:spPr>
      </p:pic>
      <p:pic>
        <p:nvPicPr>
          <p:cNvPr id="3" name="Picture 2" descr="ecc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4231294"/>
            <a:ext cx="4601308" cy="2087129"/>
          </a:xfrm>
          <a:prstGeom prst="rect">
            <a:avLst/>
          </a:prstGeom>
        </p:spPr>
      </p:pic>
      <p:pic>
        <p:nvPicPr>
          <p:cNvPr id="6" name="Picture 5" descr="athen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293" y="1987505"/>
            <a:ext cx="3840629" cy="4378660"/>
          </a:xfrm>
          <a:prstGeom prst="rect">
            <a:avLst/>
          </a:prstGeom>
        </p:spPr>
      </p:pic>
      <p:pic>
        <p:nvPicPr>
          <p:cNvPr id="7" name="Picture 6" descr="athena_mas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944" y="2510693"/>
            <a:ext cx="1167056" cy="12132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3385" y="1386284"/>
            <a:ext cx="169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ECCE simulation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173785" y="1386284"/>
            <a:ext cx="2006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ATHENA simulation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56354" y="703387"/>
            <a:ext cx="190952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Chandra @ RICH 2022</a:t>
            </a:r>
            <a:endParaRPr lang="en-US" sz="15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8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499288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7773" y="2432539"/>
            <a:ext cx="8814437" cy="38298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264197" y="-51651"/>
            <a:ext cx="246999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 Simulations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5EBBEEB-E050-68E4-73DD-531A6C34F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264CB4E-0BF4-1554-6DBC-AB74BEA9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921" y="2579077"/>
            <a:ext cx="4405289" cy="3683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797CA7B-5DD0-FF77-B4ED-CE55775BD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73" y="2579077"/>
            <a:ext cx="4174790" cy="3683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077" y="810846"/>
            <a:ext cx="532720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 smtClean="0"/>
              <a:t>dRICH</a:t>
            </a:r>
            <a:r>
              <a:rPr lang="en-US" sz="1500" dirty="0" smtClean="0"/>
              <a:t> simulation model was adapted to ATHENA and ECCE</a:t>
            </a:r>
          </a:p>
          <a:p>
            <a:endParaRPr lang="en-US" sz="1500" dirty="0" smtClean="0"/>
          </a:p>
          <a:p>
            <a:r>
              <a:rPr lang="en-US" sz="1500" dirty="0" smtClean="0"/>
              <a:t>Full simulation chain now implemented into EPIC</a:t>
            </a:r>
          </a:p>
          <a:p>
            <a:endParaRPr lang="en-US" sz="1500" dirty="0"/>
          </a:p>
          <a:p>
            <a:r>
              <a:rPr lang="en-US" sz="1500" dirty="0"/>
              <a:t>I</a:t>
            </a:r>
            <a:r>
              <a:rPr lang="en-US" sz="1500" dirty="0" smtClean="0"/>
              <a:t>nputs for a realistic model are becoming available from prototype</a:t>
            </a:r>
            <a:endParaRPr lang="en-US" sz="15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499750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C64945A-F585-0C16-4DF6-EEE27D7B42BA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4D32ED7-8C42-C64D-80B7-38A239BD91DE}"/>
              </a:ext>
            </a:extLst>
          </p:cNvPr>
          <p:cNvSpPr txBox="1"/>
          <p:nvPr/>
        </p:nvSpPr>
        <p:spPr>
          <a:xfrm>
            <a:off x="2467520" y="-42760"/>
            <a:ext cx="4300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Next Steps:   Mirror &amp; Mechanics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3B38631-624C-E1F3-ABCE-99D870620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3" name="Picture 2" descr="pressur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91" y="4485806"/>
            <a:ext cx="8437448" cy="2018230"/>
          </a:xfrm>
          <a:prstGeom prst="rect">
            <a:avLst/>
          </a:prstGeom>
        </p:spPr>
      </p:pic>
      <p:pic>
        <p:nvPicPr>
          <p:cNvPr id="4" name="Picture 3" descr="mirro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91" y="937226"/>
            <a:ext cx="8437448" cy="27521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307" y="512494"/>
            <a:ext cx="405216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INFN 2023: funds for a CFRP mirror demonstrator</a:t>
            </a:r>
            <a:endParaRPr lang="en-US" sz="1500" dirty="0"/>
          </a:p>
        </p:txBody>
      </p:sp>
      <p:sp>
        <p:nvSpPr>
          <p:cNvPr id="25" name="TextBox 24"/>
          <p:cNvSpPr txBox="1"/>
          <p:nvPr/>
        </p:nvSpPr>
        <p:spPr>
          <a:xfrm>
            <a:off x="336591" y="3888740"/>
            <a:ext cx="65331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INFN 2032: funds for a composite material study (targeted to over-pressure case)</a:t>
            </a:r>
          </a:p>
          <a:p>
            <a:r>
              <a:rPr lang="en-US" sz="1500" dirty="0" smtClean="0"/>
              <a:t>Contacts with BNL and JLab for engineering support </a:t>
            </a:r>
            <a:endParaRPr lang="en-US" sz="15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34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491835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5186272" y="1074614"/>
            <a:ext cx="3825257" cy="5429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57773" y="1074615"/>
            <a:ext cx="4801296" cy="5429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502235" y="-51651"/>
            <a:ext cx="199390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Photo-Sensors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557EDBD-23C9-CBB3-DC53-EEBAA3960DD8}"/>
              </a:ext>
            </a:extLst>
          </p:cNvPr>
          <p:cNvSpPr txBox="1"/>
          <p:nvPr/>
        </p:nvSpPr>
        <p:spPr>
          <a:xfrm>
            <a:off x="1492739" y="531494"/>
            <a:ext cx="56545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Study solutions for single-photon detection </a:t>
            </a:r>
            <a:r>
              <a:rPr lang="en-US" sz="1600" b="1" dirty="0" smtClean="0"/>
              <a:t>within strong B-field</a:t>
            </a:r>
            <a:endParaRPr lang="x-none" sz="1600" dirty="0"/>
          </a:p>
        </p:txBody>
      </p:sp>
      <p:pic>
        <p:nvPicPr>
          <p:cNvPr id="36" name="Picture 35" descr="A close-up of a circuit board&#10;&#10;Description automatically generated with low confidence">
            <a:extLst>
              <a:ext uri="{FF2B5EF4-FFF2-40B4-BE49-F238E27FC236}">
                <a16:creationId xmlns:a16="http://schemas.microsoft.com/office/drawing/2014/main" xmlns="" id="{F380D08B-43C0-50CC-B663-7DDE4BF75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122614"/>
            <a:ext cx="2304073" cy="1736653"/>
          </a:xfrm>
          <a:prstGeom prst="rect">
            <a:avLst/>
          </a:prstGeom>
        </p:spPr>
      </p:pic>
      <p:pic>
        <p:nvPicPr>
          <p:cNvPr id="37" name="Picture 36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xmlns="" id="{94C6B52D-F2C8-8FBB-87E9-9804B7333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479" y="4122616"/>
            <a:ext cx="1645249" cy="17366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BF72B84-5670-5D60-4610-668F73F36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3" name="Picture 2" descr="carrier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78" y="1640045"/>
            <a:ext cx="3616568" cy="2372795"/>
          </a:xfrm>
          <a:prstGeom prst="rect">
            <a:avLst/>
          </a:prstGeom>
        </p:spPr>
      </p:pic>
      <p:pic>
        <p:nvPicPr>
          <p:cNvPr id="14" name="Picture 13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53D5F56D-A0C5-CC1E-2764-8BB5CD82913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547" y="2430448"/>
            <a:ext cx="3507410" cy="35074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238" y="1074615"/>
            <a:ext cx="41857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SiPM program: selection among various candidates 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                       R&amp;D dark count mitigation </a:t>
            </a:r>
            <a:endParaRPr lang="en-US" sz="1500" dirty="0"/>
          </a:p>
        </p:txBody>
      </p:sp>
      <p:sp>
        <p:nvSpPr>
          <p:cNvPr id="17" name="TextBox 16"/>
          <p:cNvSpPr txBox="1"/>
          <p:nvPr/>
        </p:nvSpPr>
        <p:spPr>
          <a:xfrm>
            <a:off x="5263662" y="1074615"/>
            <a:ext cx="14104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LAPPD program</a:t>
            </a:r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5720466" y="1640045"/>
            <a:ext cx="306903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Test &amp; guide developments @ </a:t>
            </a:r>
            <a:r>
              <a:rPr lang="en-US" sz="1500" dirty="0" err="1" smtClean="0"/>
              <a:t>Incom</a:t>
            </a:r>
            <a:endParaRPr lang="en-US" sz="15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8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20466" y="6064422"/>
            <a:ext cx="2787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INFN 2023: rent, instrumentation</a:t>
            </a:r>
            <a:endParaRPr lang="en-US" sz="1500" dirty="0"/>
          </a:p>
        </p:txBody>
      </p:sp>
      <p:sp>
        <p:nvSpPr>
          <p:cNvPr id="21" name="TextBox 20"/>
          <p:cNvSpPr txBox="1"/>
          <p:nvPr/>
        </p:nvSpPr>
        <p:spPr>
          <a:xfrm>
            <a:off x="205007" y="5959807"/>
            <a:ext cx="47754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INFN 2023: sensors, instrumentation, electronics, FBK R&amp;D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                 local support at SA, CS, MS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35951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3692771" y="2277323"/>
            <a:ext cx="5271942" cy="2710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dar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3869517"/>
            <a:ext cx="8811846" cy="27551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313180" y="-51651"/>
            <a:ext cx="23720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SiPM Test Station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9FC53E-1262-EA01-E587-E7E88B713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29" name="Picture 28" descr="curren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640476"/>
            <a:ext cx="8811846" cy="2770241"/>
          </a:xfrm>
          <a:prstGeom prst="rect">
            <a:avLst/>
          </a:prstGeom>
        </p:spPr>
      </p:pic>
      <p:pic>
        <p:nvPicPr>
          <p:cNvPr id="30" name="Picture 29" descr="dark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7" y="4876958"/>
            <a:ext cx="3737278" cy="1636847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157772" y="2287091"/>
            <a:ext cx="3720611" cy="27202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camer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61" y="2624167"/>
            <a:ext cx="3449109" cy="1978396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2080846" y="3516923"/>
            <a:ext cx="1504462" cy="1162539"/>
          </a:xfrm>
          <a:prstGeom prst="ellipse">
            <a:avLst/>
          </a:prstGeom>
          <a:noFill/>
          <a:ln w="317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239847" y="3492221"/>
            <a:ext cx="1736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Roberto @ RICH2022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157773" y="6476999"/>
            <a:ext cx="3720611" cy="1713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86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57773" y="1921114"/>
            <a:ext cx="5777226" cy="4528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2547943" y="-51651"/>
            <a:ext cx="390248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SiPM + ALCOR Light Response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9FC53E-1262-EA01-E587-E7E88B71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4" name="Picture 3" descr="L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99" y="440792"/>
            <a:ext cx="3034620" cy="2272522"/>
          </a:xfrm>
          <a:prstGeom prst="rect">
            <a:avLst/>
          </a:prstGeom>
        </p:spPr>
      </p:pic>
      <p:pic>
        <p:nvPicPr>
          <p:cNvPr id="6" name="Picture 5" descr="PD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2175440"/>
            <a:ext cx="8811846" cy="44732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154" y="683846"/>
            <a:ext cx="451887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Pulsed LED providing a relative PDE measurement</a:t>
            </a:r>
          </a:p>
          <a:p>
            <a:endParaRPr lang="en-US" sz="800" dirty="0"/>
          </a:p>
          <a:p>
            <a:r>
              <a:rPr lang="en-US" sz="1500" dirty="0" smtClean="0"/>
              <a:t>     - compare different sensors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-  compare before and after irradiation and annealing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-  awaiting ALCORv2</a:t>
            </a:r>
            <a:endParaRPr lang="en-US" sz="15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91819" y="6477766"/>
            <a:ext cx="177800" cy="1175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122616" y="1921114"/>
            <a:ext cx="1736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Roberto @ RICH2022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20807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031551" y="-51651"/>
            <a:ext cx="29352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SiPM Dark Count Rate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9FC53E-1262-EA01-E587-E7E88B71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8" name="Picture 7" descr="DC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4290"/>
            <a:ext cx="9144000" cy="50806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09000" y="1074290"/>
            <a:ext cx="635000" cy="3126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509000" y="5842325"/>
            <a:ext cx="635000" cy="3126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336693" y="1103598"/>
            <a:ext cx="1736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Roberto @ RICH2022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476476" y="591617"/>
            <a:ext cx="822745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Compare sensor response to irradiation + annealing.    S13360-3050VS most promising for the moment.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015977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xmlns="" id="{5152826C-C80B-CF4D-944D-8530D8800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7" y="1341534"/>
            <a:ext cx="5699077" cy="3307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767" y="4836909"/>
            <a:ext cx="5654828" cy="1400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b="1" dirty="0" err="1"/>
              <a:t>dRICH</a:t>
            </a:r>
            <a:r>
              <a:rPr lang="it-IT" sz="1600" b="1" dirty="0"/>
              <a:t>:  </a:t>
            </a:r>
            <a:r>
              <a:rPr lang="it-IT" sz="1600" b="1" dirty="0" err="1"/>
              <a:t>effective</a:t>
            </a:r>
            <a:r>
              <a:rPr lang="it-IT" sz="1600" b="1" dirty="0"/>
              <a:t> </a:t>
            </a:r>
            <a:r>
              <a:rPr lang="it-IT" sz="1600" b="1" dirty="0" err="1"/>
              <a:t>solution</a:t>
            </a:r>
            <a:r>
              <a:rPr lang="it-IT" sz="1600" b="1" dirty="0"/>
              <a:t>, part of EIC </a:t>
            </a:r>
            <a:r>
              <a:rPr lang="it-IT" sz="1600" b="1" dirty="0" err="1"/>
              <a:t>reference</a:t>
            </a:r>
            <a:r>
              <a:rPr lang="it-IT" sz="1600" b="1" dirty="0"/>
              <a:t> detector</a:t>
            </a:r>
          </a:p>
          <a:p>
            <a:pPr>
              <a:lnSpc>
                <a:spcPct val="120000"/>
              </a:lnSpc>
            </a:pPr>
            <a:endParaRPr lang="it-IT" sz="800" b="1" dirty="0"/>
          </a:p>
          <a:p>
            <a:pPr>
              <a:lnSpc>
                <a:spcPct val="120000"/>
              </a:lnSpc>
            </a:pPr>
            <a:r>
              <a:rPr lang="it-IT" sz="1600" dirty="0" err="1"/>
              <a:t>Radiators</a:t>
            </a:r>
            <a:r>
              <a:rPr lang="it-IT" sz="1600" dirty="0"/>
              <a:t>:   </a:t>
            </a:r>
            <a:r>
              <a:rPr lang="it-IT" sz="1600" dirty="0" err="1"/>
              <a:t>Aerogel</a:t>
            </a:r>
            <a:r>
              <a:rPr lang="it-IT" sz="1600" dirty="0"/>
              <a:t> (n</a:t>
            </a:r>
            <a:r>
              <a:rPr lang="it-IT" sz="1600" baseline="-25000" dirty="0"/>
              <a:t>AERO</a:t>
            </a:r>
            <a:r>
              <a:rPr lang="it-IT" sz="1600" dirty="0"/>
              <a:t>~1.02) +  Gas (n</a:t>
            </a:r>
            <a:r>
              <a:rPr lang="it-IT" sz="1600" baseline="-25000" dirty="0"/>
              <a:t>C2F6 </a:t>
            </a:r>
            <a:r>
              <a:rPr lang="it-IT" sz="1600" dirty="0"/>
              <a:t>~</a:t>
            </a:r>
            <a:r>
              <a:rPr lang="it-IT" sz="1600" baseline="-25000" dirty="0"/>
              <a:t> </a:t>
            </a:r>
            <a:r>
              <a:rPr lang="it-IT" sz="1600" dirty="0"/>
              <a:t>1.0008)</a:t>
            </a:r>
          </a:p>
          <a:p>
            <a:pPr>
              <a:lnSpc>
                <a:spcPct val="120000"/>
              </a:lnSpc>
            </a:pPr>
            <a:endParaRPr lang="it-IT" sz="1600" dirty="0"/>
          </a:p>
          <a:p>
            <a:pPr>
              <a:lnSpc>
                <a:spcPct val="120000"/>
              </a:lnSpc>
            </a:pPr>
            <a:r>
              <a:rPr lang="it-IT" sz="1600" dirty="0"/>
              <a:t>Detector:    0.5 m</a:t>
            </a:r>
            <a:r>
              <a:rPr lang="it-IT" sz="1600" baseline="30000" dirty="0"/>
              <a:t>2</a:t>
            </a:r>
            <a:r>
              <a:rPr lang="it-IT" sz="1600" dirty="0"/>
              <a:t>/</a:t>
            </a:r>
            <a:r>
              <a:rPr lang="it-IT" sz="1600" dirty="0" err="1"/>
              <a:t>sector</a:t>
            </a:r>
            <a:r>
              <a:rPr lang="it-IT" sz="1600" dirty="0"/>
              <a:t> , 3x3 mm</a:t>
            </a:r>
            <a:r>
              <a:rPr lang="it-IT" sz="1600" baseline="30000" dirty="0"/>
              <a:t>2</a:t>
            </a:r>
            <a:r>
              <a:rPr lang="it-IT" sz="1600" dirty="0"/>
              <a:t> pixel. </a:t>
            </a:r>
            <a:r>
              <a:rPr lang="it-IT" sz="1600" dirty="0">
                <a:sym typeface="Wingdings"/>
              </a:rPr>
              <a:t> </a:t>
            </a:r>
            <a:r>
              <a:rPr lang="it-IT" sz="1600" dirty="0" err="1">
                <a:sym typeface="Wingdings"/>
              </a:rPr>
              <a:t>SiPM</a:t>
            </a:r>
            <a:r>
              <a:rPr lang="it-IT" sz="1600" dirty="0">
                <a:sym typeface="Wingdings"/>
              </a:rPr>
              <a:t> option</a:t>
            </a:r>
            <a:r>
              <a:rPr lang="it-IT" sz="1600" dirty="0"/>
              <a:t>                              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4457" y="5649477"/>
            <a:ext cx="253673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/>
              <a:t>Phase Space:</a:t>
            </a:r>
          </a:p>
          <a:p>
            <a:r>
              <a:rPr lang="it-IT" sz="1600" dirty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sz="1600" dirty="0"/>
              <a:t>Momentum: 3-60 GeV/c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F9063C02-57E4-FC4F-AADB-A25A66C12BBB}"/>
              </a:ext>
            </a:extLst>
          </p:cNvPr>
          <p:cNvSpPr/>
          <p:nvPr/>
        </p:nvSpPr>
        <p:spPr>
          <a:xfrm>
            <a:off x="2815809" y="-51651"/>
            <a:ext cx="336672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Dual Radiator RICH @ EIC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C47C09-689E-A24F-8288-318C37C17259}"/>
              </a:ext>
            </a:extLst>
          </p:cNvPr>
          <p:cNvSpPr txBox="1"/>
          <p:nvPr/>
        </p:nvSpPr>
        <p:spPr>
          <a:xfrm>
            <a:off x="168458" y="623327"/>
            <a:ext cx="52573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600" b="1" dirty="0">
                <a:solidFill>
                  <a:srgbClr val="C00000"/>
                </a:solidFill>
              </a:rPr>
              <a:t>Two main</a:t>
            </a:r>
            <a:r>
              <a:rPr lang="x-none" sz="1600" b="1" dirty="0"/>
              <a:t>          :   cover w</a:t>
            </a:r>
            <a:r>
              <a:rPr lang="en-GB" sz="1600" b="1" dirty="0" err="1"/>
              <a:t>i</a:t>
            </a:r>
            <a:r>
              <a:rPr lang="x-none" sz="1600" b="1" dirty="0"/>
              <a:t>de momentum range  3 - 60 GeV/c</a:t>
            </a:r>
          </a:p>
          <a:p>
            <a:r>
              <a:rPr lang="x-none" sz="1600" b="1" dirty="0">
                <a:solidFill>
                  <a:srgbClr val="C00000"/>
                </a:solidFill>
              </a:rPr>
              <a:t>challenges</a:t>
            </a:r>
            <a:r>
              <a:rPr lang="x-none" sz="1600" b="1" dirty="0"/>
              <a:t>             work in high (~ 1T) magnetic field</a:t>
            </a:r>
          </a:p>
        </p:txBody>
      </p:sp>
      <p:sp>
        <p:nvSpPr>
          <p:cNvPr id="4" name="Rectangle 3"/>
          <p:cNvSpPr/>
          <p:nvPr/>
        </p:nvSpPr>
        <p:spPr>
          <a:xfrm>
            <a:off x="5762232" y="1298260"/>
            <a:ext cx="905264" cy="3351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xmlns="" id="{203AA7DF-A556-A447-B0A0-177D2F6CD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29" y="3036544"/>
            <a:ext cx="2717800" cy="2540000"/>
          </a:xfrm>
          <a:prstGeom prst="rect">
            <a:avLst/>
          </a:prstGeom>
        </p:spPr>
      </p:pic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xmlns="" id="{E690EC60-5491-C147-B189-9E0822F12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982" y="484286"/>
            <a:ext cx="2717800" cy="25273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0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702836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328285"/>
            <a:ext cx="9144000" cy="651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2301853" y="-51651"/>
            <a:ext cx="43946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SiPM Irradiation-Annealing Cycles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9FC53E-1262-EA01-E587-E7E88B71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2" name="Picture 1" descr="repea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6671"/>
            <a:ext cx="9144000" cy="45080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49046" y="747381"/>
            <a:ext cx="52535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Realistic study of sensor life with irradiation and annealing cycles </a:t>
            </a:r>
            <a:endParaRPr 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7336693" y="1328285"/>
            <a:ext cx="1736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Roberto @ RICH2022</a:t>
            </a:r>
            <a:endParaRPr lang="en-US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857574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57773" y="1468305"/>
            <a:ext cx="4721282" cy="651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2920413" y="-51651"/>
            <a:ext cx="315753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SiPM In-Situ Operations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19FC53E-1262-EA01-E587-E7E88B71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4" name="Picture 3" descr="online_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1766145"/>
            <a:ext cx="4721282" cy="462834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020199" y="699028"/>
            <a:ext cx="3825257" cy="5695461"/>
            <a:chOff x="157773" y="703385"/>
            <a:chExt cx="3825257" cy="5695461"/>
          </a:xfrm>
        </p:grpSpPr>
        <p:sp>
          <p:nvSpPr>
            <p:cNvPr id="6" name="Rectangle 5"/>
            <p:cNvSpPr/>
            <p:nvPr/>
          </p:nvSpPr>
          <p:spPr>
            <a:xfrm>
              <a:off x="157773" y="703385"/>
              <a:ext cx="3825257" cy="5695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termo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3742143"/>
              <a:ext cx="3077308" cy="2539472"/>
            </a:xfrm>
            <a:prstGeom prst="rect">
              <a:avLst/>
            </a:prstGeom>
          </p:spPr>
        </p:pic>
        <p:pic>
          <p:nvPicPr>
            <p:cNvPr id="5" name="Picture 4" descr="insitu_a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461" y="872546"/>
              <a:ext cx="3748569" cy="267421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49738" y="655595"/>
            <a:ext cx="399627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Study solutions for rapid and repeated annealing</a:t>
            </a:r>
          </a:p>
          <a:p>
            <a:endParaRPr lang="en-US" sz="800" dirty="0" smtClean="0"/>
          </a:p>
          <a:p>
            <a:r>
              <a:rPr lang="en-US" sz="1500" dirty="0" smtClean="0"/>
              <a:t>Preparing for beam test (12-19 October 2022)</a:t>
            </a:r>
            <a:endParaRPr lang="en-US" sz="1500" dirty="0"/>
          </a:p>
        </p:txBody>
      </p:sp>
      <p:sp>
        <p:nvSpPr>
          <p:cNvPr id="17" name="TextBox 16"/>
          <p:cNvSpPr txBox="1"/>
          <p:nvPr/>
        </p:nvSpPr>
        <p:spPr>
          <a:xfrm>
            <a:off x="3165229" y="1516982"/>
            <a:ext cx="17363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Roberto @ RICH2022</a:t>
            </a:r>
            <a:endParaRPr lang="en-US" sz="1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294417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6B8D2AB-C1C4-EA4C-A5BF-B22B8B5AA9A4}"/>
              </a:ext>
            </a:extLst>
          </p:cNvPr>
          <p:cNvSpPr txBox="1"/>
          <p:nvPr/>
        </p:nvSpPr>
        <p:spPr>
          <a:xfrm>
            <a:off x="234560" y="3653564"/>
            <a:ext cx="4315174" cy="291183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endParaRPr lang="x-none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924081" y="-51651"/>
            <a:ext cx="11502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LAPDDs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36D661-791C-3954-328B-359CA0EB0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xmlns="" id="{5AB1472F-4346-9CFE-DE99-6225DD239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60" y="645078"/>
            <a:ext cx="4315174" cy="289229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AC33A16-76BF-7850-AB08-CCFA90081665}"/>
              </a:ext>
            </a:extLst>
          </p:cNvPr>
          <p:cNvSpPr txBox="1"/>
          <p:nvPr/>
        </p:nvSpPr>
        <p:spPr>
          <a:xfrm>
            <a:off x="3024127" y="732081"/>
            <a:ext cx="12301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400" dirty="0"/>
              <a:t>Large-area</a:t>
            </a:r>
          </a:p>
          <a:p>
            <a:r>
              <a:rPr lang="x-none" sz="1400" dirty="0"/>
              <a:t>c</a:t>
            </a:r>
            <a:r>
              <a:rPr lang="en-GB" sz="1400" dirty="0"/>
              <a:t>o</a:t>
            </a:r>
            <a:r>
              <a:rPr lang="x-none" sz="1400" dirty="0"/>
              <a:t>st effective</a:t>
            </a:r>
          </a:p>
          <a:p>
            <a:r>
              <a:rPr lang="en-GB" sz="1400" dirty="0"/>
              <a:t>m</a:t>
            </a:r>
            <a:r>
              <a:rPr lang="x-none" sz="1400" dirty="0"/>
              <a:t>icro-channel</a:t>
            </a:r>
          </a:p>
          <a:p>
            <a:r>
              <a:rPr lang="en-GB" sz="1400" dirty="0"/>
              <a:t>p</a:t>
            </a:r>
            <a:r>
              <a:rPr lang="x-none" sz="1400" dirty="0"/>
              <a:t>late detector</a:t>
            </a:r>
          </a:p>
        </p:txBody>
      </p:sp>
      <p:pic>
        <p:nvPicPr>
          <p:cNvPr id="22" name="Picture 21" descr="A picture containing text, indoor, computer, cluttered&#10;&#10;Description automatically generated">
            <a:extLst>
              <a:ext uri="{FF2B5EF4-FFF2-40B4-BE49-F238E27FC236}">
                <a16:creationId xmlns:a16="http://schemas.microsoft.com/office/drawing/2014/main" xmlns="" id="{535C0BC8-F150-ED0E-1A79-75E9B4623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350" y="3820043"/>
            <a:ext cx="2570922" cy="258062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585AC12-3924-341D-68EB-49A917B5AD58}"/>
              </a:ext>
            </a:extLst>
          </p:cNvPr>
          <p:cNvSpPr/>
          <p:nvPr/>
        </p:nvSpPr>
        <p:spPr>
          <a:xfrm>
            <a:off x="4994034" y="645078"/>
            <a:ext cx="4009919" cy="59203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8" name="Picture 27" descr="Chart, line chart&#10;&#10;Description automatically generated">
            <a:extLst>
              <a:ext uri="{FF2B5EF4-FFF2-40B4-BE49-F238E27FC236}">
                <a16:creationId xmlns:a16="http://schemas.microsoft.com/office/drawing/2014/main" xmlns="" id="{7320E907-CB9C-C8C4-C996-25251AEF4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7265" y="950832"/>
            <a:ext cx="3779098" cy="2993144"/>
          </a:xfrm>
          <a:prstGeom prst="rect">
            <a:avLst/>
          </a:prstGeom>
        </p:spPr>
      </p:pic>
      <p:pic>
        <p:nvPicPr>
          <p:cNvPr id="29" name="Picture 2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xmlns="" id="{77375B70-A278-FEE0-33BA-924E0B7620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7634" y="5007576"/>
            <a:ext cx="1876319" cy="1340981"/>
          </a:xfrm>
          <a:prstGeom prst="rect">
            <a:avLst/>
          </a:prstGeom>
        </p:spPr>
      </p:pic>
      <p:pic>
        <p:nvPicPr>
          <p:cNvPr id="30" name="Picture 29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8801AC0B-B22E-62E0-7B15-0DD2D6F9A6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353" y="4368120"/>
            <a:ext cx="2022992" cy="201078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186F5BB-E925-0BEC-AB54-A9670460721C}"/>
              </a:ext>
            </a:extLst>
          </p:cNvPr>
          <p:cNvSpPr txBox="1"/>
          <p:nvPr/>
        </p:nvSpPr>
        <p:spPr>
          <a:xfrm>
            <a:off x="4994034" y="650965"/>
            <a:ext cx="3522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200" dirty="0"/>
              <a:t>Measured dark rate: 140 Hz/m</a:t>
            </a:r>
            <a:r>
              <a:rPr lang="x-none" sz="1200" baseline="30000" dirty="0"/>
              <a:t>2 </a:t>
            </a:r>
            <a:r>
              <a:rPr lang="x-none" sz="1200" dirty="0"/>
              <a:t>at room temperature</a:t>
            </a:r>
            <a:endParaRPr lang="x-none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58B0F88-F301-D18D-677E-925D5457CFB1}"/>
              </a:ext>
            </a:extLst>
          </p:cNvPr>
          <p:cNvSpPr txBox="1"/>
          <p:nvPr/>
        </p:nvSpPr>
        <p:spPr>
          <a:xfrm>
            <a:off x="5066265" y="4054156"/>
            <a:ext cx="3325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200" dirty="0"/>
              <a:t>Preparing single-photon response characterization</a:t>
            </a:r>
            <a:endParaRPr lang="x-none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58B0F88-F301-D18D-677E-925D5457CFB1}"/>
              </a:ext>
            </a:extLst>
          </p:cNvPr>
          <p:cNvSpPr txBox="1"/>
          <p:nvPr/>
        </p:nvSpPr>
        <p:spPr>
          <a:xfrm>
            <a:off x="343819" y="3878977"/>
            <a:ext cx="91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Test station </a:t>
            </a:r>
          </a:p>
          <a:p>
            <a:r>
              <a:rPr lang="en-US" sz="1200" dirty="0"/>
              <a:t>i</a:t>
            </a:r>
            <a:r>
              <a:rPr lang="en-US" sz="1200" dirty="0" smtClean="0"/>
              <a:t>n Trieste</a:t>
            </a:r>
            <a:endParaRPr lang="x-none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3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760650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3825" y="644768"/>
            <a:ext cx="3864867" cy="1938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23825" y="644768"/>
            <a:ext cx="63793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Test-beam    5-19 October 2022</a:t>
            </a:r>
          </a:p>
          <a:p>
            <a:r>
              <a:rPr lang="en-US" sz="1500" dirty="0"/>
              <a:t>CERN PS line T10 </a:t>
            </a:r>
            <a:endParaRPr lang="en-US" sz="1500" dirty="0" smtClean="0"/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r>
              <a:rPr lang="en-US" sz="1500" dirty="0" smtClean="0"/>
              <a:t>Goal: Single photon time resolution</a:t>
            </a:r>
            <a:endParaRPr lang="en-US" sz="15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408767" y="-51651"/>
            <a:ext cx="21808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LAPDDs @ INFN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36D661-791C-3954-328B-359CA0EB0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23" name="Picture 22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53D5F56D-A0C5-CC1E-2764-8BB5CD8291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30986"/>
            <a:ext cx="3507410" cy="350741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46" y="1294068"/>
            <a:ext cx="4091154" cy="504432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61474F5-C0FD-410D-A81C-E01CE938B630}"/>
              </a:ext>
            </a:extLst>
          </p:cNvPr>
          <p:cNvSpPr txBox="1"/>
          <p:nvPr/>
        </p:nvSpPr>
        <p:spPr>
          <a:xfrm>
            <a:off x="681858" y="1294068"/>
            <a:ext cx="351891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LAPPD photodetector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Quartz lens to produce Cherenkov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Fast </a:t>
            </a:r>
            <a:r>
              <a:rPr lang="it-IT" sz="1500" dirty="0" err="1"/>
              <a:t>beam</a:t>
            </a:r>
            <a:r>
              <a:rPr lang="it-IT" sz="1500" dirty="0"/>
              <a:t> monitor MCP and </a:t>
            </a:r>
            <a:r>
              <a:rPr lang="it-IT" sz="1500" dirty="0" smtClean="0"/>
              <a:t>SiPM</a:t>
            </a:r>
            <a:endParaRPr lang="it-IT" sz="1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3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672490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663848" y="-51651"/>
            <a:ext cx="167065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Conclusions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D657402-9743-38F9-716E-C3861B3B2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3B07302-887E-B7A0-DAEF-D039CCC5B223}"/>
              </a:ext>
            </a:extLst>
          </p:cNvPr>
          <p:cNvSpPr txBox="1"/>
          <p:nvPr/>
        </p:nvSpPr>
        <p:spPr>
          <a:xfrm>
            <a:off x="207192" y="605305"/>
            <a:ext cx="884367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/>
          </a:p>
          <a:p>
            <a:r>
              <a:rPr lang="en-US" sz="1600" dirty="0" err="1"/>
              <a:t>dRICH</a:t>
            </a:r>
            <a:r>
              <a:rPr lang="en-US" sz="1600" dirty="0"/>
              <a:t> project aims to  address </a:t>
            </a:r>
            <a:r>
              <a:rPr lang="en-US" sz="1600" b="1" dirty="0">
                <a:solidFill>
                  <a:srgbClr val="C00000"/>
                </a:solidFill>
              </a:rPr>
              <a:t>crucial PID aspects at EIC</a:t>
            </a:r>
          </a:p>
          <a:p>
            <a:endParaRPr lang="en-US" sz="1600" dirty="0"/>
          </a:p>
          <a:p>
            <a:r>
              <a:rPr lang="en-US" sz="1600" dirty="0"/>
              <a:t>           cost-effective compact solution for hadron PID in the forward region in a wide kinematic range</a:t>
            </a:r>
          </a:p>
          <a:p>
            <a:r>
              <a:rPr lang="en-US" sz="1600" dirty="0"/>
              <a:t>                   </a:t>
            </a:r>
          </a:p>
          <a:p>
            <a:r>
              <a:rPr lang="en-US" sz="1600" dirty="0"/>
              <a:t>           investigation of novel single-photon detector solution to be operated in high magnetic field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dual-radiator RICH  has been a </a:t>
            </a:r>
            <a:r>
              <a:rPr lang="en-US" sz="1600" b="1" dirty="0">
                <a:solidFill>
                  <a:srgbClr val="C00000"/>
                </a:solidFill>
              </a:rPr>
              <a:t>common reference </a:t>
            </a:r>
            <a:r>
              <a:rPr lang="en-US" sz="1600" dirty="0"/>
              <a:t>in  the forward region since EIC Yellow Report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Moving from generic EIC R&amp;D (eRD14) to </a:t>
            </a:r>
            <a:r>
              <a:rPr lang="en-US" sz="1600" b="1" dirty="0">
                <a:solidFill>
                  <a:srgbClr val="C00000"/>
                </a:solidFill>
              </a:rPr>
              <a:t>targeted EIC R&amp;D </a:t>
            </a:r>
            <a:r>
              <a:rPr lang="en-US" sz="1600" dirty="0"/>
              <a:t>(eRD102, eRD110, </a:t>
            </a:r>
            <a:r>
              <a:rPr lang="en-US" sz="1600" dirty="0" smtClean="0"/>
              <a:t>eRD109, </a:t>
            </a:r>
            <a:r>
              <a:rPr lang="mr-IN" sz="1600" dirty="0" smtClean="0"/>
              <a:t>…</a:t>
            </a:r>
            <a:r>
              <a:rPr lang="en-US" sz="1600" dirty="0" smtClean="0"/>
              <a:t>.)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INFN leading an international effort</a:t>
            </a:r>
          </a:p>
          <a:p>
            <a:endParaRPr lang="en-US" sz="1600" b="1" dirty="0">
              <a:solidFill>
                <a:srgbClr val="C00000"/>
              </a:solidFill>
            </a:endParaRP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Quite broad program (optics, sensors, electronics, mechanics, cooling, ….)</a:t>
            </a:r>
          </a:p>
          <a:p>
            <a:endParaRPr lang="en-US" sz="1600" b="1" dirty="0">
              <a:solidFill>
                <a:srgbClr val="C00000"/>
              </a:solidFill>
            </a:endParaRPr>
          </a:p>
          <a:p>
            <a:endParaRPr lang="en-US" sz="1600" b="1" dirty="0">
              <a:solidFill>
                <a:srgbClr val="C00000"/>
              </a:solidFill>
            </a:endParaRPr>
          </a:p>
          <a:p>
            <a:r>
              <a:rPr lang="en-US" sz="1600" b="1" dirty="0">
                <a:solidFill>
                  <a:srgbClr val="C00000"/>
                </a:solidFill>
              </a:rPr>
              <a:t>Many opportunities for contributions at the cutting edge of detector technology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0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11140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6A51189-4B94-6F41-B6FD-609B188DB8A4}"/>
              </a:ext>
            </a:extLst>
          </p:cNvPr>
          <p:cNvSpPr/>
          <p:nvPr/>
        </p:nvSpPr>
        <p:spPr>
          <a:xfrm>
            <a:off x="7033327" y="625230"/>
            <a:ext cx="1565549" cy="6810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C3D46FE-239B-6728-B23A-987FF23608D6}"/>
              </a:ext>
            </a:extLst>
          </p:cNvPr>
          <p:cNvSpPr/>
          <p:nvPr/>
        </p:nvSpPr>
        <p:spPr>
          <a:xfrm>
            <a:off x="129867" y="1507070"/>
            <a:ext cx="8874986" cy="2194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F9063C02-57E4-FC4F-AADB-A25A66C12BBB}"/>
              </a:ext>
            </a:extLst>
          </p:cNvPr>
          <p:cNvSpPr/>
          <p:nvPr/>
        </p:nvSpPr>
        <p:spPr>
          <a:xfrm>
            <a:off x="3004945" y="-51651"/>
            <a:ext cx="298846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Targeted R&amp;D eRD102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CF59A5C-A54C-CF2D-93C1-0FDD95980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8" y="3815874"/>
            <a:ext cx="9076814" cy="27407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8B8BBFDE-CA2E-60A4-E198-5A9EB191D0D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9867" y="1507070"/>
            <a:ext cx="3814560" cy="219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14657A9-4B74-D80F-CB2E-76D0676590F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059818" y="1771247"/>
            <a:ext cx="2414822" cy="1829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F0BA5DD-ECEB-9BCD-A3F4-BD7A914A590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l="2087" r="8801"/>
          <a:stretch>
            <a:fillRect/>
          </a:stretch>
        </p:blipFill>
        <p:spPr>
          <a:xfrm>
            <a:off x="6670814" y="1765946"/>
            <a:ext cx="2137864" cy="18363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6EDD1A-C069-4D40-A62E-A0BF8023122E}"/>
              </a:ext>
            </a:extLst>
          </p:cNvPr>
          <p:cNvSpPr txBox="1"/>
          <p:nvPr/>
        </p:nvSpPr>
        <p:spPr>
          <a:xfrm>
            <a:off x="370621" y="541016"/>
            <a:ext cx="619094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500" dirty="0"/>
              <a:t>Prototipe to </a:t>
            </a:r>
            <a:r>
              <a:rPr lang="en-US" sz="1500" dirty="0" smtClean="0"/>
              <a:t>  </a:t>
            </a:r>
            <a:r>
              <a:rPr lang="x-none" sz="1500" dirty="0" smtClean="0"/>
              <a:t>validate </a:t>
            </a:r>
            <a:r>
              <a:rPr lang="x-none" sz="1500" dirty="0"/>
              <a:t>dual-radiator working </a:t>
            </a:r>
            <a:r>
              <a:rPr lang="x-none" sz="1500" dirty="0" smtClean="0"/>
              <a:t>principle</a:t>
            </a:r>
            <a:r>
              <a:rPr lang="en-US" sz="1500" dirty="0" smtClean="0"/>
              <a:t>,</a:t>
            </a:r>
            <a:r>
              <a:rPr lang="en-US" sz="1500" dirty="0" smtClean="0"/>
              <a:t> </a:t>
            </a:r>
          </a:p>
          <a:p>
            <a:r>
              <a:rPr lang="en-US" sz="1500" dirty="0"/>
              <a:t> </a:t>
            </a:r>
            <a:r>
              <a:rPr lang="en-US" sz="1500" dirty="0" smtClean="0"/>
              <a:t>                       study compatibility with B field and streaming readout,</a:t>
            </a:r>
            <a:endParaRPr lang="x-none" sz="1500" dirty="0"/>
          </a:p>
          <a:p>
            <a:r>
              <a:rPr lang="en-US" sz="1500" dirty="0" smtClean="0"/>
              <a:t>                        </a:t>
            </a:r>
            <a:r>
              <a:rPr lang="x-none" sz="1500" dirty="0" smtClean="0"/>
              <a:t>optimize </a:t>
            </a:r>
            <a:r>
              <a:rPr lang="x-none" sz="1500" dirty="0"/>
              <a:t>performance and define specifications for components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C283596-8AB2-ABBF-6DBC-E84F28E614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F0BEE0-D746-4FEC-7CDF-AD9593E9976E}"/>
              </a:ext>
            </a:extLst>
          </p:cNvPr>
          <p:cNvSpPr txBox="1"/>
          <p:nvPr/>
        </p:nvSpPr>
        <p:spPr>
          <a:xfrm>
            <a:off x="4038041" y="1474747"/>
            <a:ext cx="1620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400" dirty="0"/>
              <a:t>Reference detector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0BEF57C-48C0-9940-C963-03BC732243C0}"/>
              </a:ext>
            </a:extLst>
          </p:cNvPr>
          <p:cNvSpPr txBox="1"/>
          <p:nvPr/>
        </p:nvSpPr>
        <p:spPr>
          <a:xfrm>
            <a:off x="6521447" y="1452047"/>
            <a:ext cx="1621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400" dirty="0"/>
              <a:t>EIC driven detector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4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51077" y="654538"/>
            <a:ext cx="13241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FY23 proposal</a:t>
            </a:r>
          </a:p>
          <a:p>
            <a:r>
              <a:rPr lang="en-US" sz="1500" dirty="0" smtClean="0"/>
              <a:t>Just submitted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188978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218B46B2-1334-AC36-7476-B29AE9251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21067CE-29FF-83EF-0929-38A1A960A37E}"/>
              </a:ext>
            </a:extLst>
          </p:cNvPr>
          <p:cNvSpPr txBox="1"/>
          <p:nvPr/>
        </p:nvSpPr>
        <p:spPr>
          <a:xfrm>
            <a:off x="3913180" y="-42760"/>
            <a:ext cx="1409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RICH2022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16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6" name="Picture 5" descr="rich2022_simon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5" y="603977"/>
            <a:ext cx="8450385" cy="581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0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365298" y="-51651"/>
            <a:ext cx="22677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Prototype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4" name="Picture 3" descr="IMG_20220908_11151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31" y="841242"/>
            <a:ext cx="3264877" cy="2448658"/>
          </a:xfrm>
          <a:prstGeom prst="rect">
            <a:avLst/>
          </a:prstGeom>
        </p:spPr>
      </p:pic>
      <p:pic>
        <p:nvPicPr>
          <p:cNvPr id="5" name="Picture 4" descr="IMG_20220911_11234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4029" y="1552581"/>
            <a:ext cx="5657473" cy="4243105"/>
          </a:xfrm>
          <a:prstGeom prst="rect">
            <a:avLst/>
          </a:prstGeom>
        </p:spPr>
      </p:pic>
      <p:pic>
        <p:nvPicPr>
          <p:cNvPr id="8" name="Picture 7" descr="input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30" y="3719456"/>
            <a:ext cx="3264877" cy="2794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36661" y="494044"/>
            <a:ext cx="32378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Refined alignment tools and procedure</a:t>
            </a:r>
            <a:endParaRPr lang="en-US" sz="1500" dirty="0"/>
          </a:p>
        </p:txBody>
      </p:sp>
      <p:sp>
        <p:nvSpPr>
          <p:cNvPr id="26" name="TextBox 25"/>
          <p:cNvSpPr txBox="1"/>
          <p:nvPr/>
        </p:nvSpPr>
        <p:spPr>
          <a:xfrm>
            <a:off x="5136661" y="3350969"/>
            <a:ext cx="38907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Beam information: time and Cherenkov tagging 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353155" y="443687"/>
            <a:ext cx="395363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Test beam @ PPE158 - SPS         September 2022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802611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51692" y="576385"/>
            <a:ext cx="8499231" cy="28124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51692" y="3641335"/>
            <a:ext cx="8499231" cy="28124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557963" y="-61420"/>
            <a:ext cx="188239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Time Analysis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14" name="Picture 13" descr="trigg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82" y="3631407"/>
            <a:ext cx="2402947" cy="2685646"/>
          </a:xfrm>
          <a:prstGeom prst="rect">
            <a:avLst/>
          </a:prstGeom>
        </p:spPr>
      </p:pic>
      <p:pic>
        <p:nvPicPr>
          <p:cNvPr id="30" name="Picture 29" descr="offs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57" y="3631407"/>
            <a:ext cx="2377660" cy="2685646"/>
          </a:xfrm>
          <a:prstGeom prst="rect">
            <a:avLst/>
          </a:prstGeom>
        </p:spPr>
      </p:pic>
      <p:pic>
        <p:nvPicPr>
          <p:cNvPr id="31" name="Picture 30" descr="front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27" y="664308"/>
            <a:ext cx="2200302" cy="2724561"/>
          </a:xfrm>
          <a:prstGeom prst="rect">
            <a:avLst/>
          </a:prstGeom>
        </p:spPr>
      </p:pic>
      <p:pic>
        <p:nvPicPr>
          <p:cNvPr id="33" name="Picture 32" descr="tres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251" y="3631407"/>
            <a:ext cx="2496287" cy="2711556"/>
          </a:xfrm>
          <a:prstGeom prst="rect">
            <a:avLst/>
          </a:prstGeom>
        </p:spPr>
      </p:pic>
      <p:pic>
        <p:nvPicPr>
          <p:cNvPr id="36" name="Picture 35" descr="corr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686" y="664307"/>
            <a:ext cx="5004690" cy="272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21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759939" y="-51651"/>
            <a:ext cx="14784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Gas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6" name="Picture 5" descr="mirror_po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90236"/>
            <a:ext cx="8352692" cy="46286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0289" y="743243"/>
            <a:ext cx="5624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Scan the mirror position to align the focal plane on the sensor surface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448186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365300" y="-51651"/>
            <a:ext cx="22677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Prototype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pic>
        <p:nvPicPr>
          <p:cNvPr id="2" name="Picture 1" descr="ring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23497"/>
            <a:ext cx="5440920" cy="5490308"/>
          </a:xfrm>
          <a:prstGeom prst="rect">
            <a:avLst/>
          </a:prstGeom>
        </p:spPr>
      </p:pic>
      <p:pic>
        <p:nvPicPr>
          <p:cNvPr id="3" name="Picture 2" descr="reso_vs_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040" y="1006229"/>
            <a:ext cx="2411507" cy="54859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846" y="557794"/>
            <a:ext cx="494417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Two radiators with 180 hadron beam with reference readout</a:t>
            </a:r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6895376" y="1873962"/>
            <a:ext cx="1608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Expected SPE ~ 1 </a:t>
            </a:r>
            <a:r>
              <a:rPr lang="en-US" sz="1200" dirty="0" err="1" smtClean="0">
                <a:solidFill>
                  <a:srgbClr val="FF0000"/>
                </a:solidFill>
              </a:rPr>
              <a:t>mrad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69622" y="4488208"/>
            <a:ext cx="1608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Expected SPE ~ 3 </a:t>
            </a:r>
            <a:r>
              <a:rPr lang="en-US" sz="1200" dirty="0" err="1" smtClean="0">
                <a:solidFill>
                  <a:srgbClr val="FF0000"/>
                </a:solidFill>
              </a:rPr>
              <a:t>mrad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343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02597" y="479108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BBA02D7-4BBA-4F4B-9550-34818F6CA5B3}"/>
              </a:ext>
            </a:extLst>
          </p:cNvPr>
          <p:cNvSpPr/>
          <p:nvPr/>
        </p:nvSpPr>
        <p:spPr>
          <a:xfrm>
            <a:off x="3365300" y="-51651"/>
            <a:ext cx="22677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err="1" smtClean="0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Prototype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A430AA-A577-DB55-4692-6B82AEDFB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45B849-AFCD-2445-866E-CF9000EB8724}"/>
              </a:ext>
            </a:extLst>
          </p:cNvPr>
          <p:cNvSpPr/>
          <p:nvPr/>
        </p:nvSpPr>
        <p:spPr>
          <a:xfrm>
            <a:off x="0" y="6655279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Slide Number Placeholder 6">
            <a:extLst>
              <a:ext uri="{FF2B5EF4-FFF2-40B4-BE49-F238E27FC236}">
                <a16:creationId xmlns:a16="http://schemas.microsoft.com/office/drawing/2014/main" xmlns="" id="{3A8CB2E7-CDFE-884D-881D-EF377543F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24629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Date Placeholder 4">
            <a:extLst>
              <a:ext uri="{FF2B5EF4-FFF2-40B4-BE49-F238E27FC236}">
                <a16:creationId xmlns:a16="http://schemas.microsoft.com/office/drawing/2014/main" xmlns="" id="{BDD6E722-736E-044D-A9C1-6B3F875A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24629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29" name="Fußzeilenplatzhalter 7">
            <a:extLst>
              <a:ext uri="{FF2B5EF4-FFF2-40B4-BE49-F238E27FC236}">
                <a16:creationId xmlns:a16="http://schemas.microsoft.com/office/drawing/2014/main" xmlns="" id="{FDA6DFF5-7EEB-824C-B288-B0D686E1F1EC}"/>
              </a:ext>
            </a:extLst>
          </p:cNvPr>
          <p:cNvSpPr txBox="1">
            <a:spLocks noGrp="1"/>
          </p:cNvSpPr>
          <p:nvPr/>
        </p:nvSpPr>
        <p:spPr>
          <a:xfrm>
            <a:off x="1736556" y="6513805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Incontro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Nazionale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EIC_NET - 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 October </a:t>
            </a:r>
            <a:r>
              <a:rPr lang="en-US" sz="1200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1769" y="626179"/>
            <a:ext cx="74565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Test at 50 GeV mixed hadron beam with tagging by beam instrumentation (3x gas Cherenkov)  </a:t>
            </a:r>
            <a:endParaRPr lang="en-US" sz="1500" dirty="0"/>
          </a:p>
        </p:txBody>
      </p:sp>
      <p:pic>
        <p:nvPicPr>
          <p:cNvPr id="6" name="Picture 5" descr="performan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3" y="1239578"/>
            <a:ext cx="8686800" cy="47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02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71944</TotalTime>
  <Words>1179</Words>
  <Application>Microsoft Macintosh PowerPoint</Application>
  <PresentationFormat>On-screen Show (4:3)</PresentationFormat>
  <Paragraphs>243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1453</cp:revision>
  <dcterms:created xsi:type="dcterms:W3CDTF">2012-03-30T13:12:09Z</dcterms:created>
  <dcterms:modified xsi:type="dcterms:W3CDTF">2022-10-03T11:05:41Z</dcterms:modified>
</cp:coreProperties>
</file>