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wmf" ContentType="image/x-wmf"/>
  <Default Extension="vml" ContentType="application/vnd.openxmlformats-officedocument.vmlDrawing"/>
  <Default Extension="jpeg" ContentType="image/jpeg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3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notesSlides/notesSlide4.xml" ContentType="application/vnd.openxmlformats-officedocument.presentationml.notesSlide+xml"/>
  <Override PartName="/ppt/embeddings/oleObject18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notesSlides/notesSlide12.xml" ContentType="application/vnd.openxmlformats-officedocument.presentationml.notesSlide+xml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notesSlides/notesSlide13.xml" ContentType="application/vnd.openxmlformats-officedocument.presentationml.notesSlide+xml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notesSlides/notesSlide14.xml" ContentType="application/vnd.openxmlformats-officedocument.presentationml.notesSlide+xml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Microsoft_Equation1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embeddings/oleObject72.bin" ContentType="application/vnd.openxmlformats-officedocument.oleObject"/>
  <Override PartName="/ppt/notesSlides/notesSlide19.xml" ContentType="application/vnd.openxmlformats-officedocument.presentationml.notesSlide+xml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notesSlides/notesSlide20.xml" ContentType="application/vnd.openxmlformats-officedocument.presentationml.notesSlide+xml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notesSlides/notesSlide21.xml" ContentType="application/vnd.openxmlformats-officedocument.presentationml.notesSlide+xml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oleObject89.bin" ContentType="application/vnd.openxmlformats-officedocument.oleObject"/>
  <Override PartName="/ppt/embeddings/oleObject90.bin" ContentType="application/vnd.openxmlformats-officedocument.oleObject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91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embeddings/oleObject92.bin" ContentType="application/vnd.openxmlformats-officedocument.oleObject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embeddings/oleObject95.bin" ContentType="application/vnd.openxmlformats-officedocument.oleObject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embeddings/oleObject98.bin" ContentType="application/vnd.openxmlformats-officedocument.oleObject"/>
  <Override PartName="/ppt/embeddings/oleObject99.bin" ContentType="application/vnd.openxmlformats-officedocument.oleObject"/>
  <Override PartName="/ppt/notesSlides/notesSlide30.xml" ContentType="application/vnd.openxmlformats-officedocument.presentationml.notesSlide+xml"/>
  <Override PartName="/ppt/embeddings/oleObject100.bin" ContentType="application/vnd.openxmlformats-officedocument.oleObject"/>
  <Override PartName="/ppt/notesSlides/notesSlide31.xml" ContentType="application/vnd.openxmlformats-officedocument.presentationml.notesSlide+xml"/>
  <Override PartName="/ppt/embeddings/Microsoft_Equation2.bin" ContentType="application/vnd.openxmlformats-officedocument.oleObject"/>
  <Override PartName="/ppt/embeddings/oleObject101.bin" ContentType="application/vnd.openxmlformats-officedocument.oleObject"/>
  <Override PartName="/ppt/notesSlides/notesSlide32.xml" ContentType="application/vnd.openxmlformats-officedocument.presentationml.notesSlide+xml"/>
  <Override PartName="/ppt/embeddings/oleObject102.bin" ContentType="application/vnd.openxmlformats-officedocument.oleObject"/>
  <Override PartName="/ppt/notesSlides/notesSlide33.xml" ContentType="application/vnd.openxmlformats-officedocument.presentationml.notesSlide+xml"/>
  <Override PartName="/ppt/embeddings/oleObject103.bin" ContentType="application/vnd.openxmlformats-officedocument.oleObject"/>
  <Override PartName="/ppt/embeddings/oleObject104.bin" ContentType="application/vnd.openxmlformats-officedocument.oleObject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embeddings/Microsoft_Equation3.bin" ContentType="application/vnd.openxmlformats-officedocument.oleObject"/>
  <Override PartName="/ppt/notesSlides/notesSlide36.xml" ContentType="application/vnd.openxmlformats-officedocument.presentationml.notesSlide+xml"/>
  <Override PartName="/ppt/embeddings/oleObject105.bin" ContentType="application/vnd.openxmlformats-officedocument.oleObject"/>
  <Override PartName="/ppt/embeddings/oleObject106.bin" ContentType="application/vnd.openxmlformats-officedocument.oleObject"/>
  <Override PartName="/ppt/embeddings/oleObject107.bin" ContentType="application/vnd.openxmlformats-officedocument.oleObject"/>
  <Override PartName="/ppt/embeddings/oleObject108.bin" ContentType="application/vnd.openxmlformats-officedocument.oleObject"/>
  <Override PartName="/ppt/embeddings/oleObject109.bin" ContentType="application/vnd.openxmlformats-officedocument.oleObject"/>
  <Override PartName="/ppt/embeddings/oleObject110.bin" ContentType="application/vnd.openxmlformats-officedocument.oleObject"/>
  <Override PartName="/ppt/embeddings/oleObject111.bin" ContentType="application/vnd.openxmlformats-officedocument.oleObject"/>
  <Override PartName="/ppt/embeddings/oleObject112.bin" ContentType="application/vnd.openxmlformats-officedocument.oleObject"/>
  <Override PartName="/ppt/notesSlides/notesSlide37.xml" ContentType="application/vnd.openxmlformats-officedocument.presentationml.notesSlide+xml"/>
  <Override PartName="/ppt/embeddings/oleObject113.bin" ContentType="application/vnd.openxmlformats-officedocument.oleObject"/>
  <Override PartName="/ppt/embeddings/oleObject114.bin" ContentType="application/vnd.openxmlformats-officedocument.oleObject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embeddings/oleObject115.bin" ContentType="application/vnd.openxmlformats-officedocument.oleObject"/>
  <Override PartName="/ppt/embeddings/oleObject116.bin" ContentType="application/vnd.openxmlformats-officedocument.oleObject"/>
  <Override PartName="/ppt/embeddings/oleObject117.bin" ContentType="application/vnd.openxmlformats-officedocument.oleObject"/>
  <Override PartName="/ppt/embeddings/oleObject118.bin" ContentType="application/vnd.openxmlformats-officedocument.oleObject"/>
  <Override PartName="/ppt/embeddings/oleObject119.bin" ContentType="application/vnd.openxmlformats-officedocument.oleObject"/>
  <Override PartName="/ppt/notesSlides/notesSlide43.xml" ContentType="application/vnd.openxmlformats-officedocument.presentationml.notesSlide+xml"/>
  <Override PartName="/ppt/embeddings/Microsoft_Equation4.bin" ContentType="application/vnd.openxmlformats-officedocument.oleObject"/>
  <Override PartName="/ppt/notesSlides/notesSlide44.xml" ContentType="application/vnd.openxmlformats-officedocument.presentationml.notesSlide+xml"/>
  <Override PartName="/ppt/embeddings/oleObject120.bin" ContentType="application/vnd.openxmlformats-officedocument.oleObject"/>
  <Override PartName="/ppt/embeddings/Microsoft_Equation5.bin" ContentType="application/vnd.openxmlformats-officedocument.oleObject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embeddings/Microsoft_Equation6.bin" ContentType="application/vnd.openxmlformats-officedocument.oleObject"/>
  <Override PartName="/ppt/notesSlides/notesSlide47.xml" ContentType="application/vnd.openxmlformats-officedocument.presentationml.notesSlide+xml"/>
  <Override PartName="/ppt/embeddings/Microsoft_Equation7.bin" ContentType="application/vnd.openxmlformats-officedocument.oleObject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embeddings/Microsoft_Equation8.bin" ContentType="application/vnd.openxmlformats-officedocument.oleObject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embeddings/oleObject121.bin" ContentType="application/vnd.openxmlformats-officedocument.oleObject"/>
  <Override PartName="/ppt/notesSlides/notesSlide56.xml" ContentType="application/vnd.openxmlformats-officedocument.presentationml.notesSlide+xml"/>
  <Override PartName="/ppt/embeddings/oleObject122.bin" ContentType="application/vnd.openxmlformats-officedocument.oleObject"/>
  <Override PartName="/ppt/embeddings/oleObject123.bin" ContentType="application/vnd.openxmlformats-officedocument.oleObject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embeddings/oleObject124.bin" ContentType="application/vnd.openxmlformats-officedocument.oleObject"/>
  <Override PartName="/ppt/embeddings/oleObject125.bin" ContentType="application/vnd.openxmlformats-officedocument.oleObject"/>
  <Override PartName="/ppt/notesSlides/notesSlide59.xml" ContentType="application/vnd.openxmlformats-officedocument.presentationml.notesSlide+xml"/>
  <Override PartName="/ppt/embeddings/oleObject126.bin" ContentType="application/vnd.openxmlformats-officedocument.oleObject"/>
  <Override PartName="/ppt/notesSlides/notesSlide60.xml" ContentType="application/vnd.openxmlformats-officedocument.presentationml.notesSlide+xml"/>
  <Override PartName="/ppt/embeddings/oleObject127.bin" ContentType="application/vnd.openxmlformats-officedocument.oleObject"/>
  <Override PartName="/ppt/embeddings/oleObject128.bin" ContentType="application/vnd.openxmlformats-officedocument.oleObject"/>
  <Override PartName="/ppt/notesSlides/notesSlide61.xml" ContentType="application/vnd.openxmlformats-officedocument.presentationml.notesSlide+xml"/>
  <Override PartName="/ppt/embeddings/oleObject129.bin" ContentType="application/vnd.openxmlformats-officedocument.oleObject"/>
  <Override PartName="/ppt/embeddings/Microsoft_Equation9.bin" ContentType="application/vnd.openxmlformats-officedocument.oleObject"/>
  <Override PartName="/ppt/notesSlides/notesSlide62.xml" ContentType="application/vnd.openxmlformats-officedocument.presentationml.notesSlide+xml"/>
  <Override PartName="/ppt/embeddings/oleObject130.bin" ContentType="application/vnd.openxmlformats-officedocument.oleObject"/>
  <Override PartName="/ppt/embeddings/oleObject131.bin" ContentType="application/vnd.openxmlformats-officedocument.oleObject"/>
  <Override PartName="/ppt/embeddings/oleObject132.bin" ContentType="application/vnd.openxmlformats-officedocument.oleObject"/>
  <Override PartName="/ppt/embeddings/oleObject133.bin" ContentType="application/vnd.openxmlformats-officedocument.oleObject"/>
  <Override PartName="/ppt/embeddings/oleObject13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6" r:id="rId2"/>
    <p:sldId id="1161" r:id="rId3"/>
    <p:sldId id="1127" r:id="rId4"/>
    <p:sldId id="1128" r:id="rId5"/>
    <p:sldId id="963" r:id="rId6"/>
    <p:sldId id="1180" r:id="rId7"/>
    <p:sldId id="993" r:id="rId8"/>
    <p:sldId id="1117" r:id="rId9"/>
    <p:sldId id="1048" r:id="rId10"/>
    <p:sldId id="1207" r:id="rId11"/>
    <p:sldId id="1208" r:id="rId12"/>
    <p:sldId id="1209" r:id="rId13"/>
    <p:sldId id="1210" r:id="rId14"/>
    <p:sldId id="1131" r:id="rId15"/>
    <p:sldId id="1129" r:id="rId16"/>
    <p:sldId id="1130" r:id="rId17"/>
    <p:sldId id="1134" r:id="rId18"/>
    <p:sldId id="1175" r:id="rId19"/>
    <p:sldId id="1082" r:id="rId20"/>
    <p:sldId id="1196" r:id="rId21"/>
    <p:sldId id="1225" r:id="rId22"/>
    <p:sldId id="1162" r:id="rId23"/>
    <p:sldId id="1163" r:id="rId24"/>
    <p:sldId id="1194" r:id="rId25"/>
    <p:sldId id="1085" r:id="rId26"/>
    <p:sldId id="1213" r:id="rId27"/>
    <p:sldId id="1226" r:id="rId28"/>
    <p:sldId id="1132" r:id="rId29"/>
    <p:sldId id="1114" r:id="rId30"/>
    <p:sldId id="1115" r:id="rId31"/>
    <p:sldId id="1217" r:id="rId32"/>
    <p:sldId id="1101" r:id="rId33"/>
    <p:sldId id="1211" r:id="rId34"/>
    <p:sldId id="1227" r:id="rId35"/>
    <p:sldId id="1087" r:id="rId36"/>
    <p:sldId id="1219" r:id="rId37"/>
    <p:sldId id="1228" r:id="rId38"/>
    <p:sldId id="1154" r:id="rId39"/>
    <p:sldId id="1229" r:id="rId40"/>
    <p:sldId id="1218" r:id="rId41"/>
    <p:sldId id="1190" r:id="rId42"/>
    <p:sldId id="1204" r:id="rId43"/>
    <p:sldId id="1203" r:id="rId44"/>
    <p:sldId id="1093" r:id="rId45"/>
    <p:sldId id="1189" r:id="rId46"/>
    <p:sldId id="1230" r:id="rId47"/>
    <p:sldId id="1231" r:id="rId48"/>
    <p:sldId id="1232" r:id="rId49"/>
    <p:sldId id="1102" r:id="rId50"/>
    <p:sldId id="1166" r:id="rId51"/>
    <p:sldId id="1223" r:id="rId52"/>
    <p:sldId id="1234" r:id="rId53"/>
    <p:sldId id="1235" r:id="rId54"/>
    <p:sldId id="1183" r:id="rId55"/>
    <p:sldId id="1186" r:id="rId56"/>
    <p:sldId id="1236" r:id="rId57"/>
    <p:sldId id="1188" r:id="rId58"/>
    <p:sldId id="1237" r:id="rId59"/>
    <p:sldId id="1195" r:id="rId60"/>
    <p:sldId id="1206" r:id="rId61"/>
    <p:sldId id="1193" r:id="rId62"/>
    <p:sldId id="945" r:id="rId63"/>
    <p:sldId id="1198" r:id="rId64"/>
    <p:sldId id="1199" r:id="rId65"/>
    <p:sldId id="1205" r:id="rId66"/>
    <p:sldId id="1212" r:id="rId67"/>
    <p:sldId id="1215" r:id="rId68"/>
    <p:sldId id="1216" r:id="rId69"/>
    <p:sldId id="1221" r:id="rId70"/>
    <p:sldId id="1222" r:id="rId71"/>
    <p:sldId id="1233" r:id="rId7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B0202"/>
    <a:srgbClr val="00FB00"/>
    <a:srgbClr val="E03DDA"/>
    <a:srgbClr val="FF48F7"/>
    <a:srgbClr val="DFD2E7"/>
    <a:srgbClr val="E3CBE7"/>
    <a:srgbClr val="D9B8D6"/>
    <a:srgbClr val="C4A5BF"/>
    <a:srgbClr val="E4C535"/>
    <a:srgbClr val="357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97040" autoAdjust="0"/>
  </p:normalViewPr>
  <p:slideViewPr>
    <p:cSldViewPr snapToGrid="0" snapToObjects="1">
      <p:cViewPr>
        <p:scale>
          <a:sx n="95" d="100"/>
          <a:sy n="95" d="100"/>
        </p:scale>
        <p:origin x="-648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handoutMaster" Target="handoutMasters/handoutMaster1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77" Type="http://schemas.openxmlformats.org/officeDocument/2006/relationships/presProps" Target="presProps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commentAuthors" Target="commentAuthors.xml"/><Relationship Id="rId79" Type="http://schemas.openxmlformats.org/officeDocument/2006/relationships/theme" Target="theme/theme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viewProps" Target="viewProps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4.emf"/><Relationship Id="rId1" Type="http://schemas.openxmlformats.org/officeDocument/2006/relationships/image" Target="../media/image1.emf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4" Type="http://schemas.openxmlformats.org/officeDocument/2006/relationships/image" Target="../media/image86.emf"/><Relationship Id="rId1" Type="http://schemas.openxmlformats.org/officeDocument/2006/relationships/image" Target="../media/image83.emf"/><Relationship Id="rId2" Type="http://schemas.openxmlformats.org/officeDocument/2006/relationships/image" Target="../media/image84.emf"/><Relationship Id="rId3" Type="http://schemas.openxmlformats.org/officeDocument/2006/relationships/image" Target="../media/image85.emf"/></Relationships>
</file>

<file path=ppt/drawings/_rels/vmlDrawing11.vml.rels><?xml version="1.0" encoding="UTF-8" standalone="yes"?>
<Relationships xmlns="http://schemas.openxmlformats.org/package/2006/relationships"><Relationship Id="rId4" Type="http://schemas.openxmlformats.org/officeDocument/2006/relationships/image" Target="../media/image86.emf"/><Relationship Id="rId1" Type="http://schemas.openxmlformats.org/officeDocument/2006/relationships/image" Target="../media/image83.emf"/><Relationship Id="rId2" Type="http://schemas.openxmlformats.org/officeDocument/2006/relationships/image" Target="../media/image84.emf"/><Relationship Id="rId3" Type="http://schemas.openxmlformats.org/officeDocument/2006/relationships/image" Target="../media/image85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4" Type="http://schemas.openxmlformats.org/officeDocument/2006/relationships/image" Target="../media/image49.emf"/><Relationship Id="rId5" Type="http://schemas.openxmlformats.org/officeDocument/2006/relationships/image" Target="../media/image52.wmf"/><Relationship Id="rId7" Type="http://schemas.openxmlformats.org/officeDocument/2006/relationships/image" Target="../media/image50.wmf"/><Relationship Id="rId1" Type="http://schemas.openxmlformats.org/officeDocument/2006/relationships/image" Target="../media/image54.wmf"/><Relationship Id="rId2" Type="http://schemas.openxmlformats.org/officeDocument/2006/relationships/image" Target="../media/image48.wmf"/><Relationship Id="rId3" Type="http://schemas.openxmlformats.org/officeDocument/2006/relationships/image" Target="../media/image51.wmf"/><Relationship Id="rId6" Type="http://schemas.openxmlformats.org/officeDocument/2006/relationships/image" Target="../media/image53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image" Target="../media/image10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4" Type="http://schemas.openxmlformats.org/officeDocument/2006/relationships/image" Target="../media/image51.wmf"/><Relationship Id="rId5" Type="http://schemas.openxmlformats.org/officeDocument/2006/relationships/image" Target="../media/image49.emf"/><Relationship Id="rId7" Type="http://schemas.openxmlformats.org/officeDocument/2006/relationships/image" Target="../media/image53.wmf"/><Relationship Id="rId1" Type="http://schemas.openxmlformats.org/officeDocument/2006/relationships/image" Target="../media/image54.wmf"/><Relationship Id="rId2" Type="http://schemas.openxmlformats.org/officeDocument/2006/relationships/image" Target="../media/image55.wmf"/><Relationship Id="rId3" Type="http://schemas.openxmlformats.org/officeDocument/2006/relationships/image" Target="../media/image48.wmf"/><Relationship Id="rId6" Type="http://schemas.openxmlformats.org/officeDocument/2006/relationships/image" Target="../media/image5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image" Target="../media/image124.emf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1.emf"/><Relationship Id="rId5" Type="http://schemas.openxmlformats.org/officeDocument/2006/relationships/image" Target="../media/image8.wmf"/><Relationship Id="rId7" Type="http://schemas.openxmlformats.org/officeDocument/2006/relationships/image" Target="../media/image10.wmf"/><Relationship Id="rId1" Type="http://schemas.openxmlformats.org/officeDocument/2006/relationships/image" Target="../media/image6.emf"/><Relationship Id="rId2" Type="http://schemas.openxmlformats.org/officeDocument/2006/relationships/image" Target="../media/image2.emf"/><Relationship Id="rId3" Type="http://schemas.openxmlformats.org/officeDocument/2006/relationships/image" Target="../media/image7.emf"/><Relationship Id="rId6" Type="http://schemas.openxmlformats.org/officeDocument/2006/relationships/image" Target="../media/image9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emf"/><Relationship Id="rId1" Type="http://schemas.openxmlformats.org/officeDocument/2006/relationships/image" Target="../media/image12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4" Type="http://schemas.openxmlformats.org/officeDocument/2006/relationships/image" Target="../media/image51.wmf"/><Relationship Id="rId5" Type="http://schemas.openxmlformats.org/officeDocument/2006/relationships/image" Target="../media/image49.emf"/><Relationship Id="rId7" Type="http://schemas.openxmlformats.org/officeDocument/2006/relationships/image" Target="../media/image53.wmf"/><Relationship Id="rId1" Type="http://schemas.openxmlformats.org/officeDocument/2006/relationships/image" Target="../media/image54.wmf"/><Relationship Id="rId2" Type="http://schemas.openxmlformats.org/officeDocument/2006/relationships/image" Target="../media/image55.wmf"/><Relationship Id="rId3" Type="http://schemas.openxmlformats.org/officeDocument/2006/relationships/image" Target="../media/image48.wmf"/><Relationship Id="rId6" Type="http://schemas.openxmlformats.org/officeDocument/2006/relationships/image" Target="../media/image52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emf"/><Relationship Id="rId1" Type="http://schemas.openxmlformats.org/officeDocument/2006/relationships/image" Target="../media/image138.emf"/></Relationships>
</file>

<file path=ppt/drawings/_rels/vmlDrawing25.vml.rels><?xml version="1.0" encoding="UTF-8" standalone="yes"?>
<Relationships xmlns="http://schemas.openxmlformats.org/package/2006/relationships"><Relationship Id="rId4" Type="http://schemas.openxmlformats.org/officeDocument/2006/relationships/image" Target="../media/image151.emf"/><Relationship Id="rId1" Type="http://schemas.openxmlformats.org/officeDocument/2006/relationships/image" Target="../media/image148.emf"/><Relationship Id="rId2" Type="http://schemas.openxmlformats.org/officeDocument/2006/relationships/image" Target="../media/image149.emf"/><Relationship Id="rId3" Type="http://schemas.openxmlformats.org/officeDocument/2006/relationships/image" Target="../media/image150.emf"/><Relationship Id="rId5" Type="http://schemas.openxmlformats.org/officeDocument/2006/relationships/image" Target="../media/image152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7.e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emf"/><Relationship Id="rId1" Type="http://schemas.openxmlformats.org/officeDocument/2006/relationships/image" Target="../media/image159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rawings/_rels/vmlDrawing3.vml.rels><?xml version="1.0" encoding="UTF-8" standalone="yes"?>
<Relationships xmlns="http://schemas.openxmlformats.org/package/2006/relationships"><Relationship Id="rId6" Type="http://schemas.openxmlformats.org/officeDocument/2006/relationships/image" Target="../media/image14.wmf"/><Relationship Id="rId4" Type="http://schemas.openxmlformats.org/officeDocument/2006/relationships/image" Target="../media/image6.emf"/><Relationship Id="rId1" Type="http://schemas.openxmlformats.org/officeDocument/2006/relationships/image" Target="../media/image13.emf"/><Relationship Id="rId2" Type="http://schemas.openxmlformats.org/officeDocument/2006/relationships/image" Target="../media/image7.emf"/><Relationship Id="rId3" Type="http://schemas.openxmlformats.org/officeDocument/2006/relationships/image" Target="../media/image1.emf"/><Relationship Id="rId5" Type="http://schemas.openxmlformats.org/officeDocument/2006/relationships/image" Target="../media/image2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image" Target="../media/image43.e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e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image" Target="../media/image43.e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emf"/><Relationship Id="rId1" Type="http://schemas.openxmlformats.org/officeDocument/2006/relationships/image" Target="../media/image212.emf"/></Relationships>
</file>

<file path=ppt/drawings/_rels/vmlDrawing37.vml.rels><?xml version="1.0" encoding="UTF-8" standalone="yes"?>
<Relationships xmlns="http://schemas.openxmlformats.org/package/2006/relationships"><Relationship Id="rId4" Type="http://schemas.openxmlformats.org/officeDocument/2006/relationships/image" Target="../media/image151.emf"/><Relationship Id="rId1" Type="http://schemas.openxmlformats.org/officeDocument/2006/relationships/image" Target="../media/image148.emf"/><Relationship Id="rId2" Type="http://schemas.openxmlformats.org/officeDocument/2006/relationships/image" Target="../media/image149.emf"/><Relationship Id="rId3" Type="http://schemas.openxmlformats.org/officeDocument/2006/relationships/image" Target="../media/image150.emf"/><Relationship Id="rId5" Type="http://schemas.openxmlformats.org/officeDocument/2006/relationships/image" Target="../media/image15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3" Type="http://schemas.openxmlformats.org/officeDocument/2006/relationships/image" Target="../media/image39.emf"/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4" Type="http://schemas.openxmlformats.org/officeDocument/2006/relationships/image" Target="../media/image10.wmf"/><Relationship Id="rId10" Type="http://schemas.openxmlformats.org/officeDocument/2006/relationships/image" Target="../media/image45.emf"/><Relationship Id="rId5" Type="http://schemas.openxmlformats.org/officeDocument/2006/relationships/image" Target="../media/image37.emf"/><Relationship Id="rId7" Type="http://schemas.openxmlformats.org/officeDocument/2006/relationships/image" Target="../media/image39.emf"/><Relationship Id="rId11" Type="http://schemas.openxmlformats.org/officeDocument/2006/relationships/image" Target="../media/image46.emf"/><Relationship Id="rId12" Type="http://schemas.openxmlformats.org/officeDocument/2006/relationships/image" Target="../media/image47.emf"/><Relationship Id="rId1" Type="http://schemas.openxmlformats.org/officeDocument/2006/relationships/image" Target="../media/image41.emf"/><Relationship Id="rId2" Type="http://schemas.openxmlformats.org/officeDocument/2006/relationships/image" Target="../media/image8.wmf"/><Relationship Id="rId9" Type="http://schemas.openxmlformats.org/officeDocument/2006/relationships/image" Target="../media/image44.emf"/><Relationship Id="rId3" Type="http://schemas.openxmlformats.org/officeDocument/2006/relationships/image" Target="../media/image42.wmf"/><Relationship Id="rId6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4" Type="http://schemas.openxmlformats.org/officeDocument/2006/relationships/image" Target="../media/image51.wmf"/><Relationship Id="rId5" Type="http://schemas.openxmlformats.org/officeDocument/2006/relationships/image" Target="../media/image52.wmf"/><Relationship Id="rId7" Type="http://schemas.openxmlformats.org/officeDocument/2006/relationships/image" Target="../media/image54.wmf"/><Relationship Id="rId1" Type="http://schemas.openxmlformats.org/officeDocument/2006/relationships/image" Target="../media/image48.wmf"/><Relationship Id="rId2" Type="http://schemas.openxmlformats.org/officeDocument/2006/relationships/image" Target="../media/image49.emf"/><Relationship Id="rId3" Type="http://schemas.openxmlformats.org/officeDocument/2006/relationships/image" Target="../media/image50.wmf"/><Relationship Id="rId6" Type="http://schemas.openxmlformats.org/officeDocument/2006/relationships/image" Target="../media/image53.wmf"/></Relationships>
</file>

<file path=ppt/drawings/_rels/vmlDrawing8.vml.rels><?xml version="1.0" encoding="UTF-8" standalone="yes"?>
<Relationships xmlns="http://schemas.openxmlformats.org/package/2006/relationships"><Relationship Id="rId14" Type="http://schemas.openxmlformats.org/officeDocument/2006/relationships/image" Target="../media/image53.wmf"/><Relationship Id="rId20" Type="http://schemas.openxmlformats.org/officeDocument/2006/relationships/image" Target="../media/image41.emf"/><Relationship Id="rId4" Type="http://schemas.openxmlformats.org/officeDocument/2006/relationships/image" Target="../media/image64.emf"/><Relationship Id="rId7" Type="http://schemas.openxmlformats.org/officeDocument/2006/relationships/image" Target="../media/image67.emf"/><Relationship Id="rId11" Type="http://schemas.openxmlformats.org/officeDocument/2006/relationships/image" Target="../media/image71.emf"/><Relationship Id="rId1" Type="http://schemas.openxmlformats.org/officeDocument/2006/relationships/image" Target="../media/image48.wmf"/><Relationship Id="rId6" Type="http://schemas.openxmlformats.org/officeDocument/2006/relationships/image" Target="../media/image66.emf"/><Relationship Id="rId16" Type="http://schemas.openxmlformats.org/officeDocument/2006/relationships/image" Target="../media/image55.wmf"/><Relationship Id="rId8" Type="http://schemas.openxmlformats.org/officeDocument/2006/relationships/image" Target="../media/image68.emf"/><Relationship Id="rId13" Type="http://schemas.openxmlformats.org/officeDocument/2006/relationships/image" Target="../media/image52.wmf"/><Relationship Id="rId10" Type="http://schemas.openxmlformats.org/officeDocument/2006/relationships/image" Target="../media/image70.emf"/><Relationship Id="rId5" Type="http://schemas.openxmlformats.org/officeDocument/2006/relationships/image" Target="../media/image65.emf"/><Relationship Id="rId15" Type="http://schemas.openxmlformats.org/officeDocument/2006/relationships/image" Target="../media/image54.wmf"/><Relationship Id="rId12" Type="http://schemas.openxmlformats.org/officeDocument/2006/relationships/image" Target="../media/image51.wmf"/><Relationship Id="rId17" Type="http://schemas.openxmlformats.org/officeDocument/2006/relationships/image" Target="../media/image72.emf"/><Relationship Id="rId19" Type="http://schemas.openxmlformats.org/officeDocument/2006/relationships/image" Target="../media/image74.emf"/><Relationship Id="rId2" Type="http://schemas.openxmlformats.org/officeDocument/2006/relationships/image" Target="../media/image49.emf"/><Relationship Id="rId9" Type="http://schemas.openxmlformats.org/officeDocument/2006/relationships/image" Target="../media/image69.emf"/><Relationship Id="rId3" Type="http://schemas.openxmlformats.org/officeDocument/2006/relationships/image" Target="../media/image50.wmf"/><Relationship Id="rId18" Type="http://schemas.openxmlformats.org/officeDocument/2006/relationships/image" Target="../media/image73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4" Type="http://schemas.openxmlformats.org/officeDocument/2006/relationships/image" Target="../media/image52.wmf"/><Relationship Id="rId5" Type="http://schemas.openxmlformats.org/officeDocument/2006/relationships/image" Target="../media/image53.wmf"/><Relationship Id="rId7" Type="http://schemas.openxmlformats.org/officeDocument/2006/relationships/image" Target="../media/image55.wmf"/><Relationship Id="rId1" Type="http://schemas.openxmlformats.org/officeDocument/2006/relationships/image" Target="../media/image54.wmf"/><Relationship Id="rId2" Type="http://schemas.openxmlformats.org/officeDocument/2006/relationships/image" Target="../media/image48.wmf"/><Relationship Id="rId3" Type="http://schemas.openxmlformats.org/officeDocument/2006/relationships/image" Target="../media/image49.emf"/><Relationship Id="rId6" Type="http://schemas.openxmlformats.org/officeDocument/2006/relationships/image" Target="../media/image5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14/01/14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14/01/14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Mettere formula </a:t>
            </a:r>
            <a:r>
              <a:rPr lang="it-IT" dirty="0" err="1" smtClean="0"/>
              <a:t>xsec</a:t>
            </a:r>
            <a:r>
              <a:rPr lang="it-IT" baseline="0" dirty="0" smtClean="0"/>
              <a:t> </a:t>
            </a:r>
            <a:r>
              <a:rPr lang="it-IT" dirty="0" smtClean="0"/>
              <a:t>?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non metterci la </a:t>
            </a:r>
            <a:r>
              <a:rPr lang="it-IT" baseline="0" dirty="0" err="1" smtClean="0"/>
              <a:t>Fcc</a:t>
            </a:r>
            <a:r>
              <a:rPr lang="it-IT" baseline="0" dirty="0" smtClean="0"/>
              <a:t> amata da </a:t>
            </a:r>
            <a:r>
              <a:rPr lang="it-IT" baseline="0" dirty="0" err="1" smtClean="0"/>
              <a:t>Brodsky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Mettere i dubbi: HERMES da FF, ATLAS da </a:t>
            </a:r>
            <a:r>
              <a:rPr lang="it-IT" baseline="0" dirty="0" err="1" smtClean="0"/>
              <a:t>functional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form</a:t>
            </a:r>
            <a:endParaRPr lang="it-IT" baseline="0" dirty="0" smtClean="0"/>
          </a:p>
          <a:p>
            <a:r>
              <a:rPr lang="it-IT" baseline="0" dirty="0" smtClean="0"/>
              <a:t>Aggiungere diagramma SIDIS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non metterci la </a:t>
            </a:r>
            <a:r>
              <a:rPr lang="it-IT" baseline="0" dirty="0" err="1" smtClean="0"/>
              <a:t>Fcc</a:t>
            </a:r>
            <a:r>
              <a:rPr lang="it-IT" baseline="0" dirty="0" smtClean="0"/>
              <a:t> amata da </a:t>
            </a:r>
            <a:r>
              <a:rPr lang="it-IT" baseline="0" dirty="0" err="1" smtClean="0"/>
              <a:t>Brodsky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Mettere i dubbi: HERMES da FF, ATLAS da </a:t>
            </a:r>
            <a:r>
              <a:rPr lang="it-IT" baseline="0" dirty="0" err="1" smtClean="0"/>
              <a:t>functional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form</a:t>
            </a:r>
            <a:endParaRPr lang="it-IT" baseline="0" dirty="0" smtClean="0"/>
          </a:p>
          <a:p>
            <a:r>
              <a:rPr lang="it-IT" baseline="0" dirty="0" smtClean="0"/>
              <a:t>Aggiungere diagramma SIDIS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non metterci la </a:t>
            </a:r>
            <a:r>
              <a:rPr lang="it-IT" baseline="0" dirty="0" err="1" smtClean="0"/>
              <a:t>Fcc</a:t>
            </a:r>
            <a:r>
              <a:rPr lang="it-IT" baseline="0" dirty="0" smtClean="0"/>
              <a:t> amata da </a:t>
            </a:r>
            <a:r>
              <a:rPr lang="it-IT" baseline="0" dirty="0" err="1" smtClean="0"/>
              <a:t>Brodsky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Mettere i dubbi: HERMES da FF, ATLAS da </a:t>
            </a:r>
            <a:r>
              <a:rPr lang="it-IT" baseline="0" dirty="0" err="1" smtClean="0"/>
              <a:t>functional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form</a:t>
            </a:r>
            <a:endParaRPr lang="it-IT" baseline="0" dirty="0" smtClean="0"/>
          </a:p>
          <a:p>
            <a:r>
              <a:rPr lang="it-IT" baseline="0" dirty="0" smtClean="0"/>
              <a:t>Aggiungere diagramma SIDIS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</a:t>
            </a:r>
            <a:r>
              <a:rPr lang="it-IT" dirty="0" err="1" smtClean="0"/>
              <a:t>range</a:t>
            </a:r>
            <a:r>
              <a:rPr lang="it-IT" dirty="0" smtClean="0"/>
              <a:t> in x di RHIC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Cambiar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puntatore</a:t>
            </a:r>
            <a:r>
              <a:rPr lang="en-US" baseline="0" dirty="0" smtClean="0"/>
              <a:t> verso I due </a:t>
            </a: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errore</a:t>
            </a:r>
            <a:endParaRPr lang="en-US" baseline="0" dirty="0" smtClean="0"/>
          </a:p>
          <a:p>
            <a:r>
              <a:rPr lang="en-US" baseline="0" dirty="0" smtClean="0"/>
              <a:t>Ma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assunzinoe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fatto</a:t>
            </a:r>
            <a:r>
              <a:rPr lang="en-US" baseline="0" dirty="0" smtClean="0"/>
              <a:t> per Delta </a:t>
            </a:r>
            <a:r>
              <a:rPr lang="en-US" baseline="0" dirty="0" err="1" smtClean="0"/>
              <a:t>sbar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Vedere</a:t>
            </a:r>
            <a:r>
              <a:rPr lang="en-US" baseline="0" dirty="0" smtClean="0"/>
              <a:t> proposal </a:t>
            </a:r>
            <a:r>
              <a:rPr lang="en-US" baseline="0" dirty="0" err="1" smtClean="0"/>
              <a:t>iniziale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ha </a:t>
            </a:r>
            <a:r>
              <a:rPr lang="en-US" baseline="0" dirty="0" err="1" smtClean="0"/>
              <a:t>errori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cosi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piccoli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sorgenti</a:t>
            </a:r>
            <a:r>
              <a:rPr lang="en-US" dirty="0" smtClean="0"/>
              <a:t> di </a:t>
            </a:r>
            <a:r>
              <a:rPr lang="en-US" dirty="0" err="1" smtClean="0"/>
              <a:t>incertezza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limiti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a,La</a:t>
            </a:r>
            <a:r>
              <a:rPr lang="en-US" baseline="0" dirty="0" smtClean="0"/>
              <a:t> lattice, </a:t>
            </a:r>
            <a:r>
              <a:rPr lang="en-US" baseline="0" dirty="0" err="1" smtClean="0"/>
              <a:t>estrapolazione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fisica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ecc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dice Lattice di </a:t>
            </a:r>
            <a:r>
              <a:rPr lang="en-US" baseline="0" dirty="0" err="1" smtClean="0"/>
              <a:t>Delta_G</a:t>
            </a:r>
            <a:r>
              <a:rPr lang="en-US" baseline="0" dirty="0" smtClean="0"/>
              <a:t> ?</a:t>
            </a:r>
          </a:p>
          <a:p>
            <a:r>
              <a:rPr lang="en-US" baseline="0" dirty="0" smtClean="0"/>
              <a:t>Da dove </a:t>
            </a:r>
            <a:r>
              <a:rPr lang="en-US" baseline="0" dirty="0" err="1" smtClean="0"/>
              <a:t>viene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plot e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vuol</a:t>
            </a:r>
            <a:r>
              <a:rPr lang="en-US" baseline="0" dirty="0" smtClean="0"/>
              <a:t> dire in termini di </a:t>
            </a:r>
            <a:r>
              <a:rPr lang="en-US" baseline="0" dirty="0" err="1" smtClean="0"/>
              <a:t>Deltaq</a:t>
            </a:r>
            <a:r>
              <a:rPr lang="en-US" baseline="0" dirty="0" smtClean="0"/>
              <a:t> 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Primo </a:t>
            </a:r>
            <a:r>
              <a:rPr lang="en-US" baseline="0" dirty="0" err="1" smtClean="0"/>
              <a:t>errore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statistica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secondo </a:t>
            </a:r>
            <a:r>
              <a:rPr lang="en-US" baseline="0" dirty="0" err="1" smtClean="0"/>
              <a:t>renormalizzazione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sorgenti</a:t>
            </a:r>
            <a:r>
              <a:rPr lang="en-US" dirty="0" smtClean="0"/>
              <a:t> di </a:t>
            </a:r>
            <a:r>
              <a:rPr lang="en-US" dirty="0" err="1" smtClean="0"/>
              <a:t>incertezza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limiti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a,La</a:t>
            </a:r>
            <a:r>
              <a:rPr lang="en-US" baseline="0" dirty="0" smtClean="0"/>
              <a:t> lattice, </a:t>
            </a:r>
            <a:r>
              <a:rPr lang="en-US" baseline="0" dirty="0" err="1" smtClean="0"/>
              <a:t>estrapolazione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fisica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ecc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dice Lattice di </a:t>
            </a:r>
            <a:r>
              <a:rPr lang="en-US" baseline="0" dirty="0" err="1" smtClean="0"/>
              <a:t>Delta_G</a:t>
            </a:r>
            <a:r>
              <a:rPr lang="en-US" baseline="0" dirty="0" smtClean="0"/>
              <a:t> ?</a:t>
            </a:r>
          </a:p>
          <a:p>
            <a:r>
              <a:rPr lang="en-US" baseline="0" dirty="0" smtClean="0"/>
              <a:t>Da dove </a:t>
            </a:r>
            <a:r>
              <a:rPr lang="en-US" baseline="0" dirty="0" err="1" smtClean="0"/>
              <a:t>viene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plot e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vuol</a:t>
            </a:r>
            <a:r>
              <a:rPr lang="en-US" baseline="0" dirty="0" smtClean="0"/>
              <a:t> dire in termini di </a:t>
            </a:r>
            <a:r>
              <a:rPr lang="en-US" baseline="0" dirty="0" err="1" smtClean="0"/>
              <a:t>Deltaq</a:t>
            </a:r>
            <a:r>
              <a:rPr lang="en-US" baseline="0" dirty="0" smtClean="0"/>
              <a:t> 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Primo </a:t>
            </a:r>
            <a:r>
              <a:rPr lang="en-US" baseline="0" dirty="0" err="1" smtClean="0"/>
              <a:t>errore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statistica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secondo </a:t>
            </a:r>
            <a:r>
              <a:rPr lang="en-US" baseline="0" dirty="0" err="1" smtClean="0"/>
              <a:t>renormalizzazione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risultato</a:t>
            </a:r>
            <a:r>
              <a:rPr lang="en-US" dirty="0" smtClean="0"/>
              <a:t> a 2 </a:t>
            </a:r>
            <a:r>
              <a:rPr lang="en-US" dirty="0" err="1" smtClean="0"/>
              <a:t>fotoni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4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Bacchetta ha estratto la </a:t>
            </a:r>
            <a:r>
              <a:rPr lang="it-IT" dirty="0" err="1" smtClean="0"/>
              <a:t>tensor</a:t>
            </a:r>
            <a:r>
              <a:rPr lang="it-IT" dirty="0" smtClean="0"/>
              <a:t> </a:t>
            </a:r>
            <a:r>
              <a:rPr lang="it-IT" dirty="0" err="1" smtClean="0"/>
              <a:t>charge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Bacchetta ha estratto la </a:t>
            </a:r>
            <a:r>
              <a:rPr lang="it-IT" dirty="0" err="1" smtClean="0"/>
              <a:t>tensor</a:t>
            </a:r>
            <a:r>
              <a:rPr lang="it-IT" dirty="0" smtClean="0"/>
              <a:t> </a:t>
            </a:r>
            <a:r>
              <a:rPr lang="it-IT" dirty="0" err="1" smtClean="0"/>
              <a:t>charge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Ci sono le sistematiche ?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 sinistra LH2 target, a</a:t>
            </a:r>
            <a:r>
              <a:rPr lang="it-IT" baseline="0" dirty="0" smtClean="0"/>
              <a:t> destra 3He e 2H (deuterio)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Verificare se COMPASS ha dati </a:t>
            </a:r>
          </a:p>
          <a:p>
            <a:r>
              <a:rPr lang="it-IT" dirty="0" smtClean="0"/>
              <a:t>Ma questa </a:t>
            </a:r>
            <a:r>
              <a:rPr lang="it-IT" dirty="0" err="1" smtClean="0"/>
              <a:t>e’</a:t>
            </a:r>
            <a:r>
              <a:rPr lang="it-IT" dirty="0" smtClean="0"/>
              <a:t> una </a:t>
            </a:r>
            <a:r>
              <a:rPr lang="it-IT" dirty="0" err="1" smtClean="0"/>
              <a:t>singol</a:t>
            </a:r>
            <a:r>
              <a:rPr lang="it-IT" dirty="0" smtClean="0"/>
              <a:t> spin (</a:t>
            </a:r>
            <a:r>
              <a:rPr lang="it-IT" dirty="0" err="1" smtClean="0"/>
              <a:t>perche</a:t>
            </a:r>
            <a:r>
              <a:rPr lang="it-IT" dirty="0" smtClean="0"/>
              <a:t>’ non T-</a:t>
            </a:r>
            <a:r>
              <a:rPr lang="it-IT" dirty="0" err="1" smtClean="0"/>
              <a:t>odd</a:t>
            </a:r>
            <a:r>
              <a:rPr lang="it-IT" dirty="0" smtClean="0"/>
              <a:t> allora) ?</a:t>
            </a:r>
            <a:endParaRPr lang="it-IT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Verificare se COMPASS ha dati </a:t>
            </a:r>
          </a:p>
          <a:p>
            <a:r>
              <a:rPr lang="it-IT" dirty="0" smtClean="0"/>
              <a:t>Ma questa </a:t>
            </a:r>
            <a:r>
              <a:rPr lang="it-IT" dirty="0" err="1" smtClean="0"/>
              <a:t>e’</a:t>
            </a:r>
            <a:r>
              <a:rPr lang="it-IT" dirty="0" smtClean="0"/>
              <a:t> una </a:t>
            </a:r>
            <a:r>
              <a:rPr lang="it-IT" dirty="0" err="1" smtClean="0"/>
              <a:t>singol</a:t>
            </a:r>
            <a:r>
              <a:rPr lang="it-IT" dirty="0" smtClean="0"/>
              <a:t> spin (</a:t>
            </a:r>
            <a:r>
              <a:rPr lang="it-IT" dirty="0" err="1" smtClean="0"/>
              <a:t>perche</a:t>
            </a:r>
            <a:r>
              <a:rPr lang="it-IT" dirty="0" smtClean="0"/>
              <a:t>’ non T-</a:t>
            </a:r>
            <a:r>
              <a:rPr lang="it-IT" dirty="0" err="1" smtClean="0"/>
              <a:t>odd</a:t>
            </a:r>
            <a:r>
              <a:rPr lang="it-IT" dirty="0" smtClean="0"/>
              <a:t> allora) ?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quali punti sono stati soppressi dal PAC, ha approvato fino a 12 GeV</a:t>
            </a:r>
            <a:endParaRPr lang="it-IT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Devo aggiungere quello di Hall-A !!!!</a:t>
            </a:r>
          </a:p>
          <a:p>
            <a:r>
              <a:rPr lang="it-IT" dirty="0" smtClean="0"/>
              <a:t>Ma che target usa</a:t>
            </a:r>
            <a:r>
              <a:rPr lang="it-IT" baseline="0" dirty="0" smtClean="0"/>
              <a:t> Hall-B ?</a:t>
            </a:r>
          </a:p>
          <a:p>
            <a:r>
              <a:rPr lang="it-IT" baseline="0" dirty="0" smtClean="0"/>
              <a:t>Ma chi misura le </a:t>
            </a:r>
            <a:r>
              <a:rPr lang="it-IT" baseline="0" dirty="0" err="1" smtClean="0"/>
              <a:t>xsec</a:t>
            </a:r>
            <a:r>
              <a:rPr lang="it-IT" baseline="0" dirty="0" smtClean="0"/>
              <a:t> ??</a:t>
            </a:r>
            <a:endParaRPr lang="it-IT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Chi </a:t>
            </a:r>
            <a:r>
              <a:rPr lang="it-IT" dirty="0" err="1" smtClean="0"/>
              <a:t>e’</a:t>
            </a:r>
            <a:r>
              <a:rPr lang="it-IT" dirty="0" smtClean="0"/>
              <a:t> questo e </a:t>
            </a:r>
            <a:r>
              <a:rPr lang="it-IT" dirty="0" err="1" smtClean="0"/>
              <a:t>perche</a:t>
            </a:r>
            <a:r>
              <a:rPr lang="it-IT" dirty="0" smtClean="0"/>
              <a:t>’ non </a:t>
            </a:r>
            <a:r>
              <a:rPr lang="it-IT" dirty="0" err="1" smtClean="0"/>
              <a:t>c’e’</a:t>
            </a:r>
            <a:r>
              <a:rPr lang="it-IT" dirty="0" smtClean="0"/>
              <a:t> CLAS </a:t>
            </a:r>
            <a:r>
              <a:rPr lang="it-IT" dirty="0" smtClean="0"/>
              <a:t>?</a:t>
            </a:r>
          </a:p>
          <a:p>
            <a:r>
              <a:rPr lang="it-IT" dirty="0" smtClean="0"/>
              <a:t>Che fa la Lattice qua ?</a:t>
            </a:r>
            <a:endParaRPr lang="it-IT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sorgenti</a:t>
            </a:r>
            <a:r>
              <a:rPr lang="en-US" dirty="0" smtClean="0"/>
              <a:t> di </a:t>
            </a:r>
            <a:r>
              <a:rPr lang="en-US" dirty="0" err="1" smtClean="0"/>
              <a:t>incertezza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limiti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a,La</a:t>
            </a:r>
            <a:r>
              <a:rPr lang="en-US" baseline="0" dirty="0" smtClean="0"/>
              <a:t> lattice, </a:t>
            </a:r>
            <a:r>
              <a:rPr lang="en-US" baseline="0" dirty="0" err="1" smtClean="0"/>
              <a:t>estrapolazione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fisica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ecc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dice Lattice di </a:t>
            </a:r>
            <a:r>
              <a:rPr lang="en-US" baseline="0" dirty="0" err="1" smtClean="0"/>
              <a:t>Delta_G</a:t>
            </a:r>
            <a:r>
              <a:rPr lang="en-US" baseline="0" dirty="0" smtClean="0"/>
              <a:t> ?</a:t>
            </a:r>
          </a:p>
          <a:p>
            <a:r>
              <a:rPr lang="en-US" baseline="0" dirty="0" smtClean="0"/>
              <a:t>Da dove </a:t>
            </a:r>
            <a:r>
              <a:rPr lang="en-US" baseline="0" dirty="0" err="1" smtClean="0"/>
              <a:t>viene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plot e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vuol</a:t>
            </a:r>
            <a:r>
              <a:rPr lang="en-US" baseline="0" dirty="0" smtClean="0"/>
              <a:t> dire in termini di </a:t>
            </a:r>
            <a:r>
              <a:rPr lang="en-US" baseline="0" dirty="0" err="1" smtClean="0"/>
              <a:t>Deltaq</a:t>
            </a:r>
            <a:r>
              <a:rPr lang="en-US" baseline="0" dirty="0" smtClean="0"/>
              <a:t> 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Primo </a:t>
            </a:r>
            <a:r>
              <a:rPr lang="en-US" baseline="0" dirty="0" err="1" smtClean="0"/>
              <a:t>errore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statistica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secondo </a:t>
            </a:r>
            <a:r>
              <a:rPr lang="en-US" baseline="0" dirty="0" err="1" smtClean="0"/>
              <a:t>renormalizzazione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64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sorgenti</a:t>
            </a:r>
            <a:r>
              <a:rPr lang="en-US" dirty="0" smtClean="0"/>
              <a:t> di </a:t>
            </a:r>
            <a:r>
              <a:rPr lang="en-US" dirty="0" err="1" smtClean="0"/>
              <a:t>incertezza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limiti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a,La</a:t>
            </a:r>
            <a:r>
              <a:rPr lang="en-US" baseline="0" dirty="0" smtClean="0"/>
              <a:t> lattice, </a:t>
            </a:r>
            <a:r>
              <a:rPr lang="en-US" baseline="0" dirty="0" err="1" smtClean="0"/>
              <a:t>estrapolazione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fisica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ecc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dice Lattice di </a:t>
            </a:r>
            <a:r>
              <a:rPr lang="en-US" baseline="0" dirty="0" err="1" smtClean="0"/>
              <a:t>Delta_G</a:t>
            </a:r>
            <a:r>
              <a:rPr lang="en-US" baseline="0" dirty="0" smtClean="0"/>
              <a:t> ?</a:t>
            </a:r>
          </a:p>
          <a:p>
            <a:r>
              <a:rPr lang="en-US" baseline="0" dirty="0" smtClean="0"/>
              <a:t>Da dove </a:t>
            </a:r>
            <a:r>
              <a:rPr lang="en-US" baseline="0" dirty="0" err="1" smtClean="0"/>
              <a:t>viene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plot e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vuol</a:t>
            </a:r>
            <a:r>
              <a:rPr lang="en-US" baseline="0" dirty="0" smtClean="0"/>
              <a:t> dire in termini di </a:t>
            </a:r>
            <a:r>
              <a:rPr lang="en-US" baseline="0" dirty="0" err="1" smtClean="0"/>
              <a:t>Deltaq</a:t>
            </a:r>
            <a:r>
              <a:rPr lang="en-US" baseline="0" dirty="0" smtClean="0"/>
              <a:t> 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Primo </a:t>
            </a:r>
            <a:r>
              <a:rPr lang="en-US" baseline="0" dirty="0" err="1" smtClean="0"/>
              <a:t>errore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statistica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secondo </a:t>
            </a:r>
            <a:r>
              <a:rPr lang="en-US" baseline="0" dirty="0" err="1" smtClean="0"/>
              <a:t>renormalizzazione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</a:t>
            </a:r>
            <a:r>
              <a:rPr lang="it-IT" dirty="0" err="1" smtClean="0"/>
              <a:t>perche</a:t>
            </a:r>
            <a:r>
              <a:rPr lang="it-IT" dirty="0" smtClean="0"/>
              <a:t>’ </a:t>
            </a:r>
            <a:r>
              <a:rPr lang="it-IT" dirty="0" err="1" smtClean="0"/>
              <a:t>Delta_S</a:t>
            </a:r>
            <a:r>
              <a:rPr lang="it-IT" dirty="0" smtClean="0"/>
              <a:t> non cambia nell’analisi di Jackson</a:t>
            </a:r>
          </a:p>
          <a:p>
            <a:r>
              <a:rPr lang="it-IT" dirty="0" smtClean="0"/>
              <a:t>Vedere i risultati di CLAS (non ci</a:t>
            </a:r>
            <a:r>
              <a:rPr lang="it-IT" baseline="0" dirty="0" smtClean="0"/>
              <a:t> sono  ?) </a:t>
            </a:r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eg"/><Relationship Id="rId5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eg"/><Relationship Id="rId5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jpeg"/><Relationship Id="rId5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jpeg"/><Relationship Id="rId5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4" Type="http://schemas.openxmlformats.org/officeDocument/2006/relationships/image" Target="../media/image40.png"/><Relationship Id="rId10" Type="http://schemas.openxmlformats.org/officeDocument/2006/relationships/image" Target="../media/image39.emf"/><Relationship Id="rId5" Type="http://schemas.openxmlformats.org/officeDocument/2006/relationships/oleObject" Target="../embeddings/oleObject19.bin"/><Relationship Id="rId7" Type="http://schemas.openxmlformats.org/officeDocument/2006/relationships/oleObject" Target="../embeddings/oleObject20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21.bin"/><Relationship Id="rId3" Type="http://schemas.openxmlformats.org/officeDocument/2006/relationships/notesSlide" Target="../notesSlides/notesSlide11.xml"/><Relationship Id="rId6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1.png"/><Relationship Id="rId1" Type="http://schemas.openxmlformats.org/officeDocument/2006/relationships/vmlDrawing" Target="../drawings/vmlDrawing6.vml"/><Relationship Id="rId24" Type="http://schemas.openxmlformats.org/officeDocument/2006/relationships/oleObject" Target="../embeddings/oleObject31.bin"/><Relationship Id="rId25" Type="http://schemas.openxmlformats.org/officeDocument/2006/relationships/image" Target="../media/image45.emf"/><Relationship Id="rId8" Type="http://schemas.openxmlformats.org/officeDocument/2006/relationships/oleObject" Target="../embeddings/oleObject23.bin"/><Relationship Id="rId13" Type="http://schemas.openxmlformats.org/officeDocument/2006/relationships/image" Target="../media/image10.wmf"/><Relationship Id="rId10" Type="http://schemas.openxmlformats.org/officeDocument/2006/relationships/oleObject" Target="../embeddings/oleObject24.bin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38.emf"/><Relationship Id="rId9" Type="http://schemas.openxmlformats.org/officeDocument/2006/relationships/image" Target="../media/image8.wmf"/><Relationship Id="rId18" Type="http://schemas.openxmlformats.org/officeDocument/2006/relationships/oleObject" Target="../embeddings/oleObject28.bin"/><Relationship Id="rId3" Type="http://schemas.openxmlformats.org/officeDocument/2006/relationships/notesSlide" Target="../notesSlides/notesSlide12.xml"/><Relationship Id="rId27" Type="http://schemas.openxmlformats.org/officeDocument/2006/relationships/image" Target="../media/image46.emf"/><Relationship Id="rId14" Type="http://schemas.openxmlformats.org/officeDocument/2006/relationships/oleObject" Target="../embeddings/oleObject26.bin"/><Relationship Id="rId23" Type="http://schemas.openxmlformats.org/officeDocument/2006/relationships/image" Target="../media/image44.emf"/><Relationship Id="rId4" Type="http://schemas.openxmlformats.org/officeDocument/2006/relationships/image" Target="../media/image40.png"/><Relationship Id="rId28" Type="http://schemas.openxmlformats.org/officeDocument/2006/relationships/oleObject" Target="../embeddings/oleObject33.bin"/><Relationship Id="rId26" Type="http://schemas.openxmlformats.org/officeDocument/2006/relationships/oleObject" Target="../embeddings/oleObject32.bin"/><Relationship Id="rId11" Type="http://schemas.openxmlformats.org/officeDocument/2006/relationships/image" Target="../media/image42.wmf"/><Relationship Id="rId29" Type="http://schemas.openxmlformats.org/officeDocument/2006/relationships/image" Target="../media/image47.emf"/><Relationship Id="rId6" Type="http://schemas.openxmlformats.org/officeDocument/2006/relationships/image" Target="../media/image41.emf"/><Relationship Id="rId16" Type="http://schemas.openxmlformats.org/officeDocument/2006/relationships/oleObject" Target="../embeddings/oleObject27.bin"/><Relationship Id="rId5" Type="http://schemas.openxmlformats.org/officeDocument/2006/relationships/oleObject" Target="../embeddings/oleObject22.bin"/><Relationship Id="rId15" Type="http://schemas.openxmlformats.org/officeDocument/2006/relationships/image" Target="../media/image37.emf"/><Relationship Id="rId19" Type="http://schemas.openxmlformats.org/officeDocument/2006/relationships/image" Target="../media/image39.emf"/><Relationship Id="rId20" Type="http://schemas.openxmlformats.org/officeDocument/2006/relationships/oleObject" Target="../embeddings/oleObject29.bin"/><Relationship Id="rId22" Type="http://schemas.openxmlformats.org/officeDocument/2006/relationships/oleObject" Target="../embeddings/oleObject30.bin"/><Relationship Id="rId21" Type="http://schemas.openxmlformats.org/officeDocument/2006/relationships/image" Target="../media/image43.emf"/><Relationship Id="rId2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57.png"/><Relationship Id="rId1" Type="http://schemas.openxmlformats.org/officeDocument/2006/relationships/vmlDrawing" Target="../drawings/vmlDrawing7.vml"/><Relationship Id="rId24" Type="http://schemas.openxmlformats.org/officeDocument/2006/relationships/image" Target="../media/image54.wmf"/><Relationship Id="rId25" Type="http://schemas.openxmlformats.org/officeDocument/2006/relationships/image" Target="../media/image63.png"/><Relationship Id="rId8" Type="http://schemas.openxmlformats.org/officeDocument/2006/relationships/oleObject" Target="../embeddings/oleObject35.bin"/><Relationship Id="rId13" Type="http://schemas.openxmlformats.org/officeDocument/2006/relationships/image" Target="../media/image59.png"/><Relationship Id="rId10" Type="http://schemas.openxmlformats.org/officeDocument/2006/relationships/oleObject" Target="../embeddings/oleObject36.bin"/><Relationship Id="rId12" Type="http://schemas.openxmlformats.org/officeDocument/2006/relationships/image" Target="../media/image58.png"/><Relationship Id="rId17" Type="http://schemas.openxmlformats.org/officeDocument/2006/relationships/oleObject" Target="../embeddings/oleObject38.bin"/><Relationship Id="rId9" Type="http://schemas.openxmlformats.org/officeDocument/2006/relationships/image" Target="../media/image49.emf"/><Relationship Id="rId18" Type="http://schemas.openxmlformats.org/officeDocument/2006/relationships/image" Target="../media/image52.wmf"/><Relationship Id="rId3" Type="http://schemas.openxmlformats.org/officeDocument/2006/relationships/notesSlide" Target="../notesSlides/notesSlide13.xml"/><Relationship Id="rId27" Type="http://schemas.openxmlformats.org/officeDocument/2006/relationships/image" Target="../media/image55.wmf"/><Relationship Id="rId14" Type="http://schemas.openxmlformats.org/officeDocument/2006/relationships/oleObject" Target="../embeddings/oleObject37.bin"/><Relationship Id="rId23" Type="http://schemas.openxmlformats.org/officeDocument/2006/relationships/oleObject" Target="../embeddings/oleObject40.bin"/><Relationship Id="rId4" Type="http://schemas.openxmlformats.org/officeDocument/2006/relationships/image" Target="../media/image56.png"/><Relationship Id="rId26" Type="http://schemas.openxmlformats.org/officeDocument/2006/relationships/oleObject" Target="../embeddings/oleObject41.bin"/><Relationship Id="rId11" Type="http://schemas.openxmlformats.org/officeDocument/2006/relationships/image" Target="../media/image50.wmf"/><Relationship Id="rId6" Type="http://schemas.openxmlformats.org/officeDocument/2006/relationships/image" Target="../media/image48.wmf"/><Relationship Id="rId16" Type="http://schemas.openxmlformats.org/officeDocument/2006/relationships/image" Target="../media/image60.png"/><Relationship Id="rId5" Type="http://schemas.openxmlformats.org/officeDocument/2006/relationships/oleObject" Target="../embeddings/oleObject34.bin"/><Relationship Id="rId15" Type="http://schemas.openxmlformats.org/officeDocument/2006/relationships/image" Target="../media/image51.wmf"/><Relationship Id="rId19" Type="http://schemas.openxmlformats.org/officeDocument/2006/relationships/image" Target="../media/image61.png"/><Relationship Id="rId20" Type="http://schemas.openxmlformats.org/officeDocument/2006/relationships/oleObject" Target="../embeddings/oleObject39.bin"/><Relationship Id="rId22" Type="http://schemas.openxmlformats.org/officeDocument/2006/relationships/image" Target="../media/image62.png"/><Relationship Id="rId21" Type="http://schemas.openxmlformats.org/officeDocument/2006/relationships/image" Target="../media/image53.wmf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53.wmf"/><Relationship Id="rId7" Type="http://schemas.openxmlformats.org/officeDocument/2006/relationships/image" Target="../media/image57.png"/><Relationship Id="rId43" Type="http://schemas.openxmlformats.org/officeDocument/2006/relationships/image" Target="../media/image55.wmf"/><Relationship Id="rId25" Type="http://schemas.openxmlformats.org/officeDocument/2006/relationships/image" Target="../media/image68.emf"/><Relationship Id="rId10" Type="http://schemas.openxmlformats.org/officeDocument/2006/relationships/oleObject" Target="../embeddings/oleObject44.bin"/><Relationship Id="rId50" Type="http://schemas.openxmlformats.org/officeDocument/2006/relationships/oleObject" Target="../embeddings/oleObject60.bin"/><Relationship Id="rId17" Type="http://schemas.openxmlformats.org/officeDocument/2006/relationships/image" Target="../media/image65.emf"/><Relationship Id="rId9" Type="http://schemas.openxmlformats.org/officeDocument/2006/relationships/image" Target="../media/image49.emf"/><Relationship Id="rId18" Type="http://schemas.openxmlformats.org/officeDocument/2006/relationships/oleObject" Target="../embeddings/oleObject47.bin"/><Relationship Id="rId27" Type="http://schemas.openxmlformats.org/officeDocument/2006/relationships/image" Target="../media/image69.emf"/><Relationship Id="rId14" Type="http://schemas.openxmlformats.org/officeDocument/2006/relationships/oleObject" Target="../embeddings/oleObject45.bin"/><Relationship Id="rId4" Type="http://schemas.openxmlformats.org/officeDocument/2006/relationships/image" Target="../media/image56.png"/><Relationship Id="rId28" Type="http://schemas.openxmlformats.org/officeDocument/2006/relationships/image" Target="../media/image62.png"/><Relationship Id="rId45" Type="http://schemas.openxmlformats.org/officeDocument/2006/relationships/image" Target="../media/image72.emf"/><Relationship Id="rId42" Type="http://schemas.openxmlformats.org/officeDocument/2006/relationships/oleObject" Target="../embeddings/oleObject57.bin"/><Relationship Id="rId6" Type="http://schemas.openxmlformats.org/officeDocument/2006/relationships/image" Target="../media/image48.wmf"/><Relationship Id="rId49" Type="http://schemas.openxmlformats.org/officeDocument/2006/relationships/image" Target="../media/image74.emf"/><Relationship Id="rId44" Type="http://schemas.openxmlformats.org/officeDocument/2006/relationships/oleObject" Target="../embeddings/oleObject58.bin"/><Relationship Id="rId19" Type="http://schemas.openxmlformats.org/officeDocument/2006/relationships/image" Target="../media/image66.emf"/><Relationship Id="rId38" Type="http://schemas.openxmlformats.org/officeDocument/2006/relationships/oleObject" Target="../embeddings/oleObject55.bin"/><Relationship Id="rId20" Type="http://schemas.openxmlformats.org/officeDocument/2006/relationships/image" Target="../media/image60.png"/><Relationship Id="rId2" Type="http://schemas.openxmlformats.org/officeDocument/2006/relationships/slideLayout" Target="../slideLayouts/slideLayout12.xml"/><Relationship Id="rId46" Type="http://schemas.openxmlformats.org/officeDocument/2006/relationships/oleObject" Target="../embeddings/oleObject59.bin"/><Relationship Id="rId35" Type="http://schemas.openxmlformats.org/officeDocument/2006/relationships/image" Target="../media/image51.wmf"/><Relationship Id="rId51" Type="http://schemas.openxmlformats.org/officeDocument/2006/relationships/image" Target="../media/image41.emf"/><Relationship Id="rId31" Type="http://schemas.openxmlformats.org/officeDocument/2006/relationships/image" Target="../media/image59.png"/><Relationship Id="rId34" Type="http://schemas.openxmlformats.org/officeDocument/2006/relationships/oleObject" Target="../embeddings/oleObject53.bin"/><Relationship Id="rId40" Type="http://schemas.openxmlformats.org/officeDocument/2006/relationships/oleObject" Target="../embeddings/oleObject56.bin"/><Relationship Id="rId36" Type="http://schemas.openxmlformats.org/officeDocument/2006/relationships/oleObject" Target="../embeddings/oleObject54.bin"/><Relationship Id="rId1" Type="http://schemas.openxmlformats.org/officeDocument/2006/relationships/vmlDrawing" Target="../drawings/vmlDrawing8.vml"/><Relationship Id="rId24" Type="http://schemas.openxmlformats.org/officeDocument/2006/relationships/oleObject" Target="../embeddings/oleObject49.bin"/><Relationship Id="rId47" Type="http://schemas.openxmlformats.org/officeDocument/2006/relationships/image" Target="../media/image73.emf"/><Relationship Id="rId48" Type="http://schemas.openxmlformats.org/officeDocument/2006/relationships/oleObject" Target="../embeddings/Microsoft_Equation1.bin"/><Relationship Id="rId8" Type="http://schemas.openxmlformats.org/officeDocument/2006/relationships/oleObject" Target="../embeddings/oleObject43.bin"/><Relationship Id="rId13" Type="http://schemas.openxmlformats.org/officeDocument/2006/relationships/image" Target="../media/image63.png"/><Relationship Id="rId32" Type="http://schemas.openxmlformats.org/officeDocument/2006/relationships/oleObject" Target="../embeddings/oleObject52.bin"/><Relationship Id="rId37" Type="http://schemas.openxmlformats.org/officeDocument/2006/relationships/image" Target="../media/image52.wmf"/><Relationship Id="rId12" Type="http://schemas.openxmlformats.org/officeDocument/2006/relationships/image" Target="../media/image58.png"/><Relationship Id="rId3" Type="http://schemas.openxmlformats.org/officeDocument/2006/relationships/notesSlide" Target="../notesSlides/notesSlide14.xml"/><Relationship Id="rId23" Type="http://schemas.openxmlformats.org/officeDocument/2006/relationships/image" Target="../media/image61.png"/><Relationship Id="rId26" Type="http://schemas.openxmlformats.org/officeDocument/2006/relationships/oleObject" Target="../embeddings/oleObject50.bin"/><Relationship Id="rId30" Type="http://schemas.openxmlformats.org/officeDocument/2006/relationships/image" Target="../media/image70.emf"/><Relationship Id="rId11" Type="http://schemas.openxmlformats.org/officeDocument/2006/relationships/image" Target="../media/image50.wmf"/><Relationship Id="rId29" Type="http://schemas.openxmlformats.org/officeDocument/2006/relationships/oleObject" Target="../embeddings/oleObject51.bin"/><Relationship Id="rId16" Type="http://schemas.openxmlformats.org/officeDocument/2006/relationships/oleObject" Target="../embeddings/oleObject46.bin"/><Relationship Id="rId33" Type="http://schemas.openxmlformats.org/officeDocument/2006/relationships/image" Target="../media/image71.emf"/><Relationship Id="rId41" Type="http://schemas.openxmlformats.org/officeDocument/2006/relationships/image" Target="../media/image54.wmf"/><Relationship Id="rId5" Type="http://schemas.openxmlformats.org/officeDocument/2006/relationships/oleObject" Target="../embeddings/oleObject42.bin"/><Relationship Id="rId15" Type="http://schemas.openxmlformats.org/officeDocument/2006/relationships/image" Target="../media/image64.emf"/><Relationship Id="rId22" Type="http://schemas.openxmlformats.org/officeDocument/2006/relationships/image" Target="../media/image67.emf"/><Relationship Id="rId21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62.bin"/><Relationship Id="rId1" Type="http://schemas.openxmlformats.org/officeDocument/2006/relationships/vmlDrawing" Target="../drawings/vmlDrawing9.vml"/><Relationship Id="rId24" Type="http://schemas.openxmlformats.org/officeDocument/2006/relationships/image" Target="../media/image59.png"/><Relationship Id="rId25" Type="http://schemas.openxmlformats.org/officeDocument/2006/relationships/oleObject" Target="../embeddings/oleObject68.bin"/><Relationship Id="rId8" Type="http://schemas.openxmlformats.org/officeDocument/2006/relationships/image" Target="../media/image48.wmf"/><Relationship Id="rId13" Type="http://schemas.openxmlformats.org/officeDocument/2006/relationships/oleObject" Target="../embeddings/oleObject64.bin"/><Relationship Id="rId10" Type="http://schemas.openxmlformats.org/officeDocument/2006/relationships/oleObject" Target="../embeddings/oleObject63.bin"/><Relationship Id="rId12" Type="http://schemas.openxmlformats.org/officeDocument/2006/relationships/image" Target="../media/image60.png"/><Relationship Id="rId17" Type="http://schemas.openxmlformats.org/officeDocument/2006/relationships/image" Target="../media/image53.wmf"/><Relationship Id="rId9" Type="http://schemas.openxmlformats.org/officeDocument/2006/relationships/image" Target="../media/image57.png"/><Relationship Id="rId18" Type="http://schemas.openxmlformats.org/officeDocument/2006/relationships/oleObject" Target="../embeddings/oleObject66.bin"/><Relationship Id="rId3" Type="http://schemas.openxmlformats.org/officeDocument/2006/relationships/image" Target="../media/image62.png"/><Relationship Id="rId14" Type="http://schemas.openxmlformats.org/officeDocument/2006/relationships/image" Target="../media/image52.wmf"/><Relationship Id="rId23" Type="http://schemas.openxmlformats.org/officeDocument/2006/relationships/image" Target="../media/image55.wmf"/><Relationship Id="rId4" Type="http://schemas.openxmlformats.org/officeDocument/2006/relationships/oleObject" Target="../embeddings/oleObject61.bin"/><Relationship Id="rId26" Type="http://schemas.openxmlformats.org/officeDocument/2006/relationships/image" Target="../media/image51.wmf"/><Relationship Id="rId11" Type="http://schemas.openxmlformats.org/officeDocument/2006/relationships/image" Target="../media/image49.emf"/><Relationship Id="rId6" Type="http://schemas.openxmlformats.org/officeDocument/2006/relationships/image" Target="../media/image56.png"/><Relationship Id="rId16" Type="http://schemas.openxmlformats.org/officeDocument/2006/relationships/oleObject" Target="../embeddings/oleObject65.bin"/><Relationship Id="rId5" Type="http://schemas.openxmlformats.org/officeDocument/2006/relationships/image" Target="../media/image54.wmf"/><Relationship Id="rId15" Type="http://schemas.openxmlformats.org/officeDocument/2006/relationships/image" Target="../media/image61.png"/><Relationship Id="rId19" Type="http://schemas.openxmlformats.org/officeDocument/2006/relationships/image" Target="../media/image50.wmf"/><Relationship Id="rId20" Type="http://schemas.openxmlformats.org/officeDocument/2006/relationships/image" Target="../media/image58.png"/><Relationship Id="rId22" Type="http://schemas.openxmlformats.org/officeDocument/2006/relationships/oleObject" Target="../embeddings/oleObject67.bin"/><Relationship Id="rId21" Type="http://schemas.openxmlformats.org/officeDocument/2006/relationships/image" Target="../media/image63.pn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4" Type="http://schemas.openxmlformats.org/officeDocument/2006/relationships/image" Target="../media/image5.png"/><Relationship Id="rId10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12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9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6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5.png"/><Relationship Id="rId5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5.png"/><Relationship Id="rId6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82.png"/><Relationship Id="rId5" Type="http://schemas.openxmlformats.org/officeDocument/2006/relationships/image" Target="../media/image79.png"/><Relationship Id="rId7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1.png"/><Relationship Id="rId6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87.png"/><Relationship Id="rId7" Type="http://schemas.openxmlformats.org/officeDocument/2006/relationships/image" Target="../media/image88.emf"/><Relationship Id="rId11" Type="http://schemas.openxmlformats.org/officeDocument/2006/relationships/image" Target="../media/image85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3.emf"/><Relationship Id="rId8" Type="http://schemas.openxmlformats.org/officeDocument/2006/relationships/oleObject" Target="../embeddings/oleObject70.bin"/><Relationship Id="rId13" Type="http://schemas.openxmlformats.org/officeDocument/2006/relationships/image" Target="../media/image86.emf"/><Relationship Id="rId10" Type="http://schemas.openxmlformats.org/officeDocument/2006/relationships/oleObject" Target="../embeddings/oleObject71.bin"/><Relationship Id="rId5" Type="http://schemas.openxmlformats.org/officeDocument/2006/relationships/oleObject" Target="../embeddings/oleObject69.bin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84.emf"/><Relationship Id="rId3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76.bin"/><Relationship Id="rId4" Type="http://schemas.openxmlformats.org/officeDocument/2006/relationships/image" Target="../media/image89.png"/><Relationship Id="rId7" Type="http://schemas.openxmlformats.org/officeDocument/2006/relationships/image" Target="../media/image83.emf"/><Relationship Id="rId11" Type="http://schemas.openxmlformats.org/officeDocument/2006/relationships/image" Target="../media/image85.e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3.bin"/><Relationship Id="rId8" Type="http://schemas.openxmlformats.org/officeDocument/2006/relationships/oleObject" Target="../embeddings/oleObject74.bin"/><Relationship Id="rId13" Type="http://schemas.openxmlformats.org/officeDocument/2006/relationships/image" Target="../media/image92.emf"/><Relationship Id="rId10" Type="http://schemas.openxmlformats.org/officeDocument/2006/relationships/oleObject" Target="../embeddings/oleObject75.bin"/><Relationship Id="rId5" Type="http://schemas.openxmlformats.org/officeDocument/2006/relationships/image" Target="../media/image90.png"/><Relationship Id="rId15" Type="http://schemas.openxmlformats.org/officeDocument/2006/relationships/image" Target="../media/image86.emf"/><Relationship Id="rId12" Type="http://schemas.openxmlformats.org/officeDocument/2006/relationships/image" Target="../media/image91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84.emf"/><Relationship Id="rId3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78.bin"/><Relationship Id="rId1" Type="http://schemas.openxmlformats.org/officeDocument/2006/relationships/vmlDrawing" Target="../drawings/vmlDrawing12.vml"/><Relationship Id="rId24" Type="http://schemas.openxmlformats.org/officeDocument/2006/relationships/image" Target="../media/image63.png"/><Relationship Id="rId25" Type="http://schemas.openxmlformats.org/officeDocument/2006/relationships/oleObject" Target="../embeddings/oleObject84.bin"/><Relationship Id="rId8" Type="http://schemas.openxmlformats.org/officeDocument/2006/relationships/image" Target="../media/image48.wmf"/><Relationship Id="rId13" Type="http://schemas.openxmlformats.org/officeDocument/2006/relationships/oleObject" Target="../embeddings/oleObject80.bin"/><Relationship Id="rId10" Type="http://schemas.openxmlformats.org/officeDocument/2006/relationships/oleObject" Target="../embeddings/oleObject79.bin"/><Relationship Id="rId12" Type="http://schemas.openxmlformats.org/officeDocument/2006/relationships/image" Target="../media/image57.png"/><Relationship Id="rId17" Type="http://schemas.openxmlformats.org/officeDocument/2006/relationships/image" Target="../media/image52.wmf"/><Relationship Id="rId9" Type="http://schemas.openxmlformats.org/officeDocument/2006/relationships/image" Target="../media/image59.png"/><Relationship Id="rId18" Type="http://schemas.openxmlformats.org/officeDocument/2006/relationships/image" Target="../media/image61.png"/><Relationship Id="rId3" Type="http://schemas.openxmlformats.org/officeDocument/2006/relationships/image" Target="../media/image62.png"/><Relationship Id="rId14" Type="http://schemas.openxmlformats.org/officeDocument/2006/relationships/image" Target="../media/image49.emf"/><Relationship Id="rId23" Type="http://schemas.openxmlformats.org/officeDocument/2006/relationships/image" Target="../media/image58.png"/><Relationship Id="rId4" Type="http://schemas.openxmlformats.org/officeDocument/2006/relationships/oleObject" Target="../embeddings/oleObject77.bin"/><Relationship Id="rId26" Type="http://schemas.openxmlformats.org/officeDocument/2006/relationships/image" Target="../media/image55.wmf"/><Relationship Id="rId11" Type="http://schemas.openxmlformats.org/officeDocument/2006/relationships/image" Target="../media/image51.wmf"/><Relationship Id="rId6" Type="http://schemas.openxmlformats.org/officeDocument/2006/relationships/image" Target="../media/image56.png"/><Relationship Id="rId16" Type="http://schemas.openxmlformats.org/officeDocument/2006/relationships/oleObject" Target="../embeddings/oleObject81.bin"/><Relationship Id="rId5" Type="http://schemas.openxmlformats.org/officeDocument/2006/relationships/image" Target="../media/image54.wmf"/><Relationship Id="rId15" Type="http://schemas.openxmlformats.org/officeDocument/2006/relationships/image" Target="../media/image60.png"/><Relationship Id="rId19" Type="http://schemas.openxmlformats.org/officeDocument/2006/relationships/oleObject" Target="../embeddings/oleObject82.bin"/><Relationship Id="rId20" Type="http://schemas.openxmlformats.org/officeDocument/2006/relationships/image" Target="../media/image53.wmf"/><Relationship Id="rId22" Type="http://schemas.openxmlformats.org/officeDocument/2006/relationships/image" Target="../media/image50.wmf"/><Relationship Id="rId21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7" Type="http://schemas.openxmlformats.org/officeDocument/2006/relationships/image" Target="../media/image93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94.emf"/><Relationship Id="rId3" Type="http://schemas.openxmlformats.org/officeDocument/2006/relationships/notesSlide" Target="../notesSlides/notesSlide20.xml"/><Relationship Id="rId6" Type="http://schemas.openxmlformats.org/officeDocument/2006/relationships/oleObject" Target="../embeddings/oleObject8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4" Type="http://schemas.openxmlformats.org/officeDocument/2006/relationships/image" Target="../media/image95.png"/><Relationship Id="rId10" Type="http://schemas.openxmlformats.org/officeDocument/2006/relationships/image" Target="../media/image97.png"/><Relationship Id="rId5" Type="http://schemas.openxmlformats.org/officeDocument/2006/relationships/image" Target="../media/image96.png"/><Relationship Id="rId7" Type="http://schemas.openxmlformats.org/officeDocument/2006/relationships/image" Target="../media/image93.emf"/><Relationship Id="rId11" Type="http://schemas.openxmlformats.org/officeDocument/2006/relationships/image" Target="../media/image98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94.emf"/><Relationship Id="rId3" Type="http://schemas.openxmlformats.org/officeDocument/2006/relationships/notesSlide" Target="../notesSlides/notesSlide21.xml"/><Relationship Id="rId6" Type="http://schemas.openxmlformats.org/officeDocument/2006/relationships/oleObject" Target="../embeddings/oleObject87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4" Type="http://schemas.openxmlformats.org/officeDocument/2006/relationships/image" Target="../media/image99.png"/><Relationship Id="rId10" Type="http://schemas.openxmlformats.org/officeDocument/2006/relationships/image" Target="../media/image100.emf"/><Relationship Id="rId5" Type="http://schemas.openxmlformats.org/officeDocument/2006/relationships/image" Target="../media/image102.png"/><Relationship Id="rId7" Type="http://schemas.openxmlformats.org/officeDocument/2006/relationships/image" Target="../media/image104.png"/><Relationship Id="rId11" Type="http://schemas.openxmlformats.org/officeDocument/2006/relationships/oleObject" Target="../embeddings/oleObject90.bin"/><Relationship Id="rId12" Type="http://schemas.openxmlformats.org/officeDocument/2006/relationships/image" Target="../media/image101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89.bin"/><Relationship Id="rId3" Type="http://schemas.openxmlformats.org/officeDocument/2006/relationships/notesSlide" Target="../notesSlides/notesSlide23.xml"/><Relationship Id="rId6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14" Type="http://schemas.openxmlformats.org/officeDocument/2006/relationships/image" Target="../media/image8.wmf"/><Relationship Id="rId4" Type="http://schemas.openxmlformats.org/officeDocument/2006/relationships/oleObject" Target="../embeddings/oleObject5.bin"/><Relationship Id="rId7" Type="http://schemas.openxmlformats.org/officeDocument/2006/relationships/image" Target="../media/image2.emf"/><Relationship Id="rId11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6" Type="http://schemas.openxmlformats.org/officeDocument/2006/relationships/image" Target="../media/image9.emf"/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9.bin"/><Relationship Id="rId10" Type="http://schemas.openxmlformats.org/officeDocument/2006/relationships/oleObject" Target="../embeddings/oleObject8.bin"/><Relationship Id="rId5" Type="http://schemas.openxmlformats.org/officeDocument/2006/relationships/image" Target="../media/image6.emf"/><Relationship Id="rId15" Type="http://schemas.openxmlformats.org/officeDocument/2006/relationships/oleObject" Target="../embeddings/oleObject10.bin"/><Relationship Id="rId12" Type="http://schemas.openxmlformats.org/officeDocument/2006/relationships/image" Target="../media/image11.png"/><Relationship Id="rId17" Type="http://schemas.openxmlformats.org/officeDocument/2006/relationships/image" Target="../media/image12.png"/><Relationship Id="rId19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7.emf"/><Relationship Id="rId3" Type="http://schemas.openxmlformats.org/officeDocument/2006/relationships/notesSlide" Target="../notesSlides/notesSlide2.xml"/><Relationship Id="rId18" Type="http://schemas.openxmlformats.org/officeDocument/2006/relationships/oleObject" Target="../embeddings/oleObject1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7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9" Type="http://schemas.openxmlformats.org/officeDocument/2006/relationships/image" Target="../media/image108.emf"/><Relationship Id="rId3" Type="http://schemas.openxmlformats.org/officeDocument/2006/relationships/image" Target="../media/image99.png"/><Relationship Id="rId6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4" Type="http://schemas.openxmlformats.org/officeDocument/2006/relationships/image" Target="../media/image99.png"/><Relationship Id="rId10" Type="http://schemas.openxmlformats.org/officeDocument/2006/relationships/oleObject" Target="../embeddings/oleObject91.bin"/><Relationship Id="rId5" Type="http://schemas.openxmlformats.org/officeDocument/2006/relationships/image" Target="../media/image102.png"/><Relationship Id="rId7" Type="http://schemas.openxmlformats.org/officeDocument/2006/relationships/image" Target="../media/image106.png"/><Relationship Id="rId11" Type="http://schemas.openxmlformats.org/officeDocument/2006/relationships/image" Target="../media/image109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10.png"/><Relationship Id="rId3" Type="http://schemas.openxmlformats.org/officeDocument/2006/relationships/notesSlide" Target="../notesSlides/notesSlide25.xml"/><Relationship Id="rId6" Type="http://schemas.openxmlformats.org/officeDocument/2006/relationships/image" Target="../media/image103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3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3.png"/><Relationship Id="rId5" Type="http://schemas.openxmlformats.org/officeDocument/2006/relationships/image" Target="../media/image116.png"/><Relationship Id="rId7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5.png"/><Relationship Id="rId6" Type="http://schemas.openxmlformats.org/officeDocument/2006/relationships/image" Target="../media/image117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63.png"/><Relationship Id="rId1" Type="http://schemas.openxmlformats.org/officeDocument/2006/relationships/vmlDrawing" Target="../drawings/vmlDrawing17.vml"/><Relationship Id="rId24" Type="http://schemas.openxmlformats.org/officeDocument/2006/relationships/image" Target="../media/image53.wmf"/><Relationship Id="rId25" Type="http://schemas.openxmlformats.org/officeDocument/2006/relationships/oleObject" Target="../embeddings/oleObject99.bin"/><Relationship Id="rId8" Type="http://schemas.openxmlformats.org/officeDocument/2006/relationships/oleObject" Target="../embeddings/oleObject93.bin"/><Relationship Id="rId13" Type="http://schemas.openxmlformats.org/officeDocument/2006/relationships/image" Target="../media/image59.png"/><Relationship Id="rId10" Type="http://schemas.openxmlformats.org/officeDocument/2006/relationships/image" Target="../media/image56.png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96.bin"/><Relationship Id="rId9" Type="http://schemas.openxmlformats.org/officeDocument/2006/relationships/image" Target="../media/image55.wmf"/><Relationship Id="rId18" Type="http://schemas.openxmlformats.org/officeDocument/2006/relationships/image" Target="../media/image49.emf"/><Relationship Id="rId3" Type="http://schemas.openxmlformats.org/officeDocument/2006/relationships/notesSlide" Target="../notesSlides/notesSlide29.xml"/><Relationship Id="rId27" Type="http://schemas.openxmlformats.org/officeDocument/2006/relationships/image" Target="../media/image58.png"/><Relationship Id="rId14" Type="http://schemas.openxmlformats.org/officeDocument/2006/relationships/oleObject" Target="../embeddings/oleObject95.bin"/><Relationship Id="rId23" Type="http://schemas.openxmlformats.org/officeDocument/2006/relationships/oleObject" Target="../embeddings/oleObject98.bin"/><Relationship Id="rId4" Type="http://schemas.openxmlformats.org/officeDocument/2006/relationships/image" Target="../media/image62.png"/><Relationship Id="rId28" Type="http://schemas.openxmlformats.org/officeDocument/2006/relationships/image" Target="../media/image118.png"/><Relationship Id="rId26" Type="http://schemas.openxmlformats.org/officeDocument/2006/relationships/image" Target="../media/image50.wmf"/><Relationship Id="rId11" Type="http://schemas.openxmlformats.org/officeDocument/2006/relationships/oleObject" Target="../embeddings/oleObject94.bin"/><Relationship Id="rId6" Type="http://schemas.openxmlformats.org/officeDocument/2006/relationships/image" Target="../media/image54.wmf"/><Relationship Id="rId16" Type="http://schemas.openxmlformats.org/officeDocument/2006/relationships/image" Target="../media/image57.png"/><Relationship Id="rId5" Type="http://schemas.openxmlformats.org/officeDocument/2006/relationships/oleObject" Target="../embeddings/oleObject92.bin"/><Relationship Id="rId15" Type="http://schemas.openxmlformats.org/officeDocument/2006/relationships/image" Target="../media/image51.wmf"/><Relationship Id="rId19" Type="http://schemas.openxmlformats.org/officeDocument/2006/relationships/image" Target="../media/image60.png"/><Relationship Id="rId20" Type="http://schemas.openxmlformats.org/officeDocument/2006/relationships/oleObject" Target="../embeddings/oleObject97.bin"/><Relationship Id="rId22" Type="http://schemas.openxmlformats.org/officeDocument/2006/relationships/image" Target="../media/image61.png"/><Relationship Id="rId21" Type="http://schemas.openxmlformats.org/officeDocument/2006/relationships/image" Target="../media/image52.wmf"/><Relationship Id="rId2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7" Type="http://schemas.openxmlformats.org/officeDocument/2006/relationships/image" Target="../media/image123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19.emf"/><Relationship Id="rId3" Type="http://schemas.openxmlformats.org/officeDocument/2006/relationships/notesSlide" Target="../notesSlides/notesSlide30.xml"/><Relationship Id="rId6" Type="http://schemas.openxmlformats.org/officeDocument/2006/relationships/image" Target="../media/image1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4" Type="http://schemas.openxmlformats.org/officeDocument/2006/relationships/image" Target="../media/image120.png"/><Relationship Id="rId10" Type="http://schemas.openxmlformats.org/officeDocument/2006/relationships/image" Target="../media/image123.png"/><Relationship Id="rId5" Type="http://schemas.openxmlformats.org/officeDocument/2006/relationships/image" Target="../media/image121.png"/><Relationship Id="rId7" Type="http://schemas.openxmlformats.org/officeDocument/2006/relationships/oleObject" Target="../embeddings/Microsoft_Equation2.bin"/><Relationship Id="rId11" Type="http://schemas.openxmlformats.org/officeDocument/2006/relationships/oleObject" Target="../embeddings/oleObject101.bin"/><Relationship Id="rId12" Type="http://schemas.openxmlformats.org/officeDocument/2006/relationships/image" Target="../media/image119.e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22.png"/><Relationship Id="rId3" Type="http://schemas.openxmlformats.org/officeDocument/2006/relationships/notesSlide" Target="../notesSlides/notesSlide31.xml"/><Relationship Id="rId6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0.png"/><Relationship Id="rId5" Type="http://schemas.openxmlformats.org/officeDocument/2006/relationships/image" Target="../media/image127.png"/><Relationship Id="rId7" Type="http://schemas.openxmlformats.org/officeDocument/2006/relationships/image" Target="../media/image126.e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2.xml"/><Relationship Id="rId6" Type="http://schemas.openxmlformats.org/officeDocument/2006/relationships/oleObject" Target="../embeddings/oleObject102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4" Type="http://schemas.openxmlformats.org/officeDocument/2006/relationships/image" Target="../media/image40.png"/><Relationship Id="rId10" Type="http://schemas.openxmlformats.org/officeDocument/2006/relationships/image" Target="../media/image129.png"/><Relationship Id="rId5" Type="http://schemas.openxmlformats.org/officeDocument/2006/relationships/image" Target="../media/image127.png"/><Relationship Id="rId7" Type="http://schemas.openxmlformats.org/officeDocument/2006/relationships/image" Target="../media/image126.emf"/><Relationship Id="rId11" Type="http://schemas.openxmlformats.org/officeDocument/2006/relationships/image" Target="../media/image130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28.emf"/><Relationship Id="rId3" Type="http://schemas.openxmlformats.org/officeDocument/2006/relationships/notesSlide" Target="../notesSlides/notesSlide33.xml"/><Relationship Id="rId6" Type="http://schemas.openxmlformats.org/officeDocument/2006/relationships/oleObject" Target="../embeddings/oleObject103.bin"/></Relationships>
</file>

<file path=ppt/slides/_rels/slide4.xml.rels><?xml version="1.0" encoding="UTF-8" standalone="yes"?>
<Relationships xmlns="http://schemas.openxmlformats.org/package/2006/relationships"><Relationship Id="rId14" Type="http://schemas.openxmlformats.org/officeDocument/2006/relationships/image" Target="../media/image6.emf"/><Relationship Id="rId4" Type="http://schemas.openxmlformats.org/officeDocument/2006/relationships/image" Target="../media/image15.png"/><Relationship Id="rId7" Type="http://schemas.openxmlformats.org/officeDocument/2006/relationships/oleObject" Target="../embeddings/oleObject12.bin"/><Relationship Id="rId11" Type="http://schemas.openxmlformats.org/officeDocument/2006/relationships/oleObject" Target="../embeddings/oleObject14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jpeg"/><Relationship Id="rId16" Type="http://schemas.openxmlformats.org/officeDocument/2006/relationships/image" Target="../media/image2.emf"/><Relationship Id="rId8" Type="http://schemas.openxmlformats.org/officeDocument/2006/relationships/image" Target="../media/image13.emf"/><Relationship Id="rId13" Type="http://schemas.openxmlformats.org/officeDocument/2006/relationships/oleObject" Target="../embeddings/oleObject15.bin"/><Relationship Id="rId10" Type="http://schemas.openxmlformats.org/officeDocument/2006/relationships/image" Target="../media/image7.emf"/><Relationship Id="rId5" Type="http://schemas.openxmlformats.org/officeDocument/2006/relationships/image" Target="../media/image16.png"/><Relationship Id="rId15" Type="http://schemas.openxmlformats.org/officeDocument/2006/relationships/oleObject" Target="../embeddings/oleObject16.bin"/><Relationship Id="rId12" Type="http://schemas.openxmlformats.org/officeDocument/2006/relationships/image" Target="../media/image1.e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13.bin"/><Relationship Id="rId3" Type="http://schemas.openxmlformats.org/officeDocument/2006/relationships/notesSlide" Target="../notesSlides/notesSlide3.xml"/><Relationship Id="rId18" Type="http://schemas.openxmlformats.org/officeDocument/2006/relationships/image" Target="../media/image14.wmf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1.emf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3.png"/><Relationship Id="rId5" Type="http://schemas.openxmlformats.org/officeDocument/2006/relationships/oleObject" Target="../embeddings/Microsoft_Equation3.bin"/><Relationship Id="rId7" Type="http://schemas.openxmlformats.org/officeDocument/2006/relationships/image" Target="../media/image134.png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5.xml"/><Relationship Id="rId6" Type="http://schemas.openxmlformats.org/officeDocument/2006/relationships/image" Target="../media/image43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106.bin"/><Relationship Id="rId1" Type="http://schemas.openxmlformats.org/officeDocument/2006/relationships/vmlDrawing" Target="../drawings/vmlDrawing23.vml"/><Relationship Id="rId24" Type="http://schemas.openxmlformats.org/officeDocument/2006/relationships/oleObject" Target="../embeddings/oleObject112.bin"/><Relationship Id="rId25" Type="http://schemas.openxmlformats.org/officeDocument/2006/relationships/image" Target="../media/image50.wmf"/><Relationship Id="rId8" Type="http://schemas.openxmlformats.org/officeDocument/2006/relationships/image" Target="../media/image55.wmf"/><Relationship Id="rId13" Type="http://schemas.openxmlformats.org/officeDocument/2006/relationships/oleObject" Target="../embeddings/oleObject108.bin"/><Relationship Id="rId10" Type="http://schemas.openxmlformats.org/officeDocument/2006/relationships/oleObject" Target="../embeddings/oleObject107.bin"/><Relationship Id="rId12" Type="http://schemas.openxmlformats.org/officeDocument/2006/relationships/image" Target="../media/image59.png"/><Relationship Id="rId17" Type="http://schemas.openxmlformats.org/officeDocument/2006/relationships/image" Target="../media/image49.emf"/><Relationship Id="rId9" Type="http://schemas.openxmlformats.org/officeDocument/2006/relationships/image" Target="../media/image56.png"/><Relationship Id="rId18" Type="http://schemas.openxmlformats.org/officeDocument/2006/relationships/image" Target="../media/image60.png"/><Relationship Id="rId3" Type="http://schemas.openxmlformats.org/officeDocument/2006/relationships/image" Target="../media/image62.png"/><Relationship Id="rId27" Type="http://schemas.openxmlformats.org/officeDocument/2006/relationships/image" Target="../media/image118.png"/><Relationship Id="rId14" Type="http://schemas.openxmlformats.org/officeDocument/2006/relationships/image" Target="../media/image51.wmf"/><Relationship Id="rId23" Type="http://schemas.openxmlformats.org/officeDocument/2006/relationships/image" Target="../media/image53.wmf"/><Relationship Id="rId4" Type="http://schemas.openxmlformats.org/officeDocument/2006/relationships/oleObject" Target="../embeddings/oleObject105.bin"/><Relationship Id="rId28" Type="http://schemas.openxmlformats.org/officeDocument/2006/relationships/image" Target="../media/image16.png"/><Relationship Id="rId26" Type="http://schemas.openxmlformats.org/officeDocument/2006/relationships/image" Target="../media/image58.png"/><Relationship Id="rId11" Type="http://schemas.openxmlformats.org/officeDocument/2006/relationships/image" Target="../media/image48.wmf"/><Relationship Id="rId29" Type="http://schemas.openxmlformats.org/officeDocument/2006/relationships/image" Target="../media/image137.png"/><Relationship Id="rId6" Type="http://schemas.openxmlformats.org/officeDocument/2006/relationships/image" Target="../media/image63.png"/><Relationship Id="rId16" Type="http://schemas.openxmlformats.org/officeDocument/2006/relationships/oleObject" Target="../embeddings/oleObject109.bin"/><Relationship Id="rId5" Type="http://schemas.openxmlformats.org/officeDocument/2006/relationships/image" Target="../media/image54.wmf"/><Relationship Id="rId15" Type="http://schemas.openxmlformats.org/officeDocument/2006/relationships/image" Target="../media/image57.png"/><Relationship Id="rId19" Type="http://schemas.openxmlformats.org/officeDocument/2006/relationships/oleObject" Target="../embeddings/oleObject110.bin"/><Relationship Id="rId20" Type="http://schemas.openxmlformats.org/officeDocument/2006/relationships/image" Target="../media/image52.wmf"/><Relationship Id="rId22" Type="http://schemas.openxmlformats.org/officeDocument/2006/relationships/oleObject" Target="../embeddings/oleObject111.bin"/><Relationship Id="rId21" Type="http://schemas.openxmlformats.org/officeDocument/2006/relationships/image" Target="../media/image61.png"/><Relationship Id="rId2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4" Type="http://schemas.openxmlformats.org/officeDocument/2006/relationships/oleObject" Target="../embeddings/oleObject113.bin"/><Relationship Id="rId5" Type="http://schemas.openxmlformats.org/officeDocument/2006/relationships/image" Target="../media/image138.emf"/><Relationship Id="rId7" Type="http://schemas.openxmlformats.org/officeDocument/2006/relationships/oleObject" Target="../embeddings/oleObject114.bin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41.png"/><Relationship Id="rId3" Type="http://schemas.openxmlformats.org/officeDocument/2006/relationships/notesSlide" Target="../notesSlides/notesSlide37.xml"/><Relationship Id="rId6" Type="http://schemas.openxmlformats.org/officeDocument/2006/relationships/image" Target="../media/image14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3.png"/><Relationship Id="rId5" Type="http://schemas.openxmlformats.org/officeDocument/2006/relationships/image" Target="../media/image144.emf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image" Target="../media/image144.emf"/><Relationship Id="rId4" Type="http://schemas.openxmlformats.org/officeDocument/2006/relationships/image" Target="../media/image14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43.png"/><Relationship Id="rId5" Type="http://schemas.openxmlformats.org/officeDocument/2006/relationships/image" Target="../media/image145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46.jp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119.bin"/><Relationship Id="rId4" Type="http://schemas.openxmlformats.org/officeDocument/2006/relationships/image" Target="../media/image12.png"/><Relationship Id="rId7" Type="http://schemas.openxmlformats.org/officeDocument/2006/relationships/image" Target="../media/image148.emf"/><Relationship Id="rId11" Type="http://schemas.openxmlformats.org/officeDocument/2006/relationships/image" Target="../media/image150.e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15.bin"/><Relationship Id="rId16" Type="http://schemas.openxmlformats.org/officeDocument/2006/relationships/image" Target="../media/image154.png"/><Relationship Id="rId8" Type="http://schemas.openxmlformats.org/officeDocument/2006/relationships/oleObject" Target="../embeddings/oleObject116.bin"/><Relationship Id="rId13" Type="http://schemas.openxmlformats.org/officeDocument/2006/relationships/image" Target="../media/image151.emf"/><Relationship Id="rId10" Type="http://schemas.openxmlformats.org/officeDocument/2006/relationships/oleObject" Target="../embeddings/oleObject117.bin"/><Relationship Id="rId5" Type="http://schemas.openxmlformats.org/officeDocument/2006/relationships/image" Target="../media/image153.png"/><Relationship Id="rId15" Type="http://schemas.openxmlformats.org/officeDocument/2006/relationships/image" Target="../media/image152.emf"/><Relationship Id="rId12" Type="http://schemas.openxmlformats.org/officeDocument/2006/relationships/oleObject" Target="../embeddings/oleObject118.bin"/><Relationship Id="rId17" Type="http://schemas.openxmlformats.org/officeDocument/2006/relationships/image" Target="../media/image155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49.emf"/><Relationship Id="rId3" Type="http://schemas.openxmlformats.org/officeDocument/2006/relationships/notesSlide" Target="../notesSlides/notesSlide42.xml"/><Relationship Id="rId18" Type="http://schemas.openxmlformats.org/officeDocument/2006/relationships/image" Target="../media/image156.png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7.emf"/><Relationship Id="rId4" Type="http://schemas.openxmlformats.org/officeDocument/2006/relationships/image" Target="../media/image158.wmf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43.xml"/><Relationship Id="rId5" Type="http://schemas.openxmlformats.org/officeDocument/2006/relationships/oleObject" Target="../embeddings/Microsoft_Equation4.bin"/></Relationships>
</file>

<file path=ppt/slides/_rels/slide53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65.png"/><Relationship Id="rId4" Type="http://schemas.openxmlformats.org/officeDocument/2006/relationships/image" Target="../media/image158.wmf"/><Relationship Id="rId7" Type="http://schemas.openxmlformats.org/officeDocument/2006/relationships/image" Target="../media/image162.png"/><Relationship Id="rId11" Type="http://schemas.openxmlformats.org/officeDocument/2006/relationships/image" Target="../media/image159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61.png"/><Relationship Id="rId8" Type="http://schemas.openxmlformats.org/officeDocument/2006/relationships/image" Target="../media/image163.png"/><Relationship Id="rId13" Type="http://schemas.openxmlformats.org/officeDocument/2006/relationships/image" Target="../media/image157.emf"/><Relationship Id="rId10" Type="http://schemas.openxmlformats.org/officeDocument/2006/relationships/oleObject" Target="../embeddings/oleObject120.bin"/><Relationship Id="rId5" Type="http://schemas.openxmlformats.org/officeDocument/2006/relationships/image" Target="../media/image160.png"/><Relationship Id="rId12" Type="http://schemas.openxmlformats.org/officeDocument/2006/relationships/oleObject" Target="../embeddings/Microsoft_Equation5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64.png"/><Relationship Id="rId3" Type="http://schemas.openxmlformats.org/officeDocument/2006/relationships/notesSlide" Target="../notesSlides/notesSlide44.xml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69.png"/><Relationship Id="rId4" Type="http://schemas.openxmlformats.org/officeDocument/2006/relationships/image" Target="../media/image16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66.png"/><Relationship Id="rId5" Type="http://schemas.openxmlformats.org/officeDocument/2006/relationships/image" Target="../media/image16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emf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7" Type="http://schemas.openxmlformats.org/officeDocument/2006/relationships/oleObject" Target="../embeddings/Microsoft_Equation6.bin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74.png"/><Relationship Id="rId3" Type="http://schemas.openxmlformats.org/officeDocument/2006/relationships/notesSlide" Target="../notesSlides/notesSlide46.xml"/><Relationship Id="rId6" Type="http://schemas.openxmlformats.org/officeDocument/2006/relationships/image" Target="../media/image17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emf"/><Relationship Id="rId4" Type="http://schemas.openxmlformats.org/officeDocument/2006/relationships/image" Target="../media/image171.png"/><Relationship Id="rId10" Type="http://schemas.openxmlformats.org/officeDocument/2006/relationships/image" Target="../media/image175.png"/><Relationship Id="rId5" Type="http://schemas.openxmlformats.org/officeDocument/2006/relationships/image" Target="../media/image172.png"/><Relationship Id="rId7" Type="http://schemas.openxmlformats.org/officeDocument/2006/relationships/oleObject" Target="../embeddings/Microsoft_Equation7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74.png"/><Relationship Id="rId3" Type="http://schemas.openxmlformats.org/officeDocument/2006/relationships/notesSlide" Target="../notesSlides/notesSlide47.xml"/><Relationship Id="rId6" Type="http://schemas.openxmlformats.org/officeDocument/2006/relationships/image" Target="../media/image173.pn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53.png"/><Relationship Id="rId5" Type="http://schemas.openxmlformats.org/officeDocument/2006/relationships/image" Target="../media/image17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4" Type="http://schemas.openxmlformats.org/officeDocument/2006/relationships/image" Target="../media/image176.png"/><Relationship Id="rId5" Type="http://schemas.openxmlformats.org/officeDocument/2006/relationships/image" Target="../media/image178.png"/><Relationship Id="rId7" Type="http://schemas.openxmlformats.org/officeDocument/2006/relationships/image" Target="../media/image17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9" Type="http://schemas.openxmlformats.org/officeDocument/2006/relationships/image" Target="../media/image181.png"/><Relationship Id="rId3" Type="http://schemas.openxmlformats.org/officeDocument/2006/relationships/image" Target="../media/image153.png"/><Relationship Id="rId6" Type="http://schemas.openxmlformats.org/officeDocument/2006/relationships/image" Target="../media/image177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2.png"/><Relationship Id="rId7" Type="http://schemas.openxmlformats.org/officeDocument/2006/relationships/oleObject" Target="../embeddings/Microsoft_Equation8.bin"/><Relationship Id="rId11" Type="http://schemas.openxmlformats.org/officeDocument/2006/relationships/image" Target="../media/image184.png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73.png"/><Relationship Id="rId8" Type="http://schemas.openxmlformats.org/officeDocument/2006/relationships/image" Target="../media/image170.emf"/><Relationship Id="rId13" Type="http://schemas.openxmlformats.org/officeDocument/2006/relationships/image" Target="../media/image186.png"/><Relationship Id="rId10" Type="http://schemas.openxmlformats.org/officeDocument/2006/relationships/image" Target="../media/image183.png"/><Relationship Id="rId5" Type="http://schemas.openxmlformats.org/officeDocument/2006/relationships/image" Target="../media/image172.png"/><Relationship Id="rId12" Type="http://schemas.openxmlformats.org/officeDocument/2006/relationships/image" Target="../media/image185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74.png"/><Relationship Id="rId3" Type="http://schemas.openxmlformats.org/officeDocument/2006/relationships/notesSlide" Target="../notesSlides/notesSlide50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image" Target="../media/image20.emf"/><Relationship Id="rId4" Type="http://schemas.openxmlformats.org/officeDocument/2006/relationships/image" Target="../media/image22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21.png"/><Relationship Id="rId5" Type="http://schemas.openxmlformats.org/officeDocument/2006/relationships/oleObject" Target="../embeddings/oleObject18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4" Type="http://schemas.openxmlformats.org/officeDocument/2006/relationships/image" Target="../media/image188.png"/><Relationship Id="rId5" Type="http://schemas.openxmlformats.org/officeDocument/2006/relationships/image" Target="../media/image189.png"/><Relationship Id="rId7" Type="http://schemas.openxmlformats.org/officeDocument/2006/relationships/image" Target="../media/image19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87.png"/><Relationship Id="rId6" Type="http://schemas.openxmlformats.org/officeDocument/2006/relationships/image" Target="../media/image19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4" Type="http://schemas.openxmlformats.org/officeDocument/2006/relationships/image" Target="../media/image194.png"/><Relationship Id="rId5" Type="http://schemas.openxmlformats.org/officeDocument/2006/relationships/image" Target="../media/image195.png"/><Relationship Id="rId7" Type="http://schemas.openxmlformats.org/officeDocument/2006/relationships/image" Target="../media/image19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93.png"/><Relationship Id="rId6" Type="http://schemas.openxmlformats.org/officeDocument/2006/relationships/image" Target="../media/image19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99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3.png"/><Relationship Id="rId5" Type="http://schemas.openxmlformats.org/officeDocument/2006/relationships/image" Target="../media/image116.png"/><Relationship Id="rId7" Type="http://schemas.openxmlformats.org/officeDocument/2006/relationships/image" Target="../media/image20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15.png"/><Relationship Id="rId6" Type="http://schemas.openxmlformats.org/officeDocument/2006/relationships/image" Target="../media/image200.png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21.bin"/><Relationship Id="rId5" Type="http://schemas.openxmlformats.org/officeDocument/2006/relationships/image" Target="../media/image14.wmf"/><Relationship Id="rId7" Type="http://schemas.openxmlformats.org/officeDocument/2006/relationships/image" Target="../media/image17.jpeg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5.xml"/><Relationship Id="rId6" Type="http://schemas.openxmlformats.org/officeDocument/2006/relationships/image" Target="../media/image202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4" Type="http://schemas.openxmlformats.org/officeDocument/2006/relationships/image" Target="../media/image203.emf"/><Relationship Id="rId10" Type="http://schemas.openxmlformats.org/officeDocument/2006/relationships/image" Target="../media/image207.png"/><Relationship Id="rId5" Type="http://schemas.openxmlformats.org/officeDocument/2006/relationships/image" Target="../media/image204.png"/><Relationship Id="rId7" Type="http://schemas.openxmlformats.org/officeDocument/2006/relationships/image" Target="../media/image43.emf"/><Relationship Id="rId11" Type="http://schemas.openxmlformats.org/officeDocument/2006/relationships/oleObject" Target="../embeddings/oleObject123.bin"/><Relationship Id="rId12" Type="http://schemas.openxmlformats.org/officeDocument/2006/relationships/image" Target="../media/image119.emf"/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206.png"/><Relationship Id="rId3" Type="http://schemas.openxmlformats.org/officeDocument/2006/relationships/notesSlide" Target="../notesSlides/notesSlide56.xml"/><Relationship Id="rId6" Type="http://schemas.openxmlformats.org/officeDocument/2006/relationships/oleObject" Target="../embeddings/oleObject122.bin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3.png"/><Relationship Id="rId5" Type="http://schemas.openxmlformats.org/officeDocument/2006/relationships/image" Target="../media/image116.png"/><Relationship Id="rId7" Type="http://schemas.openxmlformats.org/officeDocument/2006/relationships/image" Target="../media/image11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15.png"/><Relationship Id="rId6" Type="http://schemas.openxmlformats.org/officeDocument/2006/relationships/image" Target="../media/image20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5.bin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7" Type="http://schemas.openxmlformats.org/officeDocument/2006/relationships/image" Target="../media/image93.emf"/><Relationship Id="rId1" Type="http://schemas.openxmlformats.org/officeDocument/2006/relationships/vmlDrawing" Target="../drawings/vmlDrawing3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94.emf"/><Relationship Id="rId3" Type="http://schemas.openxmlformats.org/officeDocument/2006/relationships/notesSlide" Target="../notesSlides/notesSlide58.xml"/><Relationship Id="rId6" Type="http://schemas.openxmlformats.org/officeDocument/2006/relationships/oleObject" Target="../embeddings/oleObject124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4" Type="http://schemas.openxmlformats.org/officeDocument/2006/relationships/image" Target="../media/image208.png"/><Relationship Id="rId5" Type="http://schemas.openxmlformats.org/officeDocument/2006/relationships/image" Target="../media/image209.png"/><Relationship Id="rId7" Type="http://schemas.openxmlformats.org/officeDocument/2006/relationships/oleObject" Target="../embeddings/oleObject126.bin"/><Relationship Id="rId1" Type="http://schemas.openxmlformats.org/officeDocument/2006/relationships/vmlDrawing" Target="../drawings/vmlDrawing34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59.xml"/><Relationship Id="rId6" Type="http://schemas.openxmlformats.org/officeDocument/2006/relationships/image" Target="../media/image210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4" Type="http://schemas.openxmlformats.org/officeDocument/2006/relationships/oleObject" Target="../embeddings/oleObject127.bin"/><Relationship Id="rId10" Type="http://schemas.openxmlformats.org/officeDocument/2006/relationships/image" Target="../media/image211.png"/><Relationship Id="rId5" Type="http://schemas.openxmlformats.org/officeDocument/2006/relationships/image" Target="../media/image43.emf"/><Relationship Id="rId7" Type="http://schemas.openxmlformats.org/officeDocument/2006/relationships/image" Target="../media/image119.emf"/><Relationship Id="rId1" Type="http://schemas.openxmlformats.org/officeDocument/2006/relationships/vmlDrawing" Target="../drawings/vmlDrawing3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23.png"/><Relationship Id="rId3" Type="http://schemas.openxmlformats.org/officeDocument/2006/relationships/notesSlide" Target="../notesSlides/notesSlide60.xml"/><Relationship Id="rId6" Type="http://schemas.openxmlformats.org/officeDocument/2006/relationships/oleObject" Target="../embeddings/oleObject128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9.bin"/><Relationship Id="rId4" Type="http://schemas.openxmlformats.org/officeDocument/2006/relationships/oleObject" Target="../embeddings/oleObject129.bin"/><Relationship Id="rId10" Type="http://schemas.openxmlformats.org/officeDocument/2006/relationships/image" Target="../media/image214.png"/><Relationship Id="rId5" Type="http://schemas.openxmlformats.org/officeDocument/2006/relationships/image" Target="../media/image212.emf"/><Relationship Id="rId7" Type="http://schemas.openxmlformats.org/officeDocument/2006/relationships/image" Target="../media/image121.png"/><Relationship Id="rId1" Type="http://schemas.openxmlformats.org/officeDocument/2006/relationships/vmlDrawing" Target="../drawings/vmlDrawing3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213.emf"/><Relationship Id="rId3" Type="http://schemas.openxmlformats.org/officeDocument/2006/relationships/notesSlide" Target="../notesSlides/notesSlide61.xml"/><Relationship Id="rId6" Type="http://schemas.openxmlformats.org/officeDocument/2006/relationships/image" Target="../media/image120.png"/></Relationships>
</file>

<file path=ppt/slides/_rels/slide7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1.emf"/><Relationship Id="rId4" Type="http://schemas.openxmlformats.org/officeDocument/2006/relationships/image" Target="../media/image12.png"/><Relationship Id="rId7" Type="http://schemas.openxmlformats.org/officeDocument/2006/relationships/oleObject" Target="../embeddings/oleObject130.bin"/><Relationship Id="rId11" Type="http://schemas.openxmlformats.org/officeDocument/2006/relationships/oleObject" Target="../embeddings/oleObject132.bin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15.png"/><Relationship Id="rId16" Type="http://schemas.openxmlformats.org/officeDocument/2006/relationships/image" Target="../media/image152.emf"/><Relationship Id="rId8" Type="http://schemas.openxmlformats.org/officeDocument/2006/relationships/image" Target="../media/image148.emf"/><Relationship Id="rId13" Type="http://schemas.openxmlformats.org/officeDocument/2006/relationships/oleObject" Target="../embeddings/oleObject133.bin"/><Relationship Id="rId10" Type="http://schemas.openxmlformats.org/officeDocument/2006/relationships/image" Target="../media/image149.emf"/><Relationship Id="rId5" Type="http://schemas.openxmlformats.org/officeDocument/2006/relationships/image" Target="../media/image153.png"/><Relationship Id="rId15" Type="http://schemas.openxmlformats.org/officeDocument/2006/relationships/oleObject" Target="../embeddings/oleObject134.bin"/><Relationship Id="rId12" Type="http://schemas.openxmlformats.org/officeDocument/2006/relationships/image" Target="../media/image150.emf"/><Relationship Id="rId17" Type="http://schemas.openxmlformats.org/officeDocument/2006/relationships/image" Target="../media/image154.png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31.bin"/><Relationship Id="rId3" Type="http://schemas.openxmlformats.org/officeDocument/2006/relationships/notesSlide" Target="../notesSlides/notesSlide6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4" Type="http://schemas.openxmlformats.org/officeDocument/2006/relationships/image" Target="../media/image24.png"/><Relationship Id="rId10" Type="http://schemas.openxmlformats.org/officeDocument/2006/relationships/image" Target="../media/image30.png"/><Relationship Id="rId5" Type="http://schemas.openxmlformats.org/officeDocument/2006/relationships/image" Target="../media/image25.png"/><Relationship Id="rId7" Type="http://schemas.openxmlformats.org/officeDocument/2006/relationships/image" Target="../media/image27.png"/><Relationship Id="rId11" Type="http://schemas.openxmlformats.org/officeDocument/2006/relationships/image" Target="../media/image31.png"/><Relationship Id="rId12" Type="http://schemas.openxmlformats.org/officeDocument/2006/relationships/image" Target="../media/image3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9" Type="http://schemas.openxmlformats.org/officeDocument/2006/relationships/image" Target="../media/image29.png"/><Relationship Id="rId3" Type="http://schemas.openxmlformats.org/officeDocument/2006/relationships/image" Target="../media/image23.png"/><Relationship Id="rId6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jpeg"/><Relationship Id="rId5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828830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75908" y="5529924"/>
            <a:ext cx="57341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ECT* Workshop - Lattice QCD and Hadron Physics  </a:t>
            </a:r>
          </a:p>
          <a:p>
            <a:pPr algn="ctr"/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January 2014,  Trento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973627" y="1106628"/>
            <a:ext cx="521731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he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ucleon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tructure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rogram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+mn-ea"/>
                <a:cs typeface="+mn-cs"/>
              </a:rPr>
              <a:t>J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lab</a:t>
            </a:r>
            <a:endParaRPr lang="en-US" sz="3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</a:t>
              </a:r>
              <a:r>
                <a:rPr lang="en-US" sz="1600" dirty="0" smtClean="0">
                  <a:solidFill>
                    <a:srgbClr val="FFFF00"/>
                  </a:solidFill>
                </a:rPr>
                <a:t>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targets up to </a:t>
              </a:r>
              <a:endParaRPr lang="en-US" sz="1600" dirty="0" smtClean="0">
                <a:solidFill>
                  <a:srgbClr val="FFFF00"/>
                </a:solidFill>
                <a:latin typeface="Arial" charset="0"/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</a:t>
              </a:r>
              <a:r>
                <a:rPr lang="en-US" sz="1600" dirty="0" smtClean="0">
                  <a:solidFill>
                    <a:srgbClr val="FFFF00"/>
                  </a:solidFill>
                </a:rPr>
                <a:t>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</a:t>
            </a:r>
            <a:endParaRPr lang="en-US" sz="1600" dirty="0" smtClean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</a:t>
            </a:r>
            <a:r>
              <a:rPr lang="en-US" sz="1600" baseline="30000" dirty="0" smtClean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,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83249" y="1699007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41278" y="1725995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1849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</a:t>
              </a:r>
              <a:r>
                <a:rPr lang="en-US" sz="1600" dirty="0" smtClean="0">
                  <a:solidFill>
                    <a:srgbClr val="FFFF00"/>
                  </a:solidFill>
                </a:rPr>
                <a:t>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targets up to </a:t>
              </a:r>
              <a:endParaRPr lang="en-US" sz="1600" dirty="0" smtClean="0">
                <a:solidFill>
                  <a:srgbClr val="FFFF00"/>
                </a:solidFill>
                <a:latin typeface="Arial" charset="0"/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</a:t>
              </a:r>
              <a:r>
                <a:rPr lang="en-US" sz="1600" dirty="0" smtClean="0">
                  <a:solidFill>
                    <a:srgbClr val="FFFF00"/>
                  </a:solidFill>
                </a:rPr>
                <a:t>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</a:t>
            </a:r>
            <a:endParaRPr lang="en-US" sz="1600" dirty="0" smtClean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</a:t>
            </a:r>
            <a:r>
              <a:rPr lang="en-US" sz="1600" baseline="30000" dirty="0" smtClean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,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83249" y="1699007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41278" y="1725995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  <p:sp>
        <p:nvSpPr>
          <p:cNvPr id="35" name="Rounded Rectangle 34"/>
          <p:cNvSpPr/>
          <p:nvPr/>
        </p:nvSpPr>
        <p:spPr>
          <a:xfrm>
            <a:off x="5443518" y="1595098"/>
            <a:ext cx="2938217" cy="584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677271" y="1583553"/>
            <a:ext cx="25076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frontier</a:t>
            </a:r>
          </a:p>
          <a:p>
            <a:r>
              <a:rPr lang="en-US" sz="1600" dirty="0" smtClean="0"/>
              <a:t>World leading 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He target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1849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</a:t>
              </a:r>
              <a:r>
                <a:rPr lang="en-US" sz="1600" dirty="0" smtClean="0">
                  <a:solidFill>
                    <a:srgbClr val="FFFF00"/>
                  </a:solidFill>
                </a:rPr>
                <a:t>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targets up to </a:t>
              </a:r>
              <a:endParaRPr lang="en-US" sz="1600" dirty="0" smtClean="0">
                <a:solidFill>
                  <a:srgbClr val="FFFF00"/>
                </a:solidFill>
                <a:latin typeface="Arial" charset="0"/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</a:t>
              </a:r>
              <a:r>
                <a:rPr lang="en-US" sz="1600" dirty="0" smtClean="0">
                  <a:solidFill>
                    <a:srgbClr val="FFFF00"/>
                  </a:solidFill>
                </a:rPr>
                <a:t>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</a:t>
            </a:r>
            <a:endParaRPr lang="en-US" sz="1600" dirty="0" smtClean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</a:t>
            </a:r>
            <a:r>
              <a:rPr lang="en-US" sz="1600" baseline="30000" dirty="0" smtClean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,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83249" y="1699007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41278" y="1725995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  <p:sp>
        <p:nvSpPr>
          <p:cNvPr id="35" name="Rounded Rectangle 34"/>
          <p:cNvSpPr/>
          <p:nvPr/>
        </p:nvSpPr>
        <p:spPr>
          <a:xfrm>
            <a:off x="5443518" y="1595098"/>
            <a:ext cx="2938217" cy="584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677271" y="1583553"/>
            <a:ext cx="25076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frontier</a:t>
            </a:r>
          </a:p>
          <a:p>
            <a:r>
              <a:rPr lang="en-US" sz="1600" dirty="0" smtClean="0"/>
              <a:t>World leading 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He target</a:t>
            </a:r>
            <a:endParaRPr lang="en-US" sz="1600" dirty="0"/>
          </a:p>
        </p:txBody>
      </p:sp>
      <p:sp>
        <p:nvSpPr>
          <p:cNvPr id="33" name="Rounded Rectangle 32"/>
          <p:cNvSpPr/>
          <p:nvPr/>
        </p:nvSpPr>
        <p:spPr>
          <a:xfrm>
            <a:off x="241875" y="4499715"/>
            <a:ext cx="3930917" cy="6117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53724" y="4515158"/>
            <a:ext cx="377288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TMDs and GPDs </a:t>
            </a:r>
            <a:r>
              <a:rPr lang="en-US" sz="1600" dirty="0"/>
              <a:t>c</a:t>
            </a:r>
            <a:r>
              <a:rPr lang="en-US" sz="1600" dirty="0" smtClean="0"/>
              <a:t>omprehensive study, </a:t>
            </a:r>
          </a:p>
          <a:p>
            <a:r>
              <a:rPr lang="en-US" sz="1600" dirty="0" smtClean="0"/>
              <a:t>with special care on applicability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5856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</a:t>
              </a:r>
              <a:r>
                <a:rPr lang="en-US" sz="1600" dirty="0" smtClean="0">
                  <a:solidFill>
                    <a:srgbClr val="FFFF00"/>
                  </a:solidFill>
                </a:rPr>
                <a:t>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targets up to </a:t>
              </a:r>
              <a:endParaRPr lang="en-US" sz="1600" dirty="0" smtClean="0">
                <a:solidFill>
                  <a:srgbClr val="FFFF00"/>
                </a:solidFill>
                <a:latin typeface="Arial" charset="0"/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</a:t>
              </a:r>
              <a:r>
                <a:rPr lang="en-US" sz="1600" dirty="0" smtClean="0">
                  <a:solidFill>
                    <a:srgbClr val="FFFF00"/>
                  </a:solidFill>
                </a:rPr>
                <a:t>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</a:t>
            </a:r>
            <a:endParaRPr lang="en-US" sz="1600" dirty="0" smtClean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</a:t>
            </a:r>
            <a:r>
              <a:rPr lang="en-US" sz="1600" baseline="30000" dirty="0" smtClean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,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83249" y="1699007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41278" y="1725995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  <p:sp>
        <p:nvSpPr>
          <p:cNvPr id="35" name="Rounded Rectangle 34"/>
          <p:cNvSpPr/>
          <p:nvPr/>
        </p:nvSpPr>
        <p:spPr>
          <a:xfrm>
            <a:off x="5443518" y="1595098"/>
            <a:ext cx="2938217" cy="584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677271" y="1583553"/>
            <a:ext cx="25076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frontier</a:t>
            </a:r>
          </a:p>
          <a:p>
            <a:r>
              <a:rPr lang="en-US" sz="1600" dirty="0" smtClean="0"/>
              <a:t>World leading 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He target</a:t>
            </a:r>
            <a:endParaRPr lang="en-US" sz="1600" dirty="0"/>
          </a:p>
        </p:txBody>
      </p:sp>
      <p:sp>
        <p:nvSpPr>
          <p:cNvPr id="33" name="Rounded Rectangle 32"/>
          <p:cNvSpPr/>
          <p:nvPr/>
        </p:nvSpPr>
        <p:spPr>
          <a:xfrm>
            <a:off x="241875" y="4499715"/>
            <a:ext cx="3930917" cy="6117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53724" y="4515158"/>
            <a:ext cx="377288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TMDs and GPDs </a:t>
            </a:r>
            <a:r>
              <a:rPr lang="en-US" sz="1600" dirty="0"/>
              <a:t>c</a:t>
            </a:r>
            <a:r>
              <a:rPr lang="en-US" sz="1600" dirty="0" smtClean="0"/>
              <a:t>omprehensive study, </a:t>
            </a:r>
          </a:p>
          <a:p>
            <a:r>
              <a:rPr lang="en-US" sz="1600" dirty="0" smtClean="0"/>
              <a:t>with special care on applicability</a:t>
            </a:r>
            <a:endParaRPr lang="en-US" sz="1600" dirty="0"/>
          </a:p>
        </p:txBody>
      </p:sp>
      <p:sp>
        <p:nvSpPr>
          <p:cNvPr id="39" name="Rounded Rectangle 38"/>
          <p:cNvSpPr/>
          <p:nvPr/>
        </p:nvSpPr>
        <p:spPr>
          <a:xfrm>
            <a:off x="5665627" y="4455812"/>
            <a:ext cx="2938217" cy="584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807020" y="4444267"/>
            <a:ext cx="27161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Ultimate statistical precision</a:t>
            </a:r>
          </a:p>
          <a:p>
            <a:r>
              <a:rPr lang="en-US" sz="1600" dirty="0" smtClean="0"/>
              <a:t> in the valence region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8819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7513" y="1836408"/>
            <a:ext cx="6815575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SIDIS: 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ransverse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omentum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ependence  </a:t>
            </a:r>
          </a:p>
        </p:txBody>
      </p:sp>
    </p:spTree>
    <p:extLst>
      <p:ext uri="{BB962C8B-B14F-4D97-AF65-F5344CB8AC3E}">
        <p14:creationId xmlns:p14="http://schemas.microsoft.com/office/powerpoint/2010/main" val="36677352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02" y="1424572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2236" y="-76200"/>
            <a:ext cx="29134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1" y="1134912"/>
            <a:ext cx="5370251" cy="2742866"/>
            <a:chOff x="3703052" y="3648813"/>
            <a:chExt cx="5370251" cy="2742866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1762345"/>
                </p:ext>
              </p:extLst>
            </p:nvPr>
          </p:nvGraphicFramePr>
          <p:xfrm>
            <a:off x="3823365" y="3757258"/>
            <a:ext cx="5063955" cy="7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3191" name="Equation" r:id="rId5" imgW="3073400" imgH="444500" progId="Equation.3">
                    <p:embed/>
                  </p:oleObj>
                </mc:Choice>
                <mc:Fallback>
                  <p:oleObj name="Equation" r:id="rId5" imgW="30734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823365" y="3757258"/>
                          <a:ext cx="5063955" cy="7320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7532478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3192" name="Equation" r:id="rId7" imgW="3048000" imgH="292100" progId="Equation.3">
                    <p:embed/>
                  </p:oleObj>
                </mc:Choice>
                <mc:Fallback>
                  <p:oleObj name="Equation" r:id="rId7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79404706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3193" name="Equation" r:id="rId9" imgW="2476500" imgH="355600" progId="Equation.3">
                    <p:embed/>
                  </p:oleObj>
                </mc:Choice>
                <mc:Fallback>
                  <p:oleObj name="Equation" r:id="rId9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641053" y="798050"/>
            <a:ext cx="23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pol.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278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02" y="1424572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282013"/>
              </p:ext>
            </p:extLst>
          </p:nvPr>
        </p:nvGraphicFramePr>
        <p:xfrm>
          <a:off x="128369" y="5771167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4767" name="Equation" r:id="rId5" imgW="1701800" imgH="393700" progId="Equation.3">
                  <p:embed/>
                </p:oleObj>
              </mc:Choice>
              <mc:Fallback>
                <p:oleObj name="Equation" r:id="rId5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69" y="5771167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2236" y="-76200"/>
            <a:ext cx="29134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1041456" y="3743063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64768" name="Equation" r:id="rId8" imgW="266400" imgH="164880" progId="Equation.3">
                      <p:embed/>
                    </p:oleObj>
                  </mc:Choice>
                  <mc:Fallback>
                    <p:oleObj name="Equation" r:id="rId8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64769" name="Equation" r:id="rId10" imgW="152280" imgH="139680" progId="Equation.3">
                      <p:embed/>
                    </p:oleObj>
                  </mc:Choice>
                  <mc:Fallback>
                    <p:oleObj name="Equation" r:id="rId10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64770" name="Equation" r:id="rId12" imgW="253800" imgH="164880" progId="Equation.3">
                      <p:embed/>
                    </p:oleObj>
                  </mc:Choice>
                  <mc:Fallback>
                    <p:oleObj name="Equation" r:id="rId12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1" y="710393"/>
            <a:ext cx="5370252" cy="3167385"/>
            <a:chOff x="3703052" y="3224294"/>
            <a:chExt cx="5370252" cy="3167385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6301297"/>
                </p:ext>
              </p:extLst>
            </p:nvPr>
          </p:nvGraphicFramePr>
          <p:xfrm>
            <a:off x="3823365" y="3757258"/>
            <a:ext cx="5063955" cy="7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1" name="Equation" r:id="rId14" imgW="3073400" imgH="444500" progId="Equation.3">
                    <p:embed/>
                  </p:oleObj>
                </mc:Choice>
                <mc:Fallback>
                  <p:oleObj name="Equation" r:id="rId14" imgW="30734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3823365" y="3757258"/>
                          <a:ext cx="5063955" cy="7320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2225762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2" name="Equation" r:id="rId16" imgW="3048000" imgH="292100" progId="Equation.3">
                    <p:embed/>
                  </p:oleObj>
                </mc:Choice>
                <mc:Fallback>
                  <p:oleObj name="Equation" r:id="rId16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25375395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3" name="Equation" r:id="rId18" imgW="2476500" imgH="355600" progId="Equation.3">
                    <p:embed/>
                  </p:oleObj>
                </mc:Choice>
                <mc:Fallback>
                  <p:oleObj name="Equation" r:id="rId18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Oval Callout 12"/>
            <p:cNvSpPr/>
            <p:nvPr/>
          </p:nvSpPr>
          <p:spPr>
            <a:xfrm>
              <a:off x="7285783" y="4393180"/>
              <a:ext cx="1399247" cy="411404"/>
            </a:xfrm>
            <a:prstGeom prst="wedgeEllipseCallout">
              <a:avLst>
                <a:gd name="adj1" fmla="val 25886"/>
                <a:gd name="adj2" fmla="val 908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Callout 106"/>
            <p:cNvSpPr/>
            <p:nvPr/>
          </p:nvSpPr>
          <p:spPr>
            <a:xfrm>
              <a:off x="7758137" y="3224294"/>
              <a:ext cx="1315167" cy="440217"/>
            </a:xfrm>
            <a:prstGeom prst="wedgeEllipseCallout">
              <a:avLst>
                <a:gd name="adj1" fmla="val -21895"/>
                <a:gd name="adj2" fmla="val 107061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Callout 107"/>
            <p:cNvSpPr/>
            <p:nvPr/>
          </p:nvSpPr>
          <p:spPr>
            <a:xfrm rot="10800000">
              <a:off x="5735207" y="5323904"/>
              <a:ext cx="1411589" cy="412750"/>
            </a:xfrm>
            <a:prstGeom prst="wedgeEllipseCallout">
              <a:avLst>
                <a:gd name="adj1" fmla="val -29274"/>
                <a:gd name="adj2" fmla="val -770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0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1801796"/>
                </p:ext>
              </p:extLst>
            </p:nvPr>
          </p:nvGraphicFramePr>
          <p:xfrm>
            <a:off x="7987212" y="3240482"/>
            <a:ext cx="89058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4" name="Equation" r:id="rId20" imgW="495300" imgH="228600" progId="Equation.3">
                    <p:embed/>
                  </p:oleObj>
                </mc:Choice>
                <mc:Fallback>
                  <p:oleObj name="Equation" r:id="rId20" imgW="495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7212" y="3240482"/>
                          <a:ext cx="89058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8457636"/>
                </p:ext>
              </p:extLst>
            </p:nvPr>
          </p:nvGraphicFramePr>
          <p:xfrm>
            <a:off x="5982385" y="5310536"/>
            <a:ext cx="96043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5" name="Equation" r:id="rId22" imgW="533400" imgH="228600" progId="Equation.3">
                    <p:embed/>
                  </p:oleObj>
                </mc:Choice>
                <mc:Fallback>
                  <p:oleObj name="Equation" r:id="rId22" imgW="533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2385" y="5310536"/>
                          <a:ext cx="96043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37547109"/>
                </p:ext>
              </p:extLst>
            </p:nvPr>
          </p:nvGraphicFramePr>
          <p:xfrm>
            <a:off x="7487083" y="4380868"/>
            <a:ext cx="1006475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6" name="Equation" r:id="rId24" imgW="558800" imgH="228600" progId="Equation.3">
                    <p:embed/>
                  </p:oleObj>
                </mc:Choice>
                <mc:Fallback>
                  <p:oleObj name="Equation" r:id="rId24" imgW="558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7083" y="4380868"/>
                          <a:ext cx="1006475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Oval Callout 76"/>
            <p:cNvSpPr/>
            <p:nvPr/>
          </p:nvSpPr>
          <p:spPr>
            <a:xfrm>
              <a:off x="4597275" y="4433284"/>
              <a:ext cx="1354430" cy="411404"/>
            </a:xfrm>
            <a:prstGeom prst="wedgeEllipseCallout">
              <a:avLst>
                <a:gd name="adj1" fmla="val 33022"/>
                <a:gd name="adj2" fmla="val 86806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3435752"/>
                </p:ext>
              </p:extLst>
            </p:nvPr>
          </p:nvGraphicFramePr>
          <p:xfrm>
            <a:off x="4764374" y="4393180"/>
            <a:ext cx="982662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4777" name="Equation" r:id="rId26" imgW="546100" imgH="228600" progId="Equation.3">
                    <p:embed/>
                  </p:oleObj>
                </mc:Choice>
                <mc:Fallback>
                  <p:oleObj name="Equation" r:id="rId26" imgW="5461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4374" y="4393180"/>
                          <a:ext cx="982662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" name="Text Box 85"/>
          <p:cNvSpPr txBox="1">
            <a:spLocks noChangeArrowheads="1"/>
          </p:cNvSpPr>
          <p:nvPr/>
        </p:nvSpPr>
        <p:spPr bwMode="auto">
          <a:xfrm>
            <a:off x="1378986" y="5851286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  <a:latin typeface="Arial" charset="0"/>
              </a:rPr>
              <a:t>DF</a:t>
            </a: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1510382" y="4960489"/>
            <a:ext cx="227575" cy="781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4" name="Group 141"/>
          <p:cNvGrpSpPr>
            <a:grpSpLocks/>
          </p:cNvGrpSpPr>
          <p:nvPr/>
        </p:nvGrpSpPr>
        <p:grpSpPr bwMode="auto">
          <a:xfrm>
            <a:off x="1419440" y="5551413"/>
            <a:ext cx="396746" cy="635026"/>
            <a:chOff x="3598" y="2298"/>
            <a:chExt cx="394" cy="739"/>
          </a:xfrm>
        </p:grpSpPr>
        <p:sp>
          <p:nvSpPr>
            <p:cNvPr id="118" name="Line 55"/>
            <p:cNvSpPr>
              <a:spLocks noChangeShapeType="1"/>
            </p:cNvSpPr>
            <p:nvPr/>
          </p:nvSpPr>
          <p:spPr bwMode="auto">
            <a:xfrm flipV="1">
              <a:off x="3812" y="2298"/>
              <a:ext cx="47" cy="373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Oval 69"/>
            <p:cNvSpPr>
              <a:spLocks noChangeArrowheads="1"/>
            </p:cNvSpPr>
            <p:nvPr/>
          </p:nvSpPr>
          <p:spPr bwMode="auto">
            <a:xfrm>
              <a:off x="3598" y="2671"/>
              <a:ext cx="394" cy="3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5" name="Group 142"/>
          <p:cNvGrpSpPr>
            <a:grpSpLocks/>
          </p:cNvGrpSpPr>
          <p:nvPr/>
        </p:nvGrpSpPr>
        <p:grpSpPr bwMode="auto">
          <a:xfrm>
            <a:off x="2065913" y="5032353"/>
            <a:ext cx="768318" cy="1155761"/>
            <a:chOff x="4240" y="1714"/>
            <a:chExt cx="763" cy="1345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4369" y="1714"/>
              <a:ext cx="123" cy="918"/>
              <a:chOff x="4278" y="2032"/>
              <a:chExt cx="123" cy="918"/>
            </a:xfrm>
          </p:grpSpPr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 flipH="1">
                <a:off x="4286" y="2160"/>
                <a:ext cx="115" cy="790"/>
              </a:xfrm>
              <a:custGeom>
                <a:avLst/>
                <a:gdLst>
                  <a:gd name="T0" fmla="*/ 0 w 136"/>
                  <a:gd name="T1" fmla="*/ 165 h 997"/>
                  <a:gd name="T2" fmla="*/ 45 w 136"/>
                  <a:gd name="T3" fmla="*/ 135 h 997"/>
                  <a:gd name="T4" fmla="*/ 91 w 136"/>
                  <a:gd name="T5" fmla="*/ 60 h 997"/>
                  <a:gd name="T6" fmla="*/ 136 w 136"/>
                  <a:gd name="T7" fmla="*/ 0 h 9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997"/>
                  <a:gd name="T14" fmla="*/ 136 w 136"/>
                  <a:gd name="T15" fmla="*/ 997 h 9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997">
                    <a:moveTo>
                      <a:pt x="0" y="997"/>
                    </a:moveTo>
                    <a:cubicBezTo>
                      <a:pt x="15" y="959"/>
                      <a:pt x="30" y="922"/>
                      <a:pt x="45" y="816"/>
                    </a:cubicBezTo>
                    <a:cubicBezTo>
                      <a:pt x="60" y="710"/>
                      <a:pt x="76" y="498"/>
                      <a:pt x="91" y="362"/>
                    </a:cubicBezTo>
                    <a:cubicBezTo>
                      <a:pt x="106" y="226"/>
                      <a:pt x="121" y="113"/>
                      <a:pt x="136" y="0"/>
                    </a:cubicBezTo>
                  </a:path>
                </a:pathLst>
              </a:custGeom>
              <a:noFill/>
              <a:ln w="31750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58"/>
              <p:cNvSpPr>
                <a:spLocks noChangeShapeType="1"/>
              </p:cNvSpPr>
              <p:nvPr/>
            </p:nvSpPr>
            <p:spPr bwMode="auto">
              <a:xfrm rot="21000000" flipV="1">
                <a:off x="4278" y="2032"/>
                <a:ext cx="0" cy="136"/>
              </a:xfrm>
              <a:prstGeom prst="line">
                <a:avLst/>
              </a:prstGeom>
              <a:noFill/>
              <a:ln w="31750">
                <a:solidFill>
                  <a:srgbClr val="80808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5" name="Oval 70"/>
            <p:cNvSpPr>
              <a:spLocks noChangeArrowheads="1"/>
            </p:cNvSpPr>
            <p:nvPr/>
          </p:nvSpPr>
          <p:spPr bwMode="auto">
            <a:xfrm>
              <a:off x="4240" y="2632"/>
              <a:ext cx="763" cy="427"/>
            </a:xfrm>
            <a:prstGeom prst="ellipse">
              <a:avLst/>
            </a:prstGeom>
            <a:noFill/>
            <a:ln w="317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6" name="Text Box 85"/>
          <p:cNvSpPr txBox="1">
            <a:spLocks noChangeArrowheads="1"/>
          </p:cNvSpPr>
          <p:nvPr/>
        </p:nvSpPr>
        <p:spPr bwMode="auto">
          <a:xfrm>
            <a:off x="2989999" y="5841304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06" name="Group 143"/>
          <p:cNvGrpSpPr>
            <a:grpSpLocks/>
          </p:cNvGrpSpPr>
          <p:nvPr/>
        </p:nvGrpSpPr>
        <p:grpSpPr bwMode="auto">
          <a:xfrm>
            <a:off x="2863359" y="4740903"/>
            <a:ext cx="578825" cy="1447449"/>
            <a:chOff x="4975" y="1433"/>
            <a:chExt cx="556" cy="1588"/>
          </a:xfrm>
        </p:grpSpPr>
        <p:sp>
          <p:nvSpPr>
            <p:cNvPr id="110" name="Oval 71"/>
            <p:cNvSpPr>
              <a:spLocks noChangeArrowheads="1"/>
            </p:cNvSpPr>
            <p:nvPr/>
          </p:nvSpPr>
          <p:spPr bwMode="auto">
            <a:xfrm>
              <a:off x="5123" y="2658"/>
              <a:ext cx="408" cy="363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11" name="Group 80"/>
            <p:cNvGrpSpPr>
              <a:grpSpLocks/>
            </p:cNvGrpSpPr>
            <p:nvPr/>
          </p:nvGrpSpPr>
          <p:grpSpPr bwMode="auto">
            <a:xfrm>
              <a:off x="4975" y="1433"/>
              <a:ext cx="493" cy="1225"/>
              <a:chOff x="4884" y="1751"/>
              <a:chExt cx="493" cy="1225"/>
            </a:xfrm>
          </p:grpSpPr>
          <p:sp>
            <p:nvSpPr>
              <p:cNvPr id="112" name="Line 81"/>
              <p:cNvSpPr>
                <a:spLocks noChangeShapeType="1"/>
              </p:cNvSpPr>
              <p:nvPr/>
            </p:nvSpPr>
            <p:spPr bwMode="auto">
              <a:xfrm rot="-720000" flipH="1" flipV="1">
                <a:off x="4884" y="1751"/>
                <a:ext cx="91" cy="91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82"/>
              <p:cNvSpPr>
                <a:spLocks/>
              </p:cNvSpPr>
              <p:nvPr/>
            </p:nvSpPr>
            <p:spPr bwMode="auto">
              <a:xfrm>
                <a:off x="4924" y="1797"/>
                <a:ext cx="453" cy="1179"/>
              </a:xfrm>
              <a:custGeom>
                <a:avLst/>
                <a:gdLst>
                  <a:gd name="T0" fmla="*/ 317 w 453"/>
                  <a:gd name="T1" fmla="*/ 1179 h 1179"/>
                  <a:gd name="T2" fmla="*/ 363 w 453"/>
                  <a:gd name="T3" fmla="*/ 953 h 1179"/>
                  <a:gd name="T4" fmla="*/ 453 w 453"/>
                  <a:gd name="T5" fmla="*/ 499 h 1179"/>
                  <a:gd name="T6" fmla="*/ 363 w 453"/>
                  <a:gd name="T7" fmla="*/ 227 h 1179"/>
                  <a:gd name="T8" fmla="*/ 0 w 453"/>
                  <a:gd name="T9" fmla="*/ 0 h 1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3"/>
                  <a:gd name="T16" fmla="*/ 0 h 1179"/>
                  <a:gd name="T17" fmla="*/ 453 w 453"/>
                  <a:gd name="T18" fmla="*/ 1179 h 1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3" h="1179">
                    <a:moveTo>
                      <a:pt x="317" y="1179"/>
                    </a:moveTo>
                    <a:cubicBezTo>
                      <a:pt x="328" y="1122"/>
                      <a:pt x="340" y="1066"/>
                      <a:pt x="363" y="953"/>
                    </a:cubicBezTo>
                    <a:cubicBezTo>
                      <a:pt x="386" y="840"/>
                      <a:pt x="453" y="620"/>
                      <a:pt x="453" y="499"/>
                    </a:cubicBezTo>
                    <a:cubicBezTo>
                      <a:pt x="453" y="378"/>
                      <a:pt x="438" y="310"/>
                      <a:pt x="363" y="227"/>
                    </a:cubicBezTo>
                    <a:cubicBezTo>
                      <a:pt x="288" y="144"/>
                      <a:pt x="144" y="72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641053" y="798050"/>
            <a:ext cx="23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pol.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59128" y="5473137"/>
            <a:ext cx="3327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Involved phenomenology due to the</a:t>
            </a:r>
          </a:p>
          <a:p>
            <a:r>
              <a:rPr lang="en-US" sz="1400" dirty="0" smtClean="0"/>
              <a:t>convolution over transverse momentum</a:t>
            </a:r>
          </a:p>
        </p:txBody>
      </p:sp>
      <p:sp>
        <p:nvSpPr>
          <p:cNvPr id="55" name="Oval 54"/>
          <p:cNvSpPr/>
          <p:nvPr/>
        </p:nvSpPr>
        <p:spPr>
          <a:xfrm>
            <a:off x="5080284" y="4269871"/>
            <a:ext cx="2861190" cy="441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5146866" y="4321131"/>
            <a:ext cx="2860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TMD factorization for 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&lt;&lt;Q</a:t>
            </a:r>
            <a:endParaRPr lang="en-US" sz="1600" dirty="0"/>
          </a:p>
        </p:txBody>
      </p:sp>
      <p:graphicFrame>
        <p:nvGraphicFramePr>
          <p:cNvPr id="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58147"/>
              </p:ext>
            </p:extLst>
          </p:nvPr>
        </p:nvGraphicFramePr>
        <p:xfrm>
          <a:off x="4231609" y="4965922"/>
          <a:ext cx="46910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4778" name="Equation" r:id="rId28" imgW="3187700" imgH="304800" progId="Equation.3">
                  <p:embed/>
                </p:oleObj>
              </mc:Choice>
              <mc:Fallback>
                <p:oleObj name="Equation" r:id="rId28" imgW="31877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1609" y="4965922"/>
                        <a:ext cx="4691062" cy="450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19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8512"/>
              </p:ext>
            </p:extLst>
          </p:nvPr>
        </p:nvGraphicFramePr>
        <p:xfrm>
          <a:off x="516524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688372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705194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14940" y="2452734"/>
            <a:ext cx="375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Interference between wave functions with different </a:t>
            </a:r>
          </a:p>
          <a:p>
            <a:r>
              <a:rPr lang="en-US" sz="1200" dirty="0" smtClean="0"/>
              <a:t>angular momenta: contains information about </a:t>
            </a:r>
            <a:r>
              <a:rPr lang="en-US" sz="1200" dirty="0" err="1" smtClean="0"/>
              <a:t>parton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orbital angular motion and spin-orbit effects</a:t>
            </a:r>
          </a:p>
          <a:p>
            <a:endParaRPr lang="en-US" sz="1200" dirty="0"/>
          </a:p>
          <a:p>
            <a:r>
              <a:rPr lang="en-US" sz="1200" dirty="0" smtClean="0"/>
              <a:t>Testing QCD at the amplitude level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4559644" y="2151910"/>
            <a:ext cx="2129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E03DDA"/>
                </a:solidFill>
              </a:rPr>
              <a:t>Off-diagonal </a:t>
            </a:r>
            <a:r>
              <a:rPr lang="en-US" sz="1400" b="1" dirty="0">
                <a:solidFill>
                  <a:srgbClr val="E03DDA"/>
                </a:solidFill>
              </a:rPr>
              <a:t>elements: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258124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31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375425"/>
              </p:ext>
            </p:extLst>
          </p:nvPr>
        </p:nvGraphicFramePr>
        <p:xfrm>
          <a:off x="1244756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55" name="Equation" r:id="rId5" imgW="241200" imgH="266400" progId="Equation.3">
                  <p:embed/>
                </p:oleObj>
              </mc:Choice>
              <mc:Fallback>
                <p:oleObj name="Equation" r:id="rId5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756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375984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79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830120"/>
              </p:ext>
            </p:extLst>
          </p:nvPr>
        </p:nvGraphicFramePr>
        <p:xfrm>
          <a:off x="2182813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56" name="Equation" r:id="rId8" imgW="228600" imgH="228600" progId="Equation.3">
                  <p:embed/>
                </p:oleObj>
              </mc:Choice>
              <mc:Fallback>
                <p:oleObj name="Equation" r:id="rId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813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4979536" y="1014038"/>
            <a:ext cx="345759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Survives transverse momentum integration </a:t>
            </a:r>
          </a:p>
          <a:p>
            <a:r>
              <a:rPr lang="en-US" sz="1200" dirty="0" smtClean="0"/>
              <a:t>(missing leading-twist collinear piece)</a:t>
            </a:r>
          </a:p>
          <a:p>
            <a:endParaRPr lang="en-US" sz="1200" dirty="0"/>
          </a:p>
          <a:p>
            <a:r>
              <a:rPr lang="en-US" sz="1200" dirty="0" smtClean="0"/>
              <a:t>Differs from </a:t>
            </a:r>
            <a:r>
              <a:rPr lang="en-US" sz="1200" dirty="0" err="1" smtClean="0"/>
              <a:t>helicity</a:t>
            </a:r>
            <a:r>
              <a:rPr lang="en-US" sz="1200" baseline="-25000" dirty="0" smtClean="0"/>
              <a:t> </a:t>
            </a:r>
            <a:r>
              <a:rPr lang="en-US" sz="1200" dirty="0" smtClean="0"/>
              <a:t>due to relativistic effects and </a:t>
            </a:r>
          </a:p>
          <a:p>
            <a:r>
              <a:rPr lang="en-US" sz="1200" dirty="0" smtClean="0"/>
              <a:t>no mix </a:t>
            </a:r>
            <a:r>
              <a:rPr lang="en-US" sz="1200" dirty="0"/>
              <a:t>w</a:t>
            </a:r>
            <a:r>
              <a:rPr lang="en-US" sz="1200" dirty="0" smtClean="0"/>
              <a:t>ith gluons in the spin-1/2 nucleon</a:t>
            </a:r>
            <a:endParaRPr lang="en-US" sz="1200" baseline="-25000" dirty="0" smtClean="0"/>
          </a:p>
          <a:p>
            <a:endParaRPr lang="en-US" sz="800" dirty="0"/>
          </a:p>
        </p:txBody>
      </p:sp>
      <p:sp>
        <p:nvSpPr>
          <p:cNvPr id="96" name="TextBox 95"/>
          <p:cNvSpPr txBox="1"/>
          <p:nvPr/>
        </p:nvSpPr>
        <p:spPr>
          <a:xfrm>
            <a:off x="4610872" y="733585"/>
            <a:ext cx="1302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00FF"/>
                </a:solidFill>
              </a:rPr>
              <a:t>Transversity</a:t>
            </a:r>
            <a:r>
              <a:rPr lang="en-US" sz="1400" b="1" dirty="0" smtClean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182813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090847" y="2846388"/>
            <a:ext cx="1011055" cy="3919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126355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651936"/>
              </p:ext>
            </p:extLst>
          </p:nvPr>
        </p:nvGraphicFramePr>
        <p:xfrm>
          <a:off x="3198937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57" name="Equation" r:id="rId10" imgW="177480" imgH="266400" progId="Equation.3">
                  <p:embed/>
                </p:oleObj>
              </mc:Choice>
              <mc:Fallback>
                <p:oleObj name="Equation" r:id="rId10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937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2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" name="Rectangle 173"/>
          <p:cNvSpPr/>
          <p:nvPr/>
        </p:nvSpPr>
        <p:spPr>
          <a:xfrm>
            <a:off x="3090847" y="1467830"/>
            <a:ext cx="1023623" cy="6905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66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653882"/>
              </p:ext>
            </p:extLst>
          </p:nvPr>
        </p:nvGraphicFramePr>
        <p:xfrm>
          <a:off x="3153814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58" name="Equation" r:id="rId14" imgW="203040" imgH="266400" progId="Equation.3">
                  <p:embed/>
                </p:oleObj>
              </mc:Choice>
              <mc:Fallback>
                <p:oleObj name="Equation" r:id="rId1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814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3085137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88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906501"/>
              </p:ext>
            </p:extLst>
          </p:nvPr>
        </p:nvGraphicFramePr>
        <p:xfrm>
          <a:off x="3152766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59" name="Equation" r:id="rId17" imgW="228600" imgH="266400" progId="Equation.3">
                  <p:embed/>
                </p:oleObj>
              </mc:Choice>
              <mc:Fallback>
                <p:oleObj name="Equation" r:id="rId1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66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193869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1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561052"/>
              </p:ext>
            </p:extLst>
          </p:nvPr>
        </p:nvGraphicFramePr>
        <p:xfrm>
          <a:off x="3147667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860" name="Equation" r:id="rId20" imgW="228600" imgH="266400" progId="Equation.3">
                  <p:embed/>
                </p:oleObj>
              </mc:Choice>
              <mc:Fallback>
                <p:oleObj name="Equation" r:id="rId2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667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127078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210184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9936286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6861" name="Equation" r:id="rId23" imgW="215640" imgH="266400" progId="Equation.3">
                    <p:embed/>
                  </p:oleObj>
                </mc:Choice>
                <mc:Fallback>
                  <p:oleObj name="Equation" r:id="rId23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513104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209257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20165060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6862" name="Equation" r:id="rId26" imgW="190440" imgH="266400" progId="Equation.3">
                    <p:embed/>
                  </p:oleObj>
                </mc:Choice>
                <mc:Fallback>
                  <p:oleObj name="Equation" r:id="rId26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369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586328"/>
              </p:ext>
            </p:extLst>
          </p:nvPr>
        </p:nvGraphicFramePr>
        <p:xfrm>
          <a:off x="516524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688372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705194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14940" y="2452734"/>
            <a:ext cx="375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Interference between wave functions with different </a:t>
            </a:r>
          </a:p>
          <a:p>
            <a:r>
              <a:rPr lang="en-US" sz="1200" dirty="0" smtClean="0"/>
              <a:t>angular momenta: contains information about </a:t>
            </a:r>
            <a:r>
              <a:rPr lang="en-US" sz="1200" dirty="0" err="1" smtClean="0"/>
              <a:t>parton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orbital angular motion and spin-orbit effects</a:t>
            </a:r>
          </a:p>
          <a:p>
            <a:endParaRPr lang="en-US" sz="1200" dirty="0"/>
          </a:p>
          <a:p>
            <a:r>
              <a:rPr lang="en-US" sz="1200" dirty="0" smtClean="0"/>
              <a:t>Testing QCD at the amplitude level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4559644" y="2151910"/>
            <a:ext cx="2129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E03DDA"/>
                </a:solidFill>
              </a:rPr>
              <a:t>Off-diagonal </a:t>
            </a:r>
            <a:r>
              <a:rPr lang="en-US" sz="1400" b="1" dirty="0">
                <a:solidFill>
                  <a:srgbClr val="E03DDA"/>
                </a:solidFill>
              </a:rPr>
              <a:t>elements: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258124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31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806000"/>
              </p:ext>
            </p:extLst>
          </p:nvPr>
        </p:nvGraphicFramePr>
        <p:xfrm>
          <a:off x="1244756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54" name="Equation" r:id="rId5" imgW="241200" imgH="266400" progId="Equation.3">
                  <p:embed/>
                </p:oleObj>
              </mc:Choice>
              <mc:Fallback>
                <p:oleObj name="Equation" r:id="rId5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756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375984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79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672382"/>
              </p:ext>
            </p:extLst>
          </p:nvPr>
        </p:nvGraphicFramePr>
        <p:xfrm>
          <a:off x="2182813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55" name="Equation" r:id="rId8" imgW="228600" imgH="228600" progId="Equation.3">
                  <p:embed/>
                </p:oleObj>
              </mc:Choice>
              <mc:Fallback>
                <p:oleObj name="Equation" r:id="rId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813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4979536" y="1014038"/>
            <a:ext cx="345759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Survives transverse momentum integration </a:t>
            </a:r>
          </a:p>
          <a:p>
            <a:r>
              <a:rPr lang="en-US" sz="1200" dirty="0" smtClean="0"/>
              <a:t>(missing leading-twist collinear piece)</a:t>
            </a:r>
          </a:p>
          <a:p>
            <a:endParaRPr lang="en-US" sz="1200" dirty="0"/>
          </a:p>
          <a:p>
            <a:r>
              <a:rPr lang="en-US" sz="1200" dirty="0" smtClean="0"/>
              <a:t>Differs from </a:t>
            </a:r>
            <a:r>
              <a:rPr lang="en-US" sz="1200" dirty="0" err="1" smtClean="0"/>
              <a:t>helicity</a:t>
            </a:r>
            <a:r>
              <a:rPr lang="en-US" sz="1200" baseline="-25000" dirty="0" smtClean="0"/>
              <a:t> </a:t>
            </a:r>
            <a:r>
              <a:rPr lang="en-US" sz="1200" dirty="0" smtClean="0"/>
              <a:t>due to relativistic effects and </a:t>
            </a:r>
          </a:p>
          <a:p>
            <a:r>
              <a:rPr lang="en-US" sz="1200" dirty="0" smtClean="0"/>
              <a:t>no mix </a:t>
            </a:r>
            <a:r>
              <a:rPr lang="en-US" sz="1200" dirty="0"/>
              <a:t>w</a:t>
            </a:r>
            <a:r>
              <a:rPr lang="en-US" sz="1200" dirty="0" smtClean="0"/>
              <a:t>ith gluons in the spin-1/2 nucleon</a:t>
            </a:r>
            <a:endParaRPr lang="en-US" sz="1200" baseline="-25000" dirty="0" smtClean="0"/>
          </a:p>
          <a:p>
            <a:endParaRPr lang="en-US" sz="800" dirty="0"/>
          </a:p>
        </p:txBody>
      </p:sp>
      <p:sp>
        <p:nvSpPr>
          <p:cNvPr id="96" name="TextBox 95"/>
          <p:cNvSpPr txBox="1"/>
          <p:nvPr/>
        </p:nvSpPr>
        <p:spPr>
          <a:xfrm>
            <a:off x="4610872" y="733585"/>
            <a:ext cx="1302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00FF"/>
                </a:solidFill>
              </a:rPr>
              <a:t>Transversity</a:t>
            </a:r>
            <a:r>
              <a:rPr lang="en-US" sz="1400" b="1" dirty="0" smtClean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182813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090847" y="2846388"/>
            <a:ext cx="1011055" cy="3919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126355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079551"/>
              </p:ext>
            </p:extLst>
          </p:nvPr>
        </p:nvGraphicFramePr>
        <p:xfrm>
          <a:off x="3198937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56" name="Equation" r:id="rId10" imgW="177480" imgH="266400" progId="Equation.3">
                  <p:embed/>
                </p:oleObj>
              </mc:Choice>
              <mc:Fallback>
                <p:oleObj name="Equation" r:id="rId10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937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2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7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583285"/>
              </p:ext>
            </p:extLst>
          </p:nvPr>
        </p:nvGraphicFramePr>
        <p:xfrm>
          <a:off x="5391015" y="3886290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" name="Text Box 39"/>
          <p:cNvSpPr txBox="1">
            <a:spLocks noChangeArrowheads="1"/>
          </p:cNvSpPr>
          <p:nvPr/>
        </p:nvSpPr>
        <p:spPr bwMode="auto">
          <a:xfrm>
            <a:off x="6562863" y="3548638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39" name="Text Box 40"/>
          <p:cNvSpPr txBox="1">
            <a:spLocks noChangeArrowheads="1"/>
          </p:cNvSpPr>
          <p:nvPr/>
        </p:nvSpPr>
        <p:spPr bwMode="auto">
          <a:xfrm rot="16200000">
            <a:off x="4169297" y="5196678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146" name="Group 73"/>
          <p:cNvGrpSpPr>
            <a:grpSpLocks/>
          </p:cNvGrpSpPr>
          <p:nvPr/>
        </p:nvGrpSpPr>
        <p:grpSpPr bwMode="auto">
          <a:xfrm>
            <a:off x="7056423" y="5132071"/>
            <a:ext cx="867571" cy="309448"/>
            <a:chOff x="2770" y="2279"/>
            <a:chExt cx="1016" cy="286"/>
          </a:xfrm>
        </p:grpSpPr>
        <p:pic>
          <p:nvPicPr>
            <p:cNvPr id="147" name="Picture 63" descr="spinsc7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8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8675420"/>
                </p:ext>
              </p:extLst>
            </p:nvPr>
          </p:nvGraphicFramePr>
          <p:xfrm>
            <a:off x="2770" y="2279"/>
            <a:ext cx="299" cy="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6057" name="Equation" r:id="rId14" imgW="241300" imgH="228600" progId="Equation.3">
                    <p:embed/>
                  </p:oleObj>
                </mc:Choice>
                <mc:Fallback>
                  <p:oleObj name="Equation" r:id="rId14" imgW="241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0" y="2279"/>
                          <a:ext cx="299" cy="2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50" name="Picture 49" descr="spins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312" y="588408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723333"/>
              </p:ext>
            </p:extLst>
          </p:nvPr>
        </p:nvGraphicFramePr>
        <p:xfrm>
          <a:off x="6134965" y="5917330"/>
          <a:ext cx="282575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58" name="Equation" r:id="rId16" imgW="254000" imgH="228600" progId="Equation.3">
                  <p:embed/>
                </p:oleObj>
              </mc:Choice>
              <mc:Fallback>
                <p:oleObj name="Equation" r:id="rId16" imgW="254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965" y="5917330"/>
                        <a:ext cx="282575" cy="2746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6" name="Picture 55" descr="spinsc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770" y="59451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5605097"/>
              </p:ext>
            </p:extLst>
          </p:nvPr>
        </p:nvGraphicFramePr>
        <p:xfrm>
          <a:off x="7043738" y="5900733"/>
          <a:ext cx="307975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59" name="Equation" r:id="rId18" imgW="254000" imgH="228600" progId="Equation.3">
                  <p:embed/>
                </p:oleObj>
              </mc:Choice>
              <mc:Fallback>
                <p:oleObj name="Equation" r:id="rId18" imgW="254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3738" y="5900733"/>
                        <a:ext cx="307975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8" name="Picture 46" descr="spinsa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79" y="524243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76700"/>
              </p:ext>
            </p:extLst>
          </p:nvPr>
        </p:nvGraphicFramePr>
        <p:xfrm>
          <a:off x="8008938" y="5204685"/>
          <a:ext cx="274637" cy="23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0" name="Equation" r:id="rId21" imgW="266700" imgH="228600" progId="Equation.3">
                  <p:embed/>
                </p:oleObj>
              </mc:Choice>
              <mc:Fallback>
                <p:oleObj name="Equation" r:id="rId21" imgW="266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8938" y="5204685"/>
                        <a:ext cx="274637" cy="2349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" name="Picture 52" descr="spinsb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527" y="615887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5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371627"/>
              </p:ext>
            </p:extLst>
          </p:nvPr>
        </p:nvGraphicFramePr>
        <p:xfrm>
          <a:off x="8014133" y="6160075"/>
          <a:ext cx="271462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1" name="Equation" r:id="rId24" imgW="266700" imgH="228600" progId="Equation.3">
                  <p:embed/>
                </p:oleObj>
              </mc:Choice>
              <mc:Fallback>
                <p:oleObj name="Equation" r:id="rId24" imgW="266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133" y="6160075"/>
                        <a:ext cx="271462" cy="231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766951"/>
              </p:ext>
            </p:extLst>
          </p:nvPr>
        </p:nvGraphicFramePr>
        <p:xfrm>
          <a:off x="8058583" y="5701288"/>
          <a:ext cx="242887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2" name="Equation" r:id="rId26" imgW="228600" imgH="228600" progId="Equation.3">
                  <p:embed/>
                </p:oleObj>
              </mc:Choice>
              <mc:Fallback>
                <p:oleObj name="Equation" r:id="rId2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8583" y="5701288"/>
                        <a:ext cx="242887" cy="309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Rectangle 169"/>
          <p:cNvSpPr/>
          <p:nvPr/>
        </p:nvSpPr>
        <p:spPr>
          <a:xfrm>
            <a:off x="6125141" y="4311750"/>
            <a:ext cx="918597" cy="6992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>
            <a:off x="7962400" y="4310148"/>
            <a:ext cx="1023622" cy="7054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8" name="Picture 67" descr="spinsa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528" y="575852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" name="Picture 59" descr="spinsa1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409" y="4461574"/>
            <a:ext cx="206646" cy="19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6953142"/>
              </p:ext>
            </p:extLst>
          </p:nvPr>
        </p:nvGraphicFramePr>
        <p:xfrm>
          <a:off x="6283325" y="4383805"/>
          <a:ext cx="217488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3" name="Equation" r:id="rId29" imgW="203200" imgH="241300" progId="Equation.3">
                  <p:embed/>
                </p:oleObj>
              </mc:Choice>
              <mc:Fallback>
                <p:oleObj name="Equation" r:id="rId29" imgW="203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3325" y="4383805"/>
                        <a:ext cx="217488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Text Box 61"/>
          <p:cNvSpPr txBox="1">
            <a:spLocks noChangeArrowheads="1"/>
          </p:cNvSpPr>
          <p:nvPr/>
        </p:nvSpPr>
        <p:spPr bwMode="auto">
          <a:xfrm>
            <a:off x="6122980" y="4694178"/>
            <a:ext cx="967332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Unpolarized</a:t>
            </a:r>
            <a:r>
              <a:rPr lang="en-US" sz="1000" b="1" i="1" dirty="0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53" name="Picture 43" descr="spinsb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747" y="445002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341491"/>
              </p:ext>
            </p:extLst>
          </p:nvPr>
        </p:nvGraphicFramePr>
        <p:xfrm>
          <a:off x="8030440" y="4421763"/>
          <a:ext cx="266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4" name="Equation" r:id="rId32" imgW="241300" imgH="228600" progId="Equation.3">
                  <p:embed/>
                </p:oleObj>
              </mc:Choice>
              <mc:Fallback>
                <p:oleObj name="Equation" r:id="rId32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0440" y="4421763"/>
                        <a:ext cx="266700" cy="25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Rectangle 71"/>
          <p:cNvSpPr>
            <a:spLocks noChangeArrowheads="1"/>
          </p:cNvSpPr>
          <p:nvPr/>
        </p:nvSpPr>
        <p:spPr bwMode="auto">
          <a:xfrm>
            <a:off x="8109713" y="4691450"/>
            <a:ext cx="687917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Collins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3090847" y="1467830"/>
            <a:ext cx="1023623" cy="6905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66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940738"/>
              </p:ext>
            </p:extLst>
          </p:nvPr>
        </p:nvGraphicFramePr>
        <p:xfrm>
          <a:off x="3153814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5" name="Equation" r:id="rId34" imgW="203040" imgH="266400" progId="Equation.3">
                  <p:embed/>
                </p:oleObj>
              </mc:Choice>
              <mc:Fallback>
                <p:oleObj name="Equation" r:id="rId3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814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3085137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88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4072434"/>
              </p:ext>
            </p:extLst>
          </p:nvPr>
        </p:nvGraphicFramePr>
        <p:xfrm>
          <a:off x="3152766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6" name="Equation" r:id="rId36" imgW="228600" imgH="266400" progId="Equation.3">
                  <p:embed/>
                </p:oleObj>
              </mc:Choice>
              <mc:Fallback>
                <p:oleObj name="Equation" r:id="rId3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66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193869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1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583263"/>
              </p:ext>
            </p:extLst>
          </p:nvPr>
        </p:nvGraphicFramePr>
        <p:xfrm>
          <a:off x="3147667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67" name="Equation" r:id="rId38" imgW="228600" imgH="266400" progId="Equation.3">
                  <p:embed/>
                </p:oleObj>
              </mc:Choice>
              <mc:Fallback>
                <p:oleObj name="Equation" r:id="rId38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667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127078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210184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2329096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6068" name="Equation" r:id="rId40" imgW="215640" imgH="266400" progId="Equation.3">
                    <p:embed/>
                  </p:oleObj>
                </mc:Choice>
                <mc:Fallback>
                  <p:oleObj name="Equation" r:id="rId40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513104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209257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7714759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6069" name="Equation" r:id="rId42" imgW="190440" imgH="266400" progId="Equation.3">
                    <p:embed/>
                  </p:oleObj>
                </mc:Choice>
                <mc:Fallback>
                  <p:oleObj name="Equation" r:id="rId42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8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182536"/>
              </p:ext>
            </p:extLst>
          </p:nvPr>
        </p:nvGraphicFramePr>
        <p:xfrm>
          <a:off x="2850450" y="4217051"/>
          <a:ext cx="1744504" cy="338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70" name="Equation" r:id="rId44" imgW="977900" imgH="190500" progId="Equation.3">
                  <p:embed/>
                </p:oleObj>
              </mc:Choice>
              <mc:Fallback>
                <p:oleObj name="Equation" r:id="rId44" imgW="9779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2850450" y="4217051"/>
                        <a:ext cx="1744504" cy="338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ight Brace 2"/>
          <p:cNvSpPr/>
          <p:nvPr/>
        </p:nvSpPr>
        <p:spPr>
          <a:xfrm rot="5400000">
            <a:off x="2030120" y="2976968"/>
            <a:ext cx="230222" cy="1808543"/>
          </a:xfrm>
          <a:prstGeom prst="rightBrac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ight Brace 97"/>
          <p:cNvSpPr/>
          <p:nvPr/>
        </p:nvSpPr>
        <p:spPr>
          <a:xfrm rot="5400000">
            <a:off x="3499018" y="3393467"/>
            <a:ext cx="230221" cy="975546"/>
          </a:xfrm>
          <a:prstGeom prst="rightBrac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254447" y="4150269"/>
            <a:ext cx="2086552" cy="57757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0" name="Straight Connector 99"/>
          <p:cNvCxnSpPr>
            <a:stCxn id="99" idx="0"/>
            <a:endCxn id="3" idx="1"/>
          </p:cNvCxnSpPr>
          <p:nvPr/>
        </p:nvCxnSpPr>
        <p:spPr>
          <a:xfrm flipV="1">
            <a:off x="1297723" y="3996351"/>
            <a:ext cx="847508" cy="15391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102" idx="0"/>
            <a:endCxn id="98" idx="1"/>
          </p:cNvCxnSpPr>
          <p:nvPr/>
        </p:nvCxnSpPr>
        <p:spPr>
          <a:xfrm flipH="1" flipV="1">
            <a:off x="3614129" y="3996351"/>
            <a:ext cx="44597" cy="153918"/>
          </a:xfrm>
          <a:prstGeom prst="lin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Oval 101"/>
          <p:cNvSpPr/>
          <p:nvPr/>
        </p:nvSpPr>
        <p:spPr>
          <a:xfrm>
            <a:off x="2518813" y="4150269"/>
            <a:ext cx="2279826" cy="577575"/>
          </a:xfrm>
          <a:prstGeom prst="ellipse">
            <a:avLst/>
          </a:prstGeom>
          <a:noFill/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158382"/>
              </p:ext>
            </p:extLst>
          </p:nvPr>
        </p:nvGraphicFramePr>
        <p:xfrm>
          <a:off x="501680" y="4266604"/>
          <a:ext cx="15652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71" name="Equation" r:id="rId46" imgW="965200" imgH="241300" progId="Equation.3">
                  <p:embed/>
                </p:oleObj>
              </mc:Choice>
              <mc:Fallback>
                <p:oleObj name="Equation" r:id="rId46" imgW="9652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501680" y="4266604"/>
                        <a:ext cx="156527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04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485171"/>
              </p:ext>
            </p:extLst>
          </p:nvPr>
        </p:nvGraphicFramePr>
        <p:xfrm>
          <a:off x="708025" y="4914900"/>
          <a:ext cx="3624263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72" name="Equation" r:id="rId48" imgW="2235200" imgH="266700" progId="Equation.3">
                  <p:embed/>
                </p:oleObj>
              </mc:Choice>
              <mc:Fallback>
                <p:oleObj name="Equation" r:id="rId48" imgW="22352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708025" y="4914900"/>
                        <a:ext cx="3624263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409118"/>
              </p:ext>
            </p:extLst>
          </p:nvPr>
        </p:nvGraphicFramePr>
        <p:xfrm>
          <a:off x="535811" y="5680650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6073" name="Equation" r:id="rId50" imgW="1701800" imgH="393700" progId="Equation.3">
                  <p:embed/>
                </p:oleObj>
              </mc:Choice>
              <mc:Fallback>
                <p:oleObj name="Equation" r:id="rId50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811" y="5680650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" name="Text Box 85"/>
          <p:cNvSpPr txBox="1">
            <a:spLocks noChangeArrowheads="1"/>
          </p:cNvSpPr>
          <p:nvPr/>
        </p:nvSpPr>
        <p:spPr bwMode="auto">
          <a:xfrm>
            <a:off x="1786428" y="5760769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latin typeface="Arial" charset="0"/>
              </a:rPr>
              <a:t>DF</a:t>
            </a:r>
            <a:endParaRPr lang="it-IT" sz="1600" i="1" dirty="0">
              <a:latin typeface="Arial" charset="0"/>
            </a:endParaRPr>
          </a:p>
        </p:txBody>
      </p:sp>
      <p:sp>
        <p:nvSpPr>
          <p:cNvPr id="114" name="Text Box 85"/>
          <p:cNvSpPr txBox="1">
            <a:spLocks noChangeArrowheads="1"/>
          </p:cNvSpPr>
          <p:nvPr/>
        </p:nvSpPr>
        <p:spPr bwMode="auto">
          <a:xfrm>
            <a:off x="3397441" y="5750787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00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5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4239" y="1056298"/>
            <a:ext cx="4621778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umber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ensity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B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aseline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65878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2799636"/>
            <a:ext cx="900419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354037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5309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135725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0" name="Equation" r:id="rId7" imgW="241200" imgH="266400" progId="Equation.3">
                  <p:embed/>
                </p:oleObj>
              </mc:Choice>
              <mc:Fallback>
                <p:oleObj name="Equation" r:id="rId7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026072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1" name="Equation" r:id="rId10" imgW="228600" imgH="228600" progId="Equation.3">
                  <p:embed/>
                </p:oleObj>
              </mc:Choice>
              <mc:Fallback>
                <p:oleObj name="Equation" r:id="rId1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921134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2" name="Equation" r:id="rId13" imgW="228600" imgH="266400" progId="Equation.3">
                  <p:embed/>
                </p:oleObj>
              </mc:Choice>
              <mc:Fallback>
                <p:oleObj name="Equation" r:id="rId1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906114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3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757272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4" name="Equation" r:id="rId18" imgW="177480" imgH="266400" progId="Equation.3">
                  <p:embed/>
                </p:oleObj>
              </mc:Choice>
              <mc:Fallback>
                <p:oleObj name="Equation" r:id="rId18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1671043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5315" name="Equation" r:id="rId22" imgW="190440" imgH="266400" progId="Equation.3">
                    <p:embed/>
                  </p:oleObj>
                </mc:Choice>
                <mc:Fallback>
                  <p:oleObj name="Equation" r:id="rId22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396039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316" name="Equation" r:id="rId25" imgW="203040" imgH="266400" progId="Equation.3">
                  <p:embed/>
                </p:oleObj>
              </mc:Choice>
              <mc:Fallback>
                <p:oleObj name="Equation" r:id="rId25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722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946031" y="-76200"/>
            <a:ext cx="51058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Nucleon Structure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88188" y="3589285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41498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166605" y="2920992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79879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36418" y="3008011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33721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5359" y="3259093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444665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115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915073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116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704273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117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576599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118" name="Equation" r:id="rId11" imgW="393700" imgH="254000" progId="Equation.3">
                  <p:embed/>
                </p:oleObj>
              </mc:Choice>
              <mc:Fallback>
                <p:oleObj name="Equation" r:id="rId11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235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86" y="4941655"/>
            <a:ext cx="3825086" cy="1702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3182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Number Density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59377" y="4457959"/>
            <a:ext cx="475623" cy="2525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690" y="4613815"/>
            <a:ext cx="1653282" cy="288544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264168" y="5017809"/>
            <a:ext cx="1889125" cy="369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80985" y="4640551"/>
            <a:ext cx="19481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ATLAS: arXiv</a:t>
            </a:r>
            <a:r>
              <a:rPr lang="en-US" sz="1200" b="1" dirty="0"/>
              <a:t>:</a:t>
            </a:r>
            <a:r>
              <a:rPr lang="en-US" sz="1200" b="1" dirty="0" smtClean="0"/>
              <a:t>1206.4051</a:t>
            </a:r>
            <a:endParaRPr lang="en-US" sz="1200" dirty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7" name="Picture 7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8" y="704989"/>
            <a:ext cx="4044011" cy="356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Donut 27"/>
          <p:cNvSpPr/>
          <p:nvPr/>
        </p:nvSpPr>
        <p:spPr>
          <a:xfrm>
            <a:off x="3023373" y="3562525"/>
            <a:ext cx="818445" cy="730957"/>
          </a:xfrm>
          <a:prstGeom prst="donut">
            <a:avLst>
              <a:gd name="adj" fmla="val 8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72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86" y="4941655"/>
            <a:ext cx="3825086" cy="1702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3182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Number Density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088" y="1031009"/>
            <a:ext cx="3571486" cy="418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15429" y="695383"/>
            <a:ext cx="1621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SIDIS extraction: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4" y="1627798"/>
            <a:ext cx="4156335" cy="257171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59377" y="4457959"/>
            <a:ext cx="475623" cy="2525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6690" y="4613815"/>
            <a:ext cx="1653282" cy="288544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264168" y="5017809"/>
            <a:ext cx="1889125" cy="369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80985" y="4640551"/>
            <a:ext cx="19481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ATLAS: arXiv</a:t>
            </a:r>
            <a:r>
              <a:rPr lang="en-US" sz="1200" b="1" dirty="0"/>
              <a:t>:</a:t>
            </a:r>
            <a:r>
              <a:rPr lang="en-US" sz="1200" b="1" dirty="0" smtClean="0"/>
              <a:t>1206.4051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7406842" y="1523933"/>
            <a:ext cx="16302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[Jackson, DIS 2013]</a:t>
            </a:r>
            <a:endParaRPr lang="en-US" sz="1200" dirty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7566" y="4388059"/>
            <a:ext cx="3754532" cy="216209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287271" y="4167957"/>
            <a:ext cx="1484827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b="1" dirty="0" smtClean="0"/>
              <a:t>[</a:t>
            </a:r>
            <a:r>
              <a:rPr lang="en-US" sz="1200" b="1" dirty="0" err="1" smtClean="0"/>
              <a:t>Makke</a:t>
            </a:r>
            <a:r>
              <a:rPr lang="en-US" sz="1200" b="1" dirty="0" smtClean="0"/>
              <a:t>, DIS 2013]</a:t>
            </a:r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4695380" y="4268153"/>
            <a:ext cx="475623" cy="2525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7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8" y="704989"/>
            <a:ext cx="4044011" cy="356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Donut 27"/>
          <p:cNvSpPr/>
          <p:nvPr/>
        </p:nvSpPr>
        <p:spPr>
          <a:xfrm>
            <a:off x="3023373" y="3562525"/>
            <a:ext cx="818445" cy="730957"/>
          </a:xfrm>
          <a:prstGeom prst="donut">
            <a:avLst>
              <a:gd name="adj" fmla="val 8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18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32" y="4421471"/>
            <a:ext cx="3480327" cy="238089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3182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Number Density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15429" y="695383"/>
            <a:ext cx="1621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SIDIS extraction: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1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24" y="4457691"/>
            <a:ext cx="3960585" cy="216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4" y="1627798"/>
            <a:ext cx="4156335" cy="2571715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5681835" y="4133954"/>
            <a:ext cx="2175447" cy="429764"/>
          </a:xfrm>
          <a:prstGeom prst="wedgeEllipseCallout">
            <a:avLst>
              <a:gd name="adj1" fmla="val 42195"/>
              <a:gd name="adj2" fmla="val 1140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16286" y="4152278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088" y="1031009"/>
            <a:ext cx="3571486" cy="41863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406842" y="1523933"/>
            <a:ext cx="16302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[Jackson, DIS 2013]</a:t>
            </a:r>
            <a:endParaRPr lang="en-US" sz="1200" dirty="0"/>
          </a:p>
        </p:txBody>
      </p:sp>
      <p:pic>
        <p:nvPicPr>
          <p:cNvPr id="33" name="Picture 7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8" y="704989"/>
            <a:ext cx="4044011" cy="356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Donut 33"/>
          <p:cNvSpPr/>
          <p:nvPr/>
        </p:nvSpPr>
        <p:spPr>
          <a:xfrm>
            <a:off x="3023373" y="3562525"/>
            <a:ext cx="818445" cy="730957"/>
          </a:xfrm>
          <a:prstGeom prst="donut">
            <a:avLst>
              <a:gd name="adj" fmla="val 8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83791" y="622968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1169122" y="4319191"/>
            <a:ext cx="19810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Liu++</a:t>
            </a:r>
            <a:r>
              <a:rPr lang="en-US" sz="1200" b="1" dirty="0" smtClean="0"/>
              <a:t>   [arXiv</a:t>
            </a:r>
            <a:r>
              <a:rPr lang="en-US" sz="1200" b="1" dirty="0"/>
              <a:t>:</a:t>
            </a:r>
            <a:r>
              <a:rPr lang="en-US" sz="1200" b="1" dirty="0" smtClean="0"/>
              <a:t>1206.4339]</a:t>
            </a:r>
            <a:endParaRPr lang="en-US" sz="1200" dirty="0"/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577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421" y="1748575"/>
            <a:ext cx="49126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Disentanglement of z and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       : access to the </a:t>
            </a:r>
          </a:p>
          <a:p>
            <a:r>
              <a:rPr lang="en-US" sz="1400" dirty="0" smtClean="0"/>
              <a:t>transverse intrinsic quark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and fragmentation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baseline="-25000" dirty="0" smtClean="0"/>
              <a:t>,</a:t>
            </a:r>
            <a:r>
              <a:rPr lang="en-US" sz="1400" dirty="0" smtClean="0"/>
              <a:t> </a:t>
            </a:r>
          </a:p>
          <a:p>
            <a:r>
              <a:rPr lang="en-US" sz="1000" dirty="0" smtClean="0"/>
              <a:t> </a:t>
            </a:r>
            <a:endParaRPr lang="en-US" sz="1000" dirty="0" smtClean="0"/>
          </a:p>
          <a:p>
            <a:r>
              <a:rPr lang="en-US" sz="1400" dirty="0" smtClean="0"/>
              <a:t>        i</a:t>
            </a:r>
            <a:r>
              <a:rPr lang="en-US" sz="1400" dirty="0" smtClean="0"/>
              <a:t>.e. from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</a:t>
            </a:r>
            <a:r>
              <a:rPr lang="en-US" sz="1400" dirty="0" err="1" smtClean="0"/>
              <a:t>anstaz</a:t>
            </a:r>
            <a:r>
              <a:rPr lang="en-US" sz="1400" dirty="0" smtClean="0"/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82" y="3377935"/>
            <a:ext cx="3806829" cy="29259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1836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5167" name="Equation" r:id="rId5" imgW="495300" imgH="228600" progId="Equation.3">
                  <p:embed/>
                </p:oleObj>
              </mc:Choice>
              <mc:Fallback>
                <p:oleObj name="Equation" r:id="rId5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097279" y="-76200"/>
            <a:ext cx="6803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baseline="-2500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</a:t>
            </a: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nintegrated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multiplicities</a:t>
            </a:r>
          </a:p>
        </p:txBody>
      </p:sp>
      <p:pic>
        <p:nvPicPr>
          <p:cNvPr id="15" name="Picture 14" descr="mult_kaon_zpt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91" y="1621946"/>
            <a:ext cx="4438316" cy="488105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228267" y="1715494"/>
            <a:ext cx="471934" cy="365166"/>
            <a:chOff x="2832142" y="712894"/>
            <a:chExt cx="471934" cy="365166"/>
          </a:xfrm>
        </p:grpSpPr>
        <p:sp>
          <p:nvSpPr>
            <p:cNvPr id="6" name="TextBox 5"/>
            <p:cNvSpPr txBox="1"/>
            <p:nvPr/>
          </p:nvSpPr>
          <p:spPr>
            <a:xfrm rot="10800000">
              <a:off x="3013271" y="831839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</a:t>
              </a:r>
              <a:endParaRPr lang="en-US" sz="1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32142" y="712894"/>
              <a:ext cx="37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P</a:t>
              </a:r>
              <a:r>
                <a:rPr lang="en-US" sz="1400" baseline="-25000" dirty="0" err="1" smtClean="0"/>
                <a:t>h</a:t>
              </a:r>
              <a:endParaRPr lang="en-US" sz="1400" baseline="-250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429064" y="5623841"/>
            <a:ext cx="147053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307464" y="5563893"/>
            <a:ext cx="373659" cy="287028"/>
            <a:chOff x="8025156" y="3251610"/>
            <a:chExt cx="373659" cy="287028"/>
          </a:xfrm>
        </p:grpSpPr>
        <p:sp>
          <p:nvSpPr>
            <p:cNvPr id="26" name="TextBox 25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8221700" y="6181153"/>
            <a:ext cx="226492" cy="321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042844" y="6146548"/>
            <a:ext cx="479350" cy="384185"/>
            <a:chOff x="3603625" y="6168027"/>
            <a:chExt cx="479350" cy="384185"/>
          </a:xfrm>
        </p:grpSpPr>
        <p:sp>
          <p:nvSpPr>
            <p:cNvPr id="46" name="TextBox 45"/>
            <p:cNvSpPr txBox="1"/>
            <p:nvPr/>
          </p:nvSpPr>
          <p:spPr>
            <a:xfrm rot="10800000">
              <a:off x="3792170" y="6305991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</a:t>
              </a:r>
              <a:endParaRPr lang="en-US" sz="10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03625" y="6168027"/>
              <a:ext cx="4050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h</a:t>
              </a:r>
              <a:endParaRPr lang="en-US" sz="1600" b="1" baseline="-25000" dirty="0"/>
            </a:p>
          </p:txBody>
        </p:sp>
      </p:grpSp>
      <p:sp>
        <p:nvSpPr>
          <p:cNvPr id="52" name="Rectangle 51"/>
          <p:cNvSpPr/>
          <p:nvPr/>
        </p:nvSpPr>
        <p:spPr>
          <a:xfrm rot="10800000">
            <a:off x="2389536" y="265641"/>
            <a:ext cx="3257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</a:p>
        </p:txBody>
      </p:sp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6124918" y="1459936"/>
            <a:ext cx="2921950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HERMES</a:t>
            </a:r>
            <a:r>
              <a:rPr lang="en-US" sz="1200" b="1" dirty="0" smtClean="0">
                <a:solidFill>
                  <a:srgbClr val="000000"/>
                </a:solidFill>
              </a:rPr>
              <a:t>                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1212.5407]</a:t>
            </a: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662594" y="3420458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COMPASS</a:t>
            </a:r>
            <a:r>
              <a:rPr lang="en-US" sz="1200" b="1" dirty="0" smtClean="0">
                <a:solidFill>
                  <a:srgbClr val="000000"/>
                </a:solidFill>
              </a:rPr>
              <a:t> 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1305.7317]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54739" y="749829"/>
            <a:ext cx="4897832" cy="747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450623"/>
              </p:ext>
            </p:extLst>
          </p:nvPr>
        </p:nvGraphicFramePr>
        <p:xfrm>
          <a:off x="1156048" y="805699"/>
          <a:ext cx="3817938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5168" name="Equation" r:id="rId8" imgW="3340100" imgH="584200" progId="Equation.3">
                  <p:embed/>
                </p:oleObj>
              </mc:Choice>
              <mc:Fallback>
                <p:oleObj name="Equation" r:id="rId8" imgW="33401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6048" y="805699"/>
                        <a:ext cx="3817938" cy="6699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141387"/>
              </p:ext>
            </p:extLst>
          </p:nvPr>
        </p:nvGraphicFramePr>
        <p:xfrm>
          <a:off x="265868" y="942975"/>
          <a:ext cx="849312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5169" name="Equation" r:id="rId10" imgW="558800" imgH="241300" progId="Equation.3">
                  <p:embed/>
                </p:oleObj>
              </mc:Choice>
              <mc:Fallback>
                <p:oleObj name="Equation" r:id="rId10" imgW="558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868" y="942975"/>
                        <a:ext cx="849312" cy="3698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969780"/>
              </p:ext>
            </p:extLst>
          </p:nvPr>
        </p:nvGraphicFramePr>
        <p:xfrm>
          <a:off x="557426" y="2739799"/>
          <a:ext cx="1608221" cy="34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5170" name="Equation" r:id="rId12" imgW="1320800" imgH="279400" progId="Equation.3">
                  <p:embed/>
                </p:oleObj>
              </mc:Choice>
              <mc:Fallback>
                <p:oleObj name="Equation" r:id="rId12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7426" y="2739799"/>
                        <a:ext cx="1608221" cy="34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285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509" y="4064001"/>
            <a:ext cx="4341381" cy="25622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21" y="3261935"/>
            <a:ext cx="4306330" cy="33265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885151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685" name="Equation" r:id="rId6" imgW="495300" imgH="228600" progId="Equation.3">
                  <p:embed/>
                </p:oleObj>
              </mc:Choice>
              <mc:Fallback>
                <p:oleObj name="Equation" r:id="rId6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097279" y="-76200"/>
            <a:ext cx="6803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baseline="-2500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</a:t>
            </a: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nintegrated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multiplicities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228267" y="1715494"/>
            <a:ext cx="471934" cy="365166"/>
            <a:chOff x="2832142" y="712894"/>
            <a:chExt cx="471934" cy="365166"/>
          </a:xfrm>
        </p:grpSpPr>
        <p:sp>
          <p:nvSpPr>
            <p:cNvPr id="6" name="TextBox 5"/>
            <p:cNvSpPr txBox="1"/>
            <p:nvPr/>
          </p:nvSpPr>
          <p:spPr>
            <a:xfrm rot="10800000">
              <a:off x="3013271" y="831839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</a:t>
              </a:r>
              <a:endParaRPr lang="en-US" sz="1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32142" y="712894"/>
              <a:ext cx="37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P</a:t>
              </a:r>
              <a:r>
                <a:rPr lang="en-US" sz="1400" baseline="-25000" dirty="0" err="1" smtClean="0"/>
                <a:t>h</a:t>
              </a:r>
              <a:endParaRPr lang="en-US" sz="1400" baseline="-250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429064" y="5623841"/>
            <a:ext cx="147053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307464" y="5563893"/>
            <a:ext cx="373659" cy="287028"/>
            <a:chOff x="8025156" y="3251610"/>
            <a:chExt cx="373659" cy="287028"/>
          </a:xfrm>
        </p:grpSpPr>
        <p:sp>
          <p:nvSpPr>
            <p:cNvPr id="26" name="TextBox 25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sp>
        <p:nvSpPr>
          <p:cNvPr id="52" name="Rectangle 51"/>
          <p:cNvSpPr/>
          <p:nvPr/>
        </p:nvSpPr>
        <p:spPr>
          <a:xfrm rot="10800000">
            <a:off x="2389536" y="265641"/>
            <a:ext cx="3257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1994241" y="3109911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Hall-C          </a:t>
            </a:r>
            <a:r>
              <a:rPr lang="en-US" sz="1200" b="1" dirty="0" smtClean="0">
                <a:solidFill>
                  <a:srgbClr val="000000"/>
                </a:solidFill>
              </a:rPr>
              <a:t>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0709.3020]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54739" y="749829"/>
            <a:ext cx="4897832" cy="747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32887"/>
              </p:ext>
            </p:extLst>
          </p:nvPr>
        </p:nvGraphicFramePr>
        <p:xfrm>
          <a:off x="1156048" y="805699"/>
          <a:ext cx="3817938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686" name="Equation" r:id="rId8" imgW="3340100" imgH="584200" progId="Equation.3">
                  <p:embed/>
                </p:oleObj>
              </mc:Choice>
              <mc:Fallback>
                <p:oleObj name="Equation" r:id="rId8" imgW="33401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6048" y="805699"/>
                        <a:ext cx="3817938" cy="6699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828602"/>
              </p:ext>
            </p:extLst>
          </p:nvPr>
        </p:nvGraphicFramePr>
        <p:xfrm>
          <a:off x="265868" y="942975"/>
          <a:ext cx="849312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687" name="Equation" r:id="rId10" imgW="558800" imgH="241300" progId="Equation.3">
                  <p:embed/>
                </p:oleObj>
              </mc:Choice>
              <mc:Fallback>
                <p:oleObj name="Equation" r:id="rId10" imgW="558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868" y="942975"/>
                        <a:ext cx="849312" cy="3698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5615041" y="890549"/>
            <a:ext cx="3300374" cy="2803082"/>
            <a:chOff x="5638800" y="1066800"/>
            <a:chExt cx="3140075" cy="2630938"/>
          </a:xfrm>
        </p:grpSpPr>
        <p:pic>
          <p:nvPicPr>
            <p:cNvPr id="35" name="Picture 22" descr="sea-quarks-width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1066800"/>
              <a:ext cx="3140075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2"/>
            <p:cNvSpPr>
              <a:spLocks noChangeArrowheads="1"/>
            </p:cNvSpPr>
            <p:nvPr/>
          </p:nvSpPr>
          <p:spPr bwMode="auto">
            <a:xfrm>
              <a:off x="6341094" y="3385788"/>
              <a:ext cx="2437781" cy="226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0             0.5               1.0              </a:t>
              </a:r>
              <a:endParaRPr lang="en-US"/>
            </a:p>
          </p:txBody>
        </p:sp>
        <p:pic>
          <p:nvPicPr>
            <p:cNvPr id="39" name="Picture 3" descr="latex-image-1.pdf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766" y="3468090"/>
              <a:ext cx="272707" cy="2296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" name="Rectangle 49"/>
          <p:cNvSpPr/>
          <p:nvPr/>
        </p:nvSpPr>
        <p:spPr>
          <a:xfrm>
            <a:off x="6440622" y="3862701"/>
            <a:ext cx="2605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Matevosyan</a:t>
            </a:r>
            <a:r>
              <a:rPr lang="en-US" sz="1200" b="1" dirty="0" smtClean="0"/>
              <a:t>++</a:t>
            </a:r>
            <a:r>
              <a:rPr lang="en-US" sz="1200" b="1" dirty="0" smtClean="0"/>
              <a:t>   [arXiv</a:t>
            </a:r>
            <a:r>
              <a:rPr lang="en-US" sz="1200" b="1" dirty="0"/>
              <a:t>:</a:t>
            </a:r>
            <a:r>
              <a:rPr lang="en-US" sz="1200" b="1" dirty="0" smtClean="0"/>
              <a:t>1111.1740]</a:t>
            </a:r>
            <a:endParaRPr lang="en-US" sz="1200" dirty="0"/>
          </a:p>
        </p:txBody>
      </p:sp>
      <p:sp>
        <p:nvSpPr>
          <p:cNvPr id="51" name="Rectangle 50"/>
          <p:cNvSpPr/>
          <p:nvPr/>
        </p:nvSpPr>
        <p:spPr>
          <a:xfrm>
            <a:off x="6563034" y="723188"/>
            <a:ext cx="25542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Schweitzer++</a:t>
            </a:r>
            <a:r>
              <a:rPr lang="en-US" sz="1200" b="1" dirty="0" smtClean="0"/>
              <a:t>   [arXiv</a:t>
            </a:r>
            <a:r>
              <a:rPr lang="en-US" sz="1200" b="1" dirty="0"/>
              <a:t>:</a:t>
            </a:r>
            <a:r>
              <a:rPr lang="en-US" sz="1200" b="1" dirty="0" smtClean="0"/>
              <a:t>1210.1267]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130421" y="1748575"/>
            <a:ext cx="49126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Disentanglement of z and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       : access to the </a:t>
            </a:r>
          </a:p>
          <a:p>
            <a:r>
              <a:rPr lang="en-US" sz="1400" dirty="0" smtClean="0"/>
              <a:t>transverse intrinsic quark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and fragmentation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baseline="-25000" dirty="0" smtClean="0"/>
              <a:t>,</a:t>
            </a:r>
            <a:r>
              <a:rPr lang="en-US" sz="1400" dirty="0" smtClean="0"/>
              <a:t> </a:t>
            </a:r>
          </a:p>
          <a:p>
            <a:r>
              <a:rPr lang="en-US" sz="1000" dirty="0" smtClean="0"/>
              <a:t> </a:t>
            </a:r>
            <a:endParaRPr lang="en-US" sz="1000" dirty="0" smtClean="0"/>
          </a:p>
          <a:p>
            <a:r>
              <a:rPr lang="en-US" sz="1400" dirty="0" smtClean="0"/>
              <a:t>        i</a:t>
            </a:r>
            <a:r>
              <a:rPr lang="en-US" sz="1400" dirty="0" smtClean="0"/>
              <a:t>.e. from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</a:t>
            </a:r>
            <a:r>
              <a:rPr lang="en-US" sz="1400" dirty="0" err="1" smtClean="0"/>
              <a:t>anstaz</a:t>
            </a:r>
            <a:r>
              <a:rPr lang="en-US" sz="1400" dirty="0" smtClean="0"/>
              <a:t>:</a:t>
            </a:r>
          </a:p>
        </p:txBody>
      </p:sp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829351"/>
              </p:ext>
            </p:extLst>
          </p:nvPr>
        </p:nvGraphicFramePr>
        <p:xfrm>
          <a:off x="557426" y="2739799"/>
          <a:ext cx="1608221" cy="34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688" name="Equation" r:id="rId14" imgW="1320800" imgH="279400" progId="Equation.3">
                  <p:embed/>
                </p:oleObj>
              </mc:Choice>
              <mc:Fallback>
                <p:oleObj name="Equation" r:id="rId14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7426" y="2739799"/>
                        <a:ext cx="1608221" cy="34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6592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89788" y="959100"/>
            <a:ext cx="3971021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elicity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irst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uzzle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32476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7203224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6341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639994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2" name="Equation" r:id="rId7" imgW="241200" imgH="266400" progId="Equation.3">
                  <p:embed/>
                </p:oleObj>
              </mc:Choice>
              <mc:Fallback>
                <p:oleObj name="Equation" r:id="rId7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956182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3" name="Equation" r:id="rId10" imgW="203040" imgH="266400" progId="Equation.3">
                  <p:embed/>
                </p:oleObj>
              </mc:Choice>
              <mc:Fallback>
                <p:oleObj name="Equation" r:id="rId10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946800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4" name="Equation" r:id="rId13" imgW="228600" imgH="228600" progId="Equation.3">
                  <p:embed/>
                </p:oleObj>
              </mc:Choice>
              <mc:Fallback>
                <p:oleObj name="Equation" r:id="rId13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8139402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5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933429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6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587967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347" name="Equation" r:id="rId21" imgW="177480" imgH="266400" progId="Equation.3">
                  <p:embed/>
                </p:oleObj>
              </mc:Choice>
              <mc:Fallback>
                <p:oleObj name="Equation" r:id="rId21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84414" y="3491353"/>
            <a:ext cx="932303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1067637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6348" name="Equation" r:id="rId25" imgW="190440" imgH="266400" progId="Equation.3">
                    <p:embed/>
                  </p:oleObj>
                </mc:Choice>
                <mc:Fallback>
                  <p:oleObj name="Equation" r:id="rId25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047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858" y="753338"/>
            <a:ext cx="5762066" cy="311353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42677" y="2471849"/>
            <a:ext cx="4357757" cy="8239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31603" y="-76200"/>
            <a:ext cx="5134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SIDIS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36" y="800797"/>
            <a:ext cx="2104069" cy="15185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7588" y="800797"/>
            <a:ext cx="2204025" cy="151855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302976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053" name="Equation" r:id="rId6" imgW="482600" imgH="228600" progId="Equation.3">
                  <p:embed/>
                </p:oleObj>
              </mc:Choice>
              <mc:Fallback>
                <p:oleObj name="Equation" r:id="rId6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210837"/>
              </p:ext>
            </p:extLst>
          </p:nvPr>
        </p:nvGraphicFramePr>
        <p:xfrm>
          <a:off x="297224" y="2472086"/>
          <a:ext cx="424973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054" name="Equation" r:id="rId8" imgW="3009900" imgH="584200" progId="Equation.3">
                  <p:embed/>
                </p:oleObj>
              </mc:Choice>
              <mc:Fallback>
                <p:oleObj name="Equation" r:id="rId8" imgW="30099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7224" y="2472086"/>
                        <a:ext cx="4249738" cy="82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88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858" y="753338"/>
            <a:ext cx="5762066" cy="311353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42677" y="2471849"/>
            <a:ext cx="4357757" cy="8239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31603" y="-76200"/>
            <a:ext cx="5134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SIDIS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36" y="800797"/>
            <a:ext cx="2104069" cy="15185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7588" y="800797"/>
            <a:ext cx="2204025" cy="151855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55619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347" name="Equation" r:id="rId6" imgW="482600" imgH="228600" progId="Equation.3">
                  <p:embed/>
                </p:oleObj>
              </mc:Choice>
              <mc:Fallback>
                <p:oleObj name="Equation" r:id="rId6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660483"/>
              </p:ext>
            </p:extLst>
          </p:nvPr>
        </p:nvGraphicFramePr>
        <p:xfrm>
          <a:off x="297224" y="2472086"/>
          <a:ext cx="424973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348" name="Equation" r:id="rId8" imgW="3009900" imgH="584200" progId="Equation.3">
                  <p:embed/>
                </p:oleObj>
              </mc:Choice>
              <mc:Fallback>
                <p:oleObj name="Equation" r:id="rId8" imgW="30099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7224" y="2472086"/>
                        <a:ext cx="4249738" cy="82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677" y="3975345"/>
            <a:ext cx="3663406" cy="238762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752407" y="3776584"/>
            <a:ext cx="21604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CLAS    </a:t>
            </a:r>
            <a:r>
              <a:rPr lang="en-US" sz="1200" b="1" dirty="0" smtClean="0"/>
              <a:t>  </a:t>
            </a:r>
            <a:r>
              <a:rPr lang="en-US" sz="1200" b="1" dirty="0" smtClean="0"/>
              <a:t>[arXiv:</a:t>
            </a:r>
            <a:r>
              <a:rPr lang="en-US" sz="1200" b="1" dirty="0" smtClean="0"/>
              <a:t>1003.4549]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9808" y="4071495"/>
            <a:ext cx="4620608" cy="24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1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" y="1058531"/>
            <a:ext cx="5473908" cy="511242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234856" y="4226093"/>
            <a:ext cx="191372" cy="111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015289" y="905919"/>
            <a:ext cx="21606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DSSV       [arXiv:0804.0422]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67657" y="-76200"/>
            <a:ext cx="586260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Sea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65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3923" y="905919"/>
            <a:ext cx="5617763" cy="5265036"/>
            <a:chOff x="2162658" y="891993"/>
            <a:chExt cx="5617763" cy="52650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2658" y="1044605"/>
              <a:ext cx="5473908" cy="511242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05321" y="1044605"/>
              <a:ext cx="2875100" cy="2420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0062" y="1142963"/>
              <a:ext cx="2645259" cy="23216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5322" y="1098077"/>
              <a:ext cx="2420574" cy="232944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05136" y="3438108"/>
              <a:ext cx="191372" cy="237743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293591" y="4212167"/>
              <a:ext cx="191372" cy="111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4024" y="891993"/>
              <a:ext cx="23831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/>
                <a:t>DSSV++       [arXiv:1304.0079]</a:t>
              </a:r>
              <a:endParaRPr lang="en-US" sz="1200" dirty="0"/>
            </a:p>
          </p:txBody>
        </p:sp>
      </p:grpSp>
      <p:sp>
        <p:nvSpPr>
          <p:cNvPr id="29" name="Rectangular Callout 28"/>
          <p:cNvSpPr/>
          <p:nvPr/>
        </p:nvSpPr>
        <p:spPr>
          <a:xfrm>
            <a:off x="5527555" y="905919"/>
            <a:ext cx="3616445" cy="5081794"/>
          </a:xfrm>
          <a:prstGeom prst="wedgeRectCallout">
            <a:avLst>
              <a:gd name="adj1" fmla="val -72585"/>
              <a:gd name="adj2" fmla="val -156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67657" y="-76200"/>
            <a:ext cx="586260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Sea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2820" y="1446859"/>
            <a:ext cx="3348652" cy="4058972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8375224" y="4064737"/>
            <a:ext cx="405152" cy="497213"/>
          </a:xfrm>
          <a:prstGeom prst="wedgeEllipseCallout">
            <a:avLst>
              <a:gd name="adj1" fmla="val 53239"/>
              <a:gd name="adj2" fmla="val -956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858252"/>
              </p:ext>
            </p:extLst>
          </p:nvPr>
        </p:nvGraphicFramePr>
        <p:xfrm>
          <a:off x="8450077" y="4085109"/>
          <a:ext cx="304154" cy="463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7564" name="Equation" r:id="rId9" imgW="266700" imgH="406400" progId="Equation.3">
                  <p:embed/>
                </p:oleObj>
              </mc:Choice>
              <mc:Fallback>
                <p:oleObj name="Equation" r:id="rId9" imgW="266700" imgH="40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450077" y="4085109"/>
                        <a:ext cx="304154" cy="463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Oval Callout 23"/>
          <p:cNvSpPr/>
          <p:nvPr/>
        </p:nvSpPr>
        <p:spPr>
          <a:xfrm>
            <a:off x="6091934" y="2762249"/>
            <a:ext cx="405152" cy="497213"/>
          </a:xfrm>
          <a:prstGeom prst="wedgeEllipseCallout">
            <a:avLst>
              <a:gd name="adj1" fmla="val -23135"/>
              <a:gd name="adj2" fmla="val 366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704520"/>
              </p:ext>
            </p:extLst>
          </p:nvPr>
        </p:nvGraphicFramePr>
        <p:xfrm>
          <a:off x="6127014" y="2748881"/>
          <a:ext cx="329968" cy="51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7565" name="Equation" r:id="rId11" imgW="254000" imgH="393700" progId="Equation.3">
                  <p:embed/>
                </p:oleObj>
              </mc:Choice>
              <mc:Fallback>
                <p:oleObj name="Equation" r:id="rId11" imgW="254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27014" y="2748881"/>
                        <a:ext cx="329968" cy="519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971119" y="3173682"/>
            <a:ext cx="2646472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 smtClean="0">
                <a:latin typeface="Arial" pitchFamily="-108" charset="0"/>
              </a:rPr>
              <a:t>TMDs:                </a:t>
            </a:r>
            <a:endParaRPr lang="en-US" sz="2000" b="0" dirty="0">
              <a:latin typeface="Arial" pitchFamily="-10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9" y="3618897"/>
            <a:ext cx="215724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1+2D spatial 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971119" y="3581067"/>
            <a:ext cx="2645481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3D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17184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GPDs: </a:t>
            </a:r>
          </a:p>
        </p:txBody>
      </p:sp>
      <p:sp>
        <p:nvSpPr>
          <p:cNvPr id="9" name="Rectangle 8"/>
          <p:cNvSpPr/>
          <p:nvPr/>
        </p:nvSpPr>
        <p:spPr>
          <a:xfrm>
            <a:off x="705508" y="453668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263457"/>
              </p:ext>
            </p:extLst>
          </p:nvPr>
        </p:nvGraphicFramePr>
        <p:xfrm>
          <a:off x="6349567" y="3225197"/>
          <a:ext cx="1028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397" name="Equation" r:id="rId4" imgW="660400" imgH="254000" progId="Equation.3">
                  <p:embed/>
                </p:oleObj>
              </mc:Choice>
              <mc:Fallback>
                <p:oleObj name="Equation" r:id="rId4" imgW="6604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49567" y="3225197"/>
                        <a:ext cx="10287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738730"/>
              </p:ext>
            </p:extLst>
          </p:nvPr>
        </p:nvGraphicFramePr>
        <p:xfrm>
          <a:off x="2589753" y="3167335"/>
          <a:ext cx="863600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398" name="Equation" r:id="rId6" imgW="571500" imgH="266700" progId="Equation.3">
                  <p:embed/>
                </p:oleObj>
              </mc:Choice>
              <mc:Fallback>
                <p:oleObj name="Equation" r:id="rId6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89753" y="3167335"/>
                        <a:ext cx="863600" cy="401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626357" cy="4001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PDFs </a:t>
            </a:r>
            <a:r>
              <a:rPr lang="en-US" sz="2000" dirty="0">
                <a:latin typeface="Arial" pitchFamily="-108" charset="0"/>
              </a:rPr>
              <a:t> </a:t>
            </a:r>
            <a:r>
              <a:rPr lang="en-US" sz="2000" dirty="0" smtClean="0">
                <a:latin typeface="Arial" pitchFamily="-108" charset="0"/>
              </a:rPr>
              <a:t>        </a:t>
            </a:r>
            <a:endParaRPr lang="en-US" sz="2000" b="0" dirty="0">
              <a:latin typeface="Arial" pitchFamily="-108" charset="0"/>
            </a:endParaRPr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20285"/>
              </p:ext>
            </p:extLst>
          </p:nvPr>
        </p:nvGraphicFramePr>
        <p:xfrm>
          <a:off x="4475025" y="4840288"/>
          <a:ext cx="59372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399" name="Equation" r:id="rId8" imgW="393700" imgH="254000" progId="Equation.3">
                  <p:embed/>
                </p:oleObj>
              </mc:Choice>
              <mc:Fallback>
                <p:oleObj name="Equation" r:id="rId8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75025" y="4840288"/>
                        <a:ext cx="593725" cy="382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2306338" y="748140"/>
            <a:ext cx="4320741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smtClean="0">
                <a:latin typeface="Arial" pitchFamily="-108" charset="0"/>
              </a:rPr>
              <a:t>                         “</a:t>
            </a:r>
            <a:r>
              <a:rPr lang="en-US" sz="1600" b="0" dirty="0">
                <a:latin typeface="Arial" pitchFamily="-108" charset="0"/>
              </a:rPr>
              <a:t>Mother” Wigner distributions </a:t>
            </a:r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909428"/>
              </p:ext>
            </p:extLst>
          </p:nvPr>
        </p:nvGraphicFramePr>
        <p:xfrm>
          <a:off x="2466808" y="715050"/>
          <a:ext cx="1228149" cy="40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400" name="Equation" r:id="rId10" imgW="812800" imgH="266700" progId="Equation.3">
                  <p:embed/>
                </p:oleObj>
              </mc:Choice>
              <mc:Fallback>
                <p:oleObj name="Equation" r:id="rId10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466808" y="715050"/>
                        <a:ext cx="1228149" cy="402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 rot="18267567">
            <a:off x="3024381" y="1624599"/>
            <a:ext cx="8272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 smtClean="0">
                <a:latin typeface="Arial" pitchFamily="-108" charset="0"/>
              </a:rPr>
              <a:t>d</a:t>
            </a:r>
            <a:r>
              <a:rPr lang="en-US" sz="2000" baseline="30000" dirty="0" smtClean="0">
                <a:latin typeface="Arial" pitchFamily="-108" charset="0"/>
              </a:rPr>
              <a:t>2</a:t>
            </a:r>
            <a:r>
              <a:rPr lang="en-US" sz="2000" dirty="0" smtClean="0">
                <a:latin typeface="Arial" pitchFamily="-108" charset="0"/>
              </a:rPr>
              <a:t>b</a:t>
            </a:r>
            <a:r>
              <a:rPr lang="en-US" sz="2000" baseline="-25000" dirty="0" smtClean="0">
                <a:latin typeface="Arial" pitchFamily="-108" charset="0"/>
              </a:rPr>
              <a:t>T</a:t>
            </a:r>
            <a:r>
              <a:rPr lang="en-US" sz="2000" b="0" dirty="0" smtClean="0">
                <a:latin typeface="Arial" pitchFamily="-108" charset="0"/>
              </a:rPr>
              <a:t>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-10427" y="-76200"/>
            <a:ext cx="90187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 of Quarks</a:t>
            </a:r>
          </a:p>
        </p:txBody>
      </p:sp>
      <p:grpSp>
        <p:nvGrpSpPr>
          <p:cNvPr id="51" name="Group 31"/>
          <p:cNvGrpSpPr>
            <a:grpSpLocks/>
          </p:cNvGrpSpPr>
          <p:nvPr/>
        </p:nvGrpSpPr>
        <p:grpSpPr bwMode="auto">
          <a:xfrm>
            <a:off x="272064" y="1239043"/>
            <a:ext cx="1887538" cy="1887538"/>
            <a:chOff x="3967" y="917"/>
            <a:chExt cx="1189" cy="1189"/>
          </a:xfrm>
        </p:grpSpPr>
        <p:grpSp>
          <p:nvGrpSpPr>
            <p:cNvPr id="64" name="Group 32"/>
            <p:cNvGrpSpPr>
              <a:grpSpLocks/>
            </p:cNvGrpSpPr>
            <p:nvPr/>
          </p:nvGrpSpPr>
          <p:grpSpPr bwMode="auto">
            <a:xfrm>
              <a:off x="4005" y="956"/>
              <a:ext cx="1151" cy="1150"/>
              <a:chOff x="3960" y="956"/>
              <a:chExt cx="1150" cy="1150"/>
            </a:xfrm>
          </p:grpSpPr>
          <p:pic>
            <p:nvPicPr>
              <p:cNvPr id="68" name="Picture 33" descr="sidis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3960" y="956"/>
                <a:ext cx="1150" cy="11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9" name="Oval 34"/>
              <p:cNvSpPr>
                <a:spLocks noChangeArrowheads="1"/>
              </p:cNvSpPr>
              <p:nvPr/>
            </p:nvSpPr>
            <p:spPr bwMode="auto">
              <a:xfrm>
                <a:off x="4092" y="1766"/>
                <a:ext cx="189" cy="2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0" name="Object 3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68916382"/>
                  </p:ext>
                </p:extLst>
              </p:nvPr>
            </p:nvGraphicFramePr>
            <p:xfrm>
              <a:off x="4095" y="1843"/>
              <a:ext cx="191" cy="1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61401" name="Equation" r:id="rId13" imgW="266400" imgH="164880" progId="Equation.3">
                      <p:embed/>
                    </p:oleObj>
                  </mc:Choice>
                  <mc:Fallback>
                    <p:oleObj name="Equation" r:id="rId13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5" y="1843"/>
                            <a:ext cx="191" cy="1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1" name="AutoShape 36"/>
              <p:cNvSpPr>
                <a:spLocks noChangeArrowheads="1"/>
              </p:cNvSpPr>
              <p:nvPr/>
            </p:nvSpPr>
            <p:spPr bwMode="auto">
              <a:xfrm>
                <a:off x="4362" y="1544"/>
                <a:ext cx="215" cy="16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2" name="Object 3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01884345"/>
                  </p:ext>
                </p:extLst>
              </p:nvPr>
            </p:nvGraphicFramePr>
            <p:xfrm>
              <a:off x="4399" y="1571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61402" name="Equation" r:id="rId15" imgW="152400" imgH="139700" progId="Equation.3">
                      <p:embed/>
                    </p:oleObj>
                  </mc:Choice>
                  <mc:Fallback>
                    <p:oleObj name="Equation" r:id="rId15" imgW="152400" imgH="1397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99" y="1571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" name="Oval 38"/>
              <p:cNvSpPr>
                <a:spLocks noChangeArrowheads="1"/>
              </p:cNvSpPr>
              <p:nvPr/>
            </p:nvSpPr>
            <p:spPr bwMode="auto">
              <a:xfrm>
                <a:off x="4695" y="1364"/>
                <a:ext cx="188" cy="27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5" name="Rectangle 40"/>
            <p:cNvSpPr>
              <a:spLocks noChangeArrowheads="1"/>
            </p:cNvSpPr>
            <p:nvPr/>
          </p:nvSpPr>
          <p:spPr bwMode="auto">
            <a:xfrm>
              <a:off x="3967" y="917"/>
              <a:ext cx="1189" cy="11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75" name="Picture 7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83412" y="1273177"/>
            <a:ext cx="1787223" cy="1773510"/>
          </a:xfrm>
          <a:prstGeom prst="rect">
            <a:avLst/>
          </a:prstGeom>
        </p:spPr>
      </p:pic>
      <p:sp>
        <p:nvSpPr>
          <p:cNvPr id="76" name="Rectangle 40"/>
          <p:cNvSpPr>
            <a:spLocks noChangeArrowheads="1"/>
          </p:cNvSpPr>
          <p:nvPr/>
        </p:nvSpPr>
        <p:spPr bwMode="auto">
          <a:xfrm>
            <a:off x="6817732" y="1239669"/>
            <a:ext cx="1887538" cy="18446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7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727001"/>
              </p:ext>
            </p:extLst>
          </p:nvPr>
        </p:nvGraphicFramePr>
        <p:xfrm>
          <a:off x="1489063" y="2038927"/>
          <a:ext cx="329821" cy="214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403" name="Equation" r:id="rId18" imgW="253800" imgH="164880" progId="Equation.3">
                  <p:embed/>
                </p:oleObj>
              </mc:Choice>
              <mc:Fallback>
                <p:oleObj name="Equation" r:id="rId18" imgW="25380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9063" y="2038927"/>
                        <a:ext cx="329821" cy="2148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Line 26"/>
          <p:cNvSpPr>
            <a:spLocks noChangeShapeType="1"/>
          </p:cNvSpPr>
          <p:nvPr/>
        </p:nvSpPr>
        <p:spPr bwMode="auto">
          <a:xfrm>
            <a:off x="3453353" y="4197048"/>
            <a:ext cx="760258" cy="5933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806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3923" y="905919"/>
            <a:ext cx="5617763" cy="5265036"/>
            <a:chOff x="2162658" y="891993"/>
            <a:chExt cx="5617763" cy="52650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2658" y="1044605"/>
              <a:ext cx="5473908" cy="511242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05321" y="1044605"/>
              <a:ext cx="2875100" cy="51124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0062" y="1142963"/>
              <a:ext cx="2645259" cy="23216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5322" y="1098077"/>
              <a:ext cx="2420574" cy="232944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1139" y="3462419"/>
              <a:ext cx="2378021" cy="251136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93591" y="3438108"/>
              <a:ext cx="191372" cy="237743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293591" y="4212167"/>
              <a:ext cx="191372" cy="111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4024" y="891993"/>
              <a:ext cx="23831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/>
                <a:t>DSSV++       [arXiv:1304.0079]</a:t>
              </a:r>
              <a:endParaRPr lang="en-US" sz="1200" dirty="0"/>
            </a:p>
          </p:txBody>
        </p:sp>
      </p:grpSp>
      <p:sp>
        <p:nvSpPr>
          <p:cNvPr id="29" name="Rectangular Callout 28"/>
          <p:cNvSpPr/>
          <p:nvPr/>
        </p:nvSpPr>
        <p:spPr>
          <a:xfrm>
            <a:off x="5527555" y="905919"/>
            <a:ext cx="3616445" cy="5081794"/>
          </a:xfrm>
          <a:prstGeom prst="wedgeRectCallout">
            <a:avLst>
              <a:gd name="adj1" fmla="val -58538"/>
              <a:gd name="adj2" fmla="val -8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31303" y="-76200"/>
            <a:ext cx="63353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317" y="4755067"/>
            <a:ext cx="3023471" cy="506074"/>
          </a:xfrm>
          <a:prstGeom prst="rect">
            <a:avLst/>
          </a:prstGeom>
        </p:spPr>
      </p:pic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475" y="1457155"/>
            <a:ext cx="3451059" cy="287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63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3923" y="905919"/>
            <a:ext cx="5617763" cy="5265036"/>
            <a:chOff x="2162658" y="891993"/>
            <a:chExt cx="5617763" cy="52650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2658" y="1044605"/>
              <a:ext cx="5473908" cy="511242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05321" y="1044605"/>
              <a:ext cx="2875100" cy="51124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0062" y="1142963"/>
              <a:ext cx="2645259" cy="23216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5322" y="1098077"/>
              <a:ext cx="2420574" cy="232944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21139" y="3462419"/>
              <a:ext cx="2378021" cy="251136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93591" y="3438108"/>
              <a:ext cx="191372" cy="237743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293591" y="4212167"/>
              <a:ext cx="191372" cy="111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4024" y="891993"/>
              <a:ext cx="23831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/>
                <a:t>DSSV++       [arXiv:1304.0079]</a:t>
              </a:r>
              <a:endParaRPr lang="en-US" sz="1200" dirty="0"/>
            </a:p>
          </p:txBody>
        </p:sp>
      </p:grpSp>
      <p:sp>
        <p:nvSpPr>
          <p:cNvPr id="29" name="Rectangular Callout 28"/>
          <p:cNvSpPr/>
          <p:nvPr/>
        </p:nvSpPr>
        <p:spPr>
          <a:xfrm>
            <a:off x="5527555" y="905919"/>
            <a:ext cx="3616445" cy="5081794"/>
          </a:xfrm>
          <a:prstGeom prst="wedgeRectCallout">
            <a:avLst>
              <a:gd name="adj1" fmla="val -130620"/>
              <a:gd name="adj2" fmla="val 2882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31303" y="-76200"/>
            <a:ext cx="63353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563350" y="1988265"/>
            <a:ext cx="3529350" cy="2425534"/>
            <a:chOff x="2822581" y="3522273"/>
            <a:chExt cx="4717143" cy="3106307"/>
          </a:xfrm>
        </p:grpSpPr>
        <p:pic>
          <p:nvPicPr>
            <p:cNvPr id="23" name="Picture 6" descr="Screen shot 2013-06-18 at 10.36.44 A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581" y="3522273"/>
              <a:ext cx="4717143" cy="3106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" name="Straight Arrow Connector 24"/>
            <p:cNvCxnSpPr/>
            <p:nvPr/>
          </p:nvCxnSpPr>
          <p:spPr>
            <a:xfrm flipV="1">
              <a:off x="4434552" y="4711348"/>
              <a:ext cx="2669869" cy="1"/>
            </a:xfrm>
            <a:prstGeom prst="straightConnector1">
              <a:avLst/>
            </a:prstGeom>
            <a:ln>
              <a:solidFill>
                <a:srgbClr val="FF0000"/>
              </a:solidFill>
              <a:prstDash val="sysDash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826193" y="4177219"/>
              <a:ext cx="1378048" cy="354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SIDIS DATA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524974" y="4548222"/>
            <a:ext cx="1801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moment </a:t>
            </a:r>
          </a:p>
          <a:p>
            <a:pPr algn="ctr"/>
            <a:r>
              <a:rPr lang="en-US" sz="1400" dirty="0"/>
              <a:t>c</a:t>
            </a:r>
            <a:r>
              <a:rPr lang="en-US" sz="1400" dirty="0" smtClean="0"/>
              <a:t>onstrained by 3F-D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6949340" y="1573626"/>
            <a:ext cx="21433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NNPDF    [arXiv</a:t>
            </a:r>
            <a:r>
              <a:rPr lang="en-US" sz="1200" b="1" dirty="0"/>
              <a:t>:</a:t>
            </a:r>
            <a:r>
              <a:rPr lang="en-US" sz="1200" b="1" dirty="0" smtClean="0"/>
              <a:t>1303.7236]</a:t>
            </a:r>
            <a:endParaRPr lang="en-US" sz="1200" dirty="0"/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450028"/>
              </p:ext>
            </p:extLst>
          </p:nvPr>
        </p:nvGraphicFramePr>
        <p:xfrm>
          <a:off x="6524974" y="5071442"/>
          <a:ext cx="2007241" cy="411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138" name="Equation" r:id="rId10" imgW="1549400" imgH="317500" progId="Equation.3">
                  <p:embed/>
                </p:oleObj>
              </mc:Choice>
              <mc:Fallback>
                <p:oleObj name="Equation" r:id="rId10" imgW="15494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24974" y="5071442"/>
                        <a:ext cx="2007241" cy="411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Callout 1 4"/>
          <p:cNvSpPr/>
          <p:nvPr/>
        </p:nvSpPr>
        <p:spPr>
          <a:xfrm>
            <a:off x="6376738" y="4534854"/>
            <a:ext cx="2272629" cy="1039782"/>
          </a:xfrm>
          <a:prstGeom prst="borderCallout1">
            <a:avLst>
              <a:gd name="adj1" fmla="val -3106"/>
              <a:gd name="adj2" fmla="val 39635"/>
              <a:gd name="adj3" fmla="val -59783"/>
              <a:gd name="adj4" fmla="val 44709"/>
            </a:avLst>
          </a:prstGeom>
          <a:noFill/>
          <a:ln w="25400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99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54561" y="-76200"/>
            <a:ext cx="47243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at High-x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66" y="595881"/>
            <a:ext cx="6195556" cy="59133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51111" y="6339720"/>
            <a:ext cx="1419368" cy="207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Callout 20"/>
          <p:cNvSpPr/>
          <p:nvPr/>
        </p:nvSpPr>
        <p:spPr>
          <a:xfrm>
            <a:off x="33358" y="2296213"/>
            <a:ext cx="2175447" cy="429764"/>
          </a:xfrm>
          <a:prstGeom prst="wedgeEllipseCallout">
            <a:avLst>
              <a:gd name="adj1" fmla="val 128929"/>
              <a:gd name="adj2" fmla="val 17037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67809" y="2314537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833105" y="3267364"/>
            <a:ext cx="272360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33105" y="2310616"/>
            <a:ext cx="263123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37242" y="4463144"/>
            <a:ext cx="3324151" cy="1971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40" y="4523417"/>
            <a:ext cx="2683297" cy="21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29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930" y="630513"/>
            <a:ext cx="4429124" cy="28608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3720" y="-76200"/>
            <a:ext cx="2550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From Lattice</a:t>
            </a:r>
          </a:p>
        </p:txBody>
      </p:sp>
      <p:sp>
        <p:nvSpPr>
          <p:cNvPr id="24" name="Oval 23"/>
          <p:cNvSpPr/>
          <p:nvPr/>
        </p:nvSpPr>
        <p:spPr>
          <a:xfrm>
            <a:off x="6683394" y="604680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34384" y="606311"/>
            <a:ext cx="19638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HERMES: arXiv:0609039</a:t>
            </a:r>
            <a:endParaRPr lang="en-US" sz="1200" dirty="0"/>
          </a:p>
        </p:txBody>
      </p:sp>
      <p:cxnSp>
        <p:nvCxnSpPr>
          <p:cNvPr id="26" name="Straight Arrow Connector 25"/>
          <p:cNvCxnSpPr>
            <a:stCxn id="24" idx="2"/>
          </p:cNvCxnSpPr>
          <p:nvPr/>
        </p:nvCxnSpPr>
        <p:spPr>
          <a:xfrm flipH="1">
            <a:off x="5432591" y="748190"/>
            <a:ext cx="1250803" cy="409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2"/>
          </p:cNvCxnSpPr>
          <p:nvPr/>
        </p:nvCxnSpPr>
        <p:spPr>
          <a:xfrm flipH="1">
            <a:off x="5386808" y="748190"/>
            <a:ext cx="1296586" cy="1913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34" y="748190"/>
            <a:ext cx="3680188" cy="152841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205789" y="748190"/>
            <a:ext cx="2005264" cy="16447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30634" y="2476681"/>
            <a:ext cx="28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</a:t>
            </a:r>
            <a:r>
              <a:rPr lang="en-US" dirty="0" smtClean="0"/>
              <a:t>connected </a:t>
            </a:r>
            <a:r>
              <a:rPr lang="en-US" dirty="0" smtClean="0"/>
              <a:t>diagrams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94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808" y="4291263"/>
            <a:ext cx="2952304" cy="22813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930" y="630513"/>
            <a:ext cx="4429124" cy="28608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3720" y="-76200"/>
            <a:ext cx="2550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From Lattice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349" y="3751650"/>
            <a:ext cx="3437564" cy="5334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0634" y="2476681"/>
            <a:ext cx="32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</a:t>
            </a:r>
            <a:r>
              <a:rPr lang="en-US" dirty="0" smtClean="0"/>
              <a:t>(dis)connected </a:t>
            </a:r>
            <a:r>
              <a:rPr lang="en-US" dirty="0" smtClean="0"/>
              <a:t>diagrams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6479393" y="3483223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661457" y="3476753"/>
            <a:ext cx="19643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Bali ++,: arXiv:1112.3354</a:t>
            </a:r>
            <a:endParaRPr lang="en-US" sz="1200" dirty="0"/>
          </a:p>
        </p:txBody>
      </p:sp>
      <p:sp>
        <p:nvSpPr>
          <p:cNvPr id="24" name="Oval 23"/>
          <p:cNvSpPr/>
          <p:nvPr/>
        </p:nvSpPr>
        <p:spPr>
          <a:xfrm>
            <a:off x="6683394" y="604680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34384" y="606311"/>
            <a:ext cx="19638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HERMES: arXiv:0609039</a:t>
            </a:r>
            <a:endParaRPr lang="en-US" sz="1200" dirty="0"/>
          </a:p>
        </p:txBody>
      </p:sp>
      <p:cxnSp>
        <p:nvCxnSpPr>
          <p:cNvPr id="26" name="Straight Arrow Connector 25"/>
          <p:cNvCxnSpPr>
            <a:stCxn id="24" idx="2"/>
          </p:cNvCxnSpPr>
          <p:nvPr/>
        </p:nvCxnSpPr>
        <p:spPr>
          <a:xfrm flipH="1">
            <a:off x="5432591" y="748190"/>
            <a:ext cx="1250803" cy="409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2"/>
          </p:cNvCxnSpPr>
          <p:nvPr/>
        </p:nvCxnSpPr>
        <p:spPr>
          <a:xfrm flipH="1">
            <a:off x="5386808" y="748190"/>
            <a:ext cx="1296586" cy="1913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34" y="3135821"/>
            <a:ext cx="3933499" cy="264000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97484" y="3009051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9548" y="3002581"/>
            <a:ext cx="18785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Liu ++, arXiv:1203.6388</a:t>
            </a:r>
            <a:endParaRPr lang="en-US" sz="1200" dirty="0"/>
          </a:p>
        </p:txBody>
      </p:sp>
      <p:sp>
        <p:nvSpPr>
          <p:cNvPr id="36" name="Rounded Rectangle 35"/>
          <p:cNvSpPr/>
          <p:nvPr/>
        </p:nvSpPr>
        <p:spPr>
          <a:xfrm>
            <a:off x="152068" y="5918640"/>
            <a:ext cx="5160211" cy="5424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1856" y="5883454"/>
            <a:ext cx="495994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Symbol" charset="2"/>
                <a:cs typeface="Symbol" charset="2"/>
              </a:rPr>
              <a:t>D</a:t>
            </a:r>
            <a:r>
              <a:rPr lang="en-US" sz="1600" dirty="0" smtClean="0"/>
              <a:t>s (DI) = -0.12(1) </a:t>
            </a:r>
          </a:p>
          <a:p>
            <a:r>
              <a:rPr lang="en-US" sz="1600" dirty="0" err="1" smtClean="0"/>
              <a:t>L</a:t>
            </a:r>
            <a:r>
              <a:rPr lang="en-US" sz="1600" baseline="-25000" dirty="0" err="1" smtClean="0"/>
              <a:t>q</a:t>
            </a:r>
            <a:r>
              <a:rPr lang="en-US" sz="1600" dirty="0" smtClean="0"/>
              <a:t> </a:t>
            </a:r>
            <a:r>
              <a:rPr lang="en-US" sz="1600" dirty="0" smtClean="0"/>
              <a:t>mainly from sea and up </a:t>
            </a:r>
            <a:r>
              <a:rPr lang="en-US" sz="1600" dirty="0" smtClean="0"/>
              <a:t>to </a:t>
            </a:r>
            <a:r>
              <a:rPr lang="en-US" sz="1600" dirty="0" smtClean="0"/>
              <a:t>50 % </a:t>
            </a:r>
            <a:r>
              <a:rPr lang="en-US" sz="1600" dirty="0"/>
              <a:t>o</a:t>
            </a:r>
            <a:r>
              <a:rPr lang="en-US" sz="1600" dirty="0" smtClean="0"/>
              <a:t>f the proton spin 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34" y="748190"/>
            <a:ext cx="3680188" cy="1528417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871551">
            <a:off x="3590489" y="2869661"/>
            <a:ext cx="840667" cy="62825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03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Callout 36"/>
          <p:cNvSpPr/>
          <p:nvPr/>
        </p:nvSpPr>
        <p:spPr>
          <a:xfrm>
            <a:off x="6650173" y="2268980"/>
            <a:ext cx="2309088" cy="1803703"/>
          </a:xfrm>
          <a:prstGeom prst="wedgeEllipseCallout">
            <a:avLst>
              <a:gd name="adj1" fmla="val -68214"/>
              <a:gd name="adj2" fmla="val 578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936396" y="3463635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7615" y="996119"/>
            <a:ext cx="654969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ollinear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issing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iece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376523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1714293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7365" name="Equation" r:id="rId5" imgW="215640" imgH="266400" progId="Equation.3">
                    <p:embed/>
                  </p:oleObj>
                </mc:Choice>
                <mc:Fallback>
                  <p:oleObj name="Equation" r:id="rId5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997435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7366" name="Equation" r:id="rId8" imgW="190440" imgH="266400" progId="Equation.3">
                    <p:embed/>
                  </p:oleObj>
                </mc:Choice>
                <mc:Fallback>
                  <p:oleObj name="Equation" r:id="rId8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895708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67" name="Equation" r:id="rId11" imgW="241200" imgH="266400" progId="Equation.3">
                  <p:embed/>
                </p:oleObj>
              </mc:Choice>
              <mc:Fallback>
                <p:oleObj name="Equation" r:id="rId11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305720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68" name="Equation" r:id="rId14" imgW="203040" imgH="266400" progId="Equation.3">
                  <p:embed/>
                </p:oleObj>
              </mc:Choice>
              <mc:Fallback>
                <p:oleObj name="Equation" r:id="rId1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946874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69" name="Equation" r:id="rId17" imgW="228600" imgH="228600" progId="Equation.3">
                  <p:embed/>
                </p:oleObj>
              </mc:Choice>
              <mc:Fallback>
                <p:oleObj name="Equation" r:id="rId17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22778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70" name="Equation" r:id="rId20" imgW="228600" imgH="266400" progId="Equation.3">
                  <p:embed/>
                </p:oleObj>
              </mc:Choice>
              <mc:Fallback>
                <p:oleObj name="Equation" r:id="rId2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656705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71" name="Equation" r:id="rId23" imgW="228600" imgH="266400" progId="Equation.3">
                  <p:embed/>
                </p:oleObj>
              </mc:Choice>
              <mc:Fallback>
                <p:oleObj name="Equation" r:id="rId2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216717" y="4105162"/>
            <a:ext cx="1029458" cy="523681"/>
            <a:chOff x="5216717" y="4105162"/>
            <a:chExt cx="1029458" cy="523681"/>
          </a:xfrm>
        </p:grpSpPr>
        <p:sp>
          <p:nvSpPr>
            <p:cNvPr id="29" name="Rectangle 28"/>
            <p:cNvSpPr/>
            <p:nvPr/>
          </p:nvSpPr>
          <p:spPr>
            <a:xfrm>
              <a:off x="5216717" y="4178088"/>
              <a:ext cx="1029458" cy="409656"/>
            </a:xfrm>
            <a:prstGeom prst="rect">
              <a:avLst/>
            </a:prstGeom>
            <a:ln w="254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 Box 69"/>
            <p:cNvSpPr txBox="1">
              <a:spLocks noChangeArrowheads="1"/>
            </p:cNvSpPr>
            <p:nvPr/>
          </p:nvSpPr>
          <p:spPr bwMode="auto">
            <a:xfrm>
              <a:off x="5252226" y="4373494"/>
              <a:ext cx="993949" cy="255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T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ransversity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  <p:graphicFrame>
          <p:nvGraphicFramePr>
            <p:cNvPr id="33" name="Object 6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1619062"/>
                </p:ext>
              </p:extLst>
            </p:nvPr>
          </p:nvGraphicFramePr>
          <p:xfrm>
            <a:off x="5324808" y="4105162"/>
            <a:ext cx="189568" cy="360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7372" name="Equation" r:id="rId25" imgW="177480" imgH="266400" progId="Equation.3">
                    <p:embed/>
                  </p:oleObj>
                </mc:Choice>
                <mc:Fallback>
                  <p:oleObj name="Equation" r:id="rId25" imgW="17748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4808" y="4105162"/>
                          <a:ext cx="189568" cy="3603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" name="Picture 67" descr="spinsa4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363" y="4187393"/>
              <a:ext cx="575534" cy="249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936396" y="2543818"/>
            <a:ext cx="1712927" cy="1135415"/>
            <a:chOff x="6973873" y="5148185"/>
            <a:chExt cx="1712927" cy="1135415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46083" y="5486804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sp>
        <p:nvSpPr>
          <p:cNvPr id="44" name="Oval 43"/>
          <p:cNvSpPr/>
          <p:nvPr/>
        </p:nvSpPr>
        <p:spPr>
          <a:xfrm>
            <a:off x="7702905" y="2662851"/>
            <a:ext cx="255647" cy="17733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25021" y="2268980"/>
            <a:ext cx="1142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Chirally</a:t>
            </a:r>
            <a:r>
              <a:rPr lang="en-US" sz="1400" dirty="0" smtClean="0"/>
              <a:t>-odd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6888915" y="3583375"/>
            <a:ext cx="1801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First evidence: 2005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7580416" y="2776535"/>
            <a:ext cx="122489" cy="5016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702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206" y="3552568"/>
            <a:ext cx="4340002" cy="254535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506" y="6107631"/>
            <a:ext cx="4452356" cy="520176"/>
          </a:xfrm>
          <a:prstGeom prst="rect">
            <a:avLst/>
          </a:prstGeom>
        </p:spPr>
      </p:pic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6096325" y="341811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   </a:t>
            </a:r>
            <a:r>
              <a:rPr lang="en-US" sz="1200" b="1" dirty="0" smtClean="0"/>
              <a:t>[</a:t>
            </a:r>
            <a:r>
              <a:rPr lang="en-US" sz="1200" b="1" dirty="0" err="1" smtClean="0"/>
              <a:t>hep</a:t>
            </a:r>
            <a:r>
              <a:rPr lang="en-US" sz="1200" b="1" dirty="0" smtClean="0"/>
              <a:t>-ex/0408013]</a:t>
            </a:r>
            <a:endParaRPr lang="en-US" sz="12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866107" y="6097921"/>
            <a:ext cx="374315" cy="3189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14603" y="-76200"/>
            <a:ext cx="45686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Amplitudes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331457" y="1455411"/>
            <a:ext cx="4936725" cy="2042912"/>
            <a:chOff x="4229396" y="688045"/>
            <a:chExt cx="4440242" cy="184762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44900" y="688045"/>
              <a:ext cx="4424738" cy="151654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29396" y="2192775"/>
              <a:ext cx="4364077" cy="342892"/>
            </a:xfrm>
            <a:prstGeom prst="rect">
              <a:avLst/>
            </a:prstGeom>
          </p:spPr>
        </p:pic>
      </p:grp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6091407" y="122461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 A                          </a:t>
            </a:r>
            <a:r>
              <a:rPr lang="en-US" sz="1200" b="1" dirty="0" smtClean="0"/>
              <a:t>[arXiv:1106.0363]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721403" y="704743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263066"/>
              </p:ext>
            </p:extLst>
          </p:nvPr>
        </p:nvGraphicFramePr>
        <p:xfrm>
          <a:off x="5904255" y="728517"/>
          <a:ext cx="20716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8" imgW="1143000" imgH="241300" progId="Equation.3">
                  <p:embed/>
                </p:oleObj>
              </mc:Choice>
              <mc:Fallback>
                <p:oleObj name="Equation" r:id="rId8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4255" y="728517"/>
                        <a:ext cx="2071687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4655014" y="1508883"/>
            <a:ext cx="852775" cy="28248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0968" y="1510457"/>
            <a:ext cx="774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Neutron</a:t>
            </a:r>
            <a:endParaRPr lang="en-US" sz="1200" b="1" dirty="0"/>
          </a:p>
        </p:txBody>
      </p:sp>
      <p:sp>
        <p:nvSpPr>
          <p:cNvPr id="53" name="Oval 52"/>
          <p:cNvSpPr/>
          <p:nvPr/>
        </p:nvSpPr>
        <p:spPr>
          <a:xfrm>
            <a:off x="7925666" y="3689015"/>
            <a:ext cx="852775" cy="28248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7989310" y="3671447"/>
            <a:ext cx="68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Proton</a:t>
            </a:r>
            <a:endParaRPr lang="en-US" sz="12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945179" y="728517"/>
            <a:ext cx="2136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FIRST SIGNALS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34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206" y="3552568"/>
            <a:ext cx="4340002" cy="254535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506" y="6107631"/>
            <a:ext cx="4452356" cy="520176"/>
          </a:xfrm>
          <a:prstGeom prst="rect">
            <a:avLst/>
          </a:prstGeom>
        </p:spPr>
      </p:pic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6096325" y="341811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   </a:t>
            </a:r>
            <a:r>
              <a:rPr lang="en-US" sz="1200" b="1" dirty="0" smtClean="0"/>
              <a:t>[</a:t>
            </a:r>
            <a:r>
              <a:rPr lang="en-US" sz="1200" b="1" dirty="0" err="1" smtClean="0"/>
              <a:t>hep</a:t>
            </a:r>
            <a:r>
              <a:rPr lang="en-US" sz="1200" b="1" dirty="0" smtClean="0"/>
              <a:t>-ex/0408013]</a:t>
            </a:r>
            <a:endParaRPr lang="en-US" sz="12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866107" y="6097921"/>
            <a:ext cx="374315" cy="3189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4453" y="2466950"/>
            <a:ext cx="4813178" cy="3837642"/>
            <a:chOff x="4161360" y="2285999"/>
            <a:chExt cx="4985836" cy="430448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61360" y="2285999"/>
              <a:ext cx="4973135" cy="430447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8674100" y="2476500"/>
              <a:ext cx="469900" cy="3162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031308" y="6196780"/>
              <a:ext cx="115888" cy="393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14603" y="-76200"/>
            <a:ext cx="45686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Amplitudes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9517" y="1283497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845837"/>
              </p:ext>
            </p:extLst>
          </p:nvPr>
        </p:nvGraphicFramePr>
        <p:xfrm>
          <a:off x="945179" y="1307417"/>
          <a:ext cx="20256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395" name="Equation" r:id="rId7" imgW="1117600" imgH="241300" progId="Equation.3">
                  <p:embed/>
                </p:oleObj>
              </mc:Choice>
              <mc:Fallback>
                <p:oleObj name="Equation" r:id="rId7" imgW="111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179" y="1307417"/>
                        <a:ext cx="2025650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331457" y="1455411"/>
            <a:ext cx="4936725" cy="2042912"/>
            <a:chOff x="4229396" y="688045"/>
            <a:chExt cx="4440242" cy="184762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44900" y="688045"/>
              <a:ext cx="4424738" cy="151654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29396" y="2192775"/>
              <a:ext cx="4364077" cy="342892"/>
            </a:xfrm>
            <a:prstGeom prst="rect">
              <a:avLst/>
            </a:prstGeom>
          </p:spPr>
        </p:pic>
      </p:grp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6091407" y="122461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 A                          </a:t>
            </a:r>
            <a:r>
              <a:rPr lang="en-US" sz="1200" b="1" dirty="0" smtClean="0"/>
              <a:t>[arXiv:1106.0363]</a:t>
            </a:r>
          </a:p>
        </p:txBody>
      </p:sp>
      <p:sp>
        <p:nvSpPr>
          <p:cNvPr id="50" name="Rectangle 4"/>
          <p:cNvSpPr>
            <a:spLocks noChangeArrowheads="1"/>
          </p:cNvSpPr>
          <p:nvPr/>
        </p:nvSpPr>
        <p:spPr bwMode="auto">
          <a:xfrm>
            <a:off x="1648046" y="223109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BABAR</a:t>
            </a:r>
            <a:r>
              <a:rPr lang="en-US" sz="1200" b="1" dirty="0" smtClean="0">
                <a:solidFill>
                  <a:srgbClr val="000000"/>
                </a:solidFill>
              </a:rPr>
              <a:t>                </a:t>
            </a:r>
            <a:r>
              <a:rPr lang="en-US" sz="1200" b="1" dirty="0" smtClean="0"/>
              <a:t>[</a:t>
            </a:r>
            <a:r>
              <a:rPr lang="en-US" sz="1200" b="1" dirty="0" err="1" smtClean="0"/>
              <a:t>hep</a:t>
            </a:r>
            <a:r>
              <a:rPr lang="en-US" sz="1200" b="1" dirty="0" smtClean="0"/>
              <a:t>-ex/0408013]</a:t>
            </a:r>
            <a:endParaRPr lang="en-US" sz="1200" b="1" dirty="0" smtClean="0"/>
          </a:p>
        </p:txBody>
      </p:sp>
      <p:sp>
        <p:nvSpPr>
          <p:cNvPr id="51" name="Rounded Rectangle 50"/>
          <p:cNvSpPr/>
          <p:nvPr/>
        </p:nvSpPr>
        <p:spPr>
          <a:xfrm>
            <a:off x="5721403" y="704743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750483"/>
              </p:ext>
            </p:extLst>
          </p:nvPr>
        </p:nvGraphicFramePr>
        <p:xfrm>
          <a:off x="5904255" y="728517"/>
          <a:ext cx="20716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396" name="Equation" r:id="rId11" imgW="1143000" imgH="241300" progId="Equation.3">
                  <p:embed/>
                </p:oleObj>
              </mc:Choice>
              <mc:Fallback>
                <p:oleObj name="Equation" r:id="rId11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4255" y="728517"/>
                        <a:ext cx="2071687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4655014" y="1508883"/>
            <a:ext cx="852775" cy="28248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0968" y="1510457"/>
            <a:ext cx="774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Neutron</a:t>
            </a:r>
            <a:endParaRPr lang="en-US" sz="1200" b="1" dirty="0"/>
          </a:p>
        </p:txBody>
      </p:sp>
      <p:sp>
        <p:nvSpPr>
          <p:cNvPr id="53" name="Oval 52"/>
          <p:cNvSpPr/>
          <p:nvPr/>
        </p:nvSpPr>
        <p:spPr>
          <a:xfrm>
            <a:off x="7925666" y="3689015"/>
            <a:ext cx="852775" cy="28248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7989310" y="3671447"/>
            <a:ext cx="68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Proton</a:t>
            </a:r>
            <a:endParaRPr lang="en-US" sz="1200" b="1" dirty="0"/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1655878" y="1940902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BELLE               </a:t>
            </a:r>
            <a:r>
              <a:rPr lang="en-US" sz="1200" b="1" dirty="0" smtClean="0"/>
              <a:t>[</a:t>
            </a:r>
            <a:r>
              <a:rPr lang="en-US" sz="1200" b="1" dirty="0" err="1" smtClean="0"/>
              <a:t>hep</a:t>
            </a:r>
            <a:r>
              <a:rPr lang="en-US" sz="1200" b="1" dirty="0" smtClean="0"/>
              <a:t>-ex/08052975]</a:t>
            </a:r>
            <a:endParaRPr lang="en-US" sz="1200" b="1" dirty="0" smtClean="0"/>
          </a:p>
        </p:txBody>
      </p:sp>
      <p:sp>
        <p:nvSpPr>
          <p:cNvPr id="56" name="TextBox 55"/>
          <p:cNvSpPr txBox="1"/>
          <p:nvPr/>
        </p:nvSpPr>
        <p:spPr>
          <a:xfrm>
            <a:off x="945179" y="728517"/>
            <a:ext cx="2136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FIRST SIGNALS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6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20737" y="935789"/>
            <a:ext cx="3368842" cy="98614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90" y="696099"/>
            <a:ext cx="2286144" cy="146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2719838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47437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1" y="3072000"/>
            <a:ext cx="2895883" cy="285895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635163" y="2093392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648170"/>
              </p:ext>
            </p:extLst>
          </p:nvPr>
        </p:nvGraphicFramePr>
        <p:xfrm>
          <a:off x="579351" y="2111771"/>
          <a:ext cx="268922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2582" name="Equation" r:id="rId6" imgW="1524000" imgH="254000" progId="Equation.3">
                  <p:embed/>
                </p:oleObj>
              </mc:Choice>
              <mc:Fallback>
                <p:oleObj name="Equation" r:id="rId6" imgW="15240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351" y="2111771"/>
                        <a:ext cx="2689225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3" name="Straight Connector 122"/>
          <p:cNvCxnSpPr/>
          <p:nvPr/>
        </p:nvCxnSpPr>
        <p:spPr bwMode="auto">
          <a:xfrm>
            <a:off x="1171220" y="3275271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Rectangle 124"/>
          <p:cNvSpPr/>
          <p:nvPr/>
        </p:nvSpPr>
        <p:spPr>
          <a:xfrm>
            <a:off x="451384" y="3455048"/>
            <a:ext cx="207605" cy="1877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491777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307809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143" name="TextBox 142"/>
          <p:cNvSpPr txBox="1"/>
          <p:nvPr/>
        </p:nvSpPr>
        <p:spPr>
          <a:xfrm>
            <a:off x="3052003" y="1094373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E</a:t>
            </a:r>
            <a:r>
              <a:rPr lang="it-IT" sz="1400" dirty="0" err="1" smtClean="0"/>
              <a:t>xisting</a:t>
            </a:r>
            <a:r>
              <a:rPr lang="it-IT" sz="1400" dirty="0" smtClean="0"/>
              <a:t> </a:t>
            </a:r>
            <a:r>
              <a:rPr lang="it-IT" sz="1400" dirty="0"/>
              <a:t>data </a:t>
            </a:r>
            <a:r>
              <a:rPr lang="it-IT" sz="1400" dirty="0" err="1" smtClean="0"/>
              <a:t>limited</a:t>
            </a:r>
            <a:r>
              <a:rPr lang="it-IT" sz="1400" dirty="0"/>
              <a:t> </a:t>
            </a:r>
            <a:r>
              <a:rPr lang="it-IT" sz="1400" dirty="0" smtClean="0"/>
              <a:t>to </a:t>
            </a:r>
            <a:r>
              <a:rPr lang="en-US" sz="1400" dirty="0" smtClean="0"/>
              <a:t>x &lt; 0.3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>
              <a:buSzPct val="100000"/>
            </a:pPr>
            <a:endParaRPr lang="en-US" sz="400" dirty="0" smtClean="0"/>
          </a:p>
          <a:p>
            <a:r>
              <a:rPr lang="en-US" sz="1400" dirty="0" smtClean="0"/>
              <a:t>FF </a:t>
            </a:r>
            <a:r>
              <a:rPr lang="en-US" sz="1400" dirty="0" err="1" smtClean="0"/>
              <a:t>evol</a:t>
            </a:r>
            <a:r>
              <a:rPr lang="en-US" sz="1400" dirty="0" smtClean="0"/>
              <a:t>.. from high energy colliders</a:t>
            </a:r>
          </a:p>
        </p:txBody>
      </p:sp>
      <p:sp>
        <p:nvSpPr>
          <p:cNvPr id="52" name="Rectangle 4"/>
          <p:cNvSpPr>
            <a:spLocks noChangeArrowheads="1"/>
          </p:cNvSpPr>
          <p:nvPr/>
        </p:nvSpPr>
        <p:spPr bwMode="auto">
          <a:xfrm>
            <a:off x="539338" y="5943277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>
                <a:solidFill>
                  <a:srgbClr val="000000"/>
                </a:solidFill>
              </a:rPr>
              <a:t>Anselmino</a:t>
            </a:r>
            <a:r>
              <a:rPr lang="en-US" sz="1200" b="1" dirty="0" smtClean="0">
                <a:solidFill>
                  <a:srgbClr val="000000"/>
                </a:solidFill>
              </a:rPr>
              <a:t>++       </a:t>
            </a:r>
            <a:r>
              <a:rPr lang="en-US" sz="1200" b="1" dirty="0" smtClean="0"/>
              <a:t>[arXiv:1303.3822]</a:t>
            </a: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8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20737" y="935789"/>
            <a:ext cx="3368842" cy="98614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90" y="696099"/>
            <a:ext cx="2286144" cy="146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2719838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47437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1" y="3072000"/>
            <a:ext cx="2895883" cy="2858959"/>
          </a:xfrm>
          <a:prstGeom prst="rect">
            <a:avLst/>
          </a:prstGeom>
        </p:spPr>
      </p:pic>
      <p:sp>
        <p:nvSpPr>
          <p:cNvPr id="150" name="Rettangolo arrotondato 32"/>
          <p:cNvSpPr/>
          <p:nvPr/>
        </p:nvSpPr>
        <p:spPr bwMode="auto">
          <a:xfrm>
            <a:off x="4050376" y="2803977"/>
            <a:ext cx="5093624" cy="302465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6732048" y="2144924"/>
            <a:ext cx="584842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221" y="2872603"/>
            <a:ext cx="215147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 </a:t>
            </a:r>
            <a:r>
              <a:rPr lang="en-US" sz="1500" b="1" dirty="0" smtClean="0"/>
              <a:t>Collinear extraction !</a:t>
            </a:r>
            <a:endParaRPr lang="en-US" sz="1500" b="1" dirty="0"/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635163" y="2093392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420684"/>
              </p:ext>
            </p:extLst>
          </p:nvPr>
        </p:nvGraphicFramePr>
        <p:xfrm>
          <a:off x="579351" y="2111771"/>
          <a:ext cx="268922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419" name="Equation" r:id="rId6" imgW="1524000" imgH="254000" progId="Equation.3">
                  <p:embed/>
                </p:oleObj>
              </mc:Choice>
              <mc:Fallback>
                <p:oleObj name="Equation" r:id="rId6" imgW="15240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351" y="2111771"/>
                        <a:ext cx="2689225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3" name="Straight Connector 122"/>
          <p:cNvCxnSpPr/>
          <p:nvPr/>
        </p:nvCxnSpPr>
        <p:spPr bwMode="auto">
          <a:xfrm>
            <a:off x="1171220" y="3275271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Rectangle 124"/>
          <p:cNvSpPr/>
          <p:nvPr/>
        </p:nvSpPr>
        <p:spPr>
          <a:xfrm>
            <a:off x="451384" y="3455048"/>
            <a:ext cx="207605" cy="1877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491777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307809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143" name="TextBox 142"/>
          <p:cNvSpPr txBox="1"/>
          <p:nvPr/>
        </p:nvSpPr>
        <p:spPr>
          <a:xfrm>
            <a:off x="3052003" y="1094373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E</a:t>
            </a:r>
            <a:r>
              <a:rPr lang="it-IT" sz="1400" dirty="0" err="1" smtClean="0"/>
              <a:t>xisting</a:t>
            </a:r>
            <a:r>
              <a:rPr lang="it-IT" sz="1400" dirty="0" smtClean="0"/>
              <a:t> </a:t>
            </a:r>
            <a:r>
              <a:rPr lang="it-IT" sz="1400" dirty="0"/>
              <a:t>data </a:t>
            </a:r>
            <a:r>
              <a:rPr lang="it-IT" sz="1400" dirty="0" err="1" smtClean="0"/>
              <a:t>limited</a:t>
            </a:r>
            <a:r>
              <a:rPr lang="it-IT" sz="1400" dirty="0"/>
              <a:t> </a:t>
            </a:r>
            <a:r>
              <a:rPr lang="it-IT" sz="1400" dirty="0" smtClean="0"/>
              <a:t>to </a:t>
            </a:r>
            <a:r>
              <a:rPr lang="en-US" sz="1400" dirty="0" smtClean="0"/>
              <a:t>x &lt; 0.3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>
              <a:buSzPct val="100000"/>
            </a:pPr>
            <a:endParaRPr lang="en-US" sz="400" dirty="0" smtClean="0"/>
          </a:p>
          <a:p>
            <a:r>
              <a:rPr lang="en-US" sz="1400" dirty="0" smtClean="0"/>
              <a:t>FF </a:t>
            </a:r>
            <a:r>
              <a:rPr lang="en-US" sz="1400" dirty="0" err="1" smtClean="0"/>
              <a:t>evol</a:t>
            </a:r>
            <a:r>
              <a:rPr lang="en-US" sz="1400" dirty="0" smtClean="0"/>
              <a:t>.. from high energy colliders</a:t>
            </a:r>
          </a:p>
        </p:txBody>
      </p:sp>
      <p:graphicFrame>
        <p:nvGraphicFramePr>
          <p:cNvPr id="2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269263"/>
              </p:ext>
            </p:extLst>
          </p:nvPr>
        </p:nvGraphicFramePr>
        <p:xfrm>
          <a:off x="5128263" y="2200336"/>
          <a:ext cx="29432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420" name="Equation" r:id="rId8" imgW="1879600" imgH="254000" progId="Equation.3">
                  <p:embed/>
                </p:oleObj>
              </mc:Choice>
              <mc:Fallback>
                <p:oleObj name="Equation" r:id="rId8" imgW="18796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8263" y="2200336"/>
                        <a:ext cx="29432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5905" y="3408386"/>
            <a:ext cx="4899864" cy="19805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70231" y="509236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8652339" y="516856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52" name="Rectangle 4"/>
          <p:cNvSpPr>
            <a:spLocks noChangeArrowheads="1"/>
          </p:cNvSpPr>
          <p:nvPr/>
        </p:nvSpPr>
        <p:spPr bwMode="auto">
          <a:xfrm>
            <a:off x="539338" y="5943277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>
                <a:solidFill>
                  <a:srgbClr val="000000"/>
                </a:solidFill>
              </a:rPr>
              <a:t>Anselmino</a:t>
            </a:r>
            <a:r>
              <a:rPr lang="en-US" sz="1200" b="1" dirty="0" smtClean="0">
                <a:solidFill>
                  <a:srgbClr val="000000"/>
                </a:solidFill>
              </a:rPr>
              <a:t>++       </a:t>
            </a:r>
            <a:r>
              <a:rPr lang="en-US" sz="1200" b="1" dirty="0" smtClean="0"/>
              <a:t>[arXiv:1303.3822]</a:t>
            </a: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6443676" y="5416352"/>
            <a:ext cx="270032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>
                <a:solidFill>
                  <a:srgbClr val="000000"/>
                </a:solidFill>
              </a:rPr>
              <a:t>Bacchetta</a:t>
            </a:r>
            <a:r>
              <a:rPr lang="en-US" sz="1200" b="1" dirty="0" smtClean="0">
                <a:solidFill>
                  <a:srgbClr val="000000"/>
                </a:solidFill>
              </a:rPr>
              <a:t>++       </a:t>
            </a:r>
            <a:r>
              <a:rPr lang="en-US" sz="1200" b="1" dirty="0" smtClean="0"/>
              <a:t>[arXiv:1212.3568]</a:t>
            </a: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9" name="Group 5"/>
          <p:cNvGrpSpPr>
            <a:grpSpLocks/>
          </p:cNvGrpSpPr>
          <p:nvPr/>
        </p:nvGrpSpPr>
        <p:grpSpPr bwMode="auto">
          <a:xfrm>
            <a:off x="6745815" y="626476"/>
            <a:ext cx="2289954" cy="1464976"/>
            <a:chOff x="0" y="0"/>
            <a:chExt cx="2699" cy="1737"/>
          </a:xfrm>
        </p:grpSpPr>
        <p:pic>
          <p:nvPicPr>
            <p:cNvPr id="41" name="Picture 3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699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ectangle 4"/>
            <p:cNvSpPr>
              <a:spLocks/>
            </p:cNvSpPr>
            <p:nvPr/>
          </p:nvSpPr>
          <p:spPr bwMode="auto">
            <a:xfrm>
              <a:off x="132" y="1536"/>
              <a:ext cx="1120" cy="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858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113" y="894857"/>
            <a:ext cx="2414559" cy="22198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40" y="1001712"/>
            <a:ext cx="2327096" cy="212814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grpSp>
        <p:nvGrpSpPr>
          <p:cNvPr id="4" name="Group 46"/>
          <p:cNvGrpSpPr/>
          <p:nvPr/>
        </p:nvGrpSpPr>
        <p:grpSpPr>
          <a:xfrm>
            <a:off x="456100" y="4558444"/>
            <a:ext cx="2880962" cy="2055505"/>
            <a:chOff x="342476" y="4483088"/>
            <a:chExt cx="2880962" cy="2055505"/>
          </a:xfrm>
        </p:grpSpPr>
        <p:grpSp>
          <p:nvGrpSpPr>
            <p:cNvPr id="5" name="Group 42"/>
            <p:cNvGrpSpPr/>
            <p:nvPr/>
          </p:nvGrpSpPr>
          <p:grpSpPr>
            <a:xfrm>
              <a:off x="342476" y="4483088"/>
              <a:ext cx="2880962" cy="2055505"/>
              <a:chOff x="-156418" y="4614327"/>
              <a:chExt cx="2562871" cy="2010255"/>
            </a:xfrm>
          </p:grpSpPr>
          <p:pic>
            <p:nvPicPr>
              <p:cNvPr id="34" name="Picture 5" descr="AN_E704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-102702" y="4614327"/>
                <a:ext cx="2498893" cy="1893332"/>
              </a:xfrm>
              <a:prstGeom prst="rect">
                <a:avLst/>
              </a:prstGeom>
              <a:noFill/>
            </p:spPr>
          </p:pic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09600" y="5029200"/>
                <a:ext cx="1180988" cy="27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b="0" dirty="0" err="1">
                    <a:solidFill>
                      <a:srgbClr val="0066FF"/>
                    </a:solidFill>
                  </a:rPr>
                  <a:t>p</a:t>
                </a:r>
                <a:r>
                  <a:rPr lang="en-US" sz="1200" b="0" baseline="-25000" dirty="0" err="1">
                    <a:solidFill>
                      <a:srgbClr val="0066FF"/>
                    </a:solidFill>
                  </a:rPr>
                  <a:t>T</a:t>
                </a:r>
                <a:r>
                  <a:rPr lang="en-US" sz="1200" b="0" dirty="0">
                    <a:solidFill>
                      <a:srgbClr val="0066FF"/>
                    </a:solidFill>
                  </a:rPr>
                  <a:t>&lt; 2 </a:t>
                </a:r>
                <a:r>
                  <a:rPr lang="en-US" sz="1200" b="0" dirty="0" err="1">
                    <a:solidFill>
                      <a:srgbClr val="0066FF"/>
                    </a:solidFill>
                  </a:rPr>
                  <a:t>GeV/c</a:t>
                </a:r>
                <a:endParaRPr lang="en-US" sz="1200" b="0" dirty="0">
                  <a:solidFill>
                    <a:srgbClr val="0066FF"/>
                  </a:solidFill>
                </a:endParaRP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527436" y="4842927"/>
                <a:ext cx="1160687" cy="24621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200" b="0" dirty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38" name="Text Box 9"/>
              <p:cNvSpPr txBox="1">
                <a:spLocks noChangeArrowheads="1"/>
              </p:cNvSpPr>
              <p:nvPr/>
            </p:nvSpPr>
            <p:spPr bwMode="auto">
              <a:xfrm>
                <a:off x="1996389" y="6255250"/>
                <a:ext cx="410064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solidFill>
                      <a:schemeClr val="tx1"/>
                    </a:solidFill>
                  </a:rPr>
                  <a:t>x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F</a:t>
                </a:r>
                <a:endParaRPr lang="it-IT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 Box 10"/>
              <p:cNvSpPr txBox="1">
                <a:spLocks noChangeArrowheads="1"/>
              </p:cNvSpPr>
              <p:nvPr/>
            </p:nvSpPr>
            <p:spPr bwMode="auto">
              <a:xfrm>
                <a:off x="-156418" y="4980053"/>
                <a:ext cx="477657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N</a:t>
                </a:r>
                <a:endParaRPr lang="it-IT" sz="1600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87848" y="5348873"/>
              <a:ext cx="428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482205" y="4470956"/>
            <a:ext cx="36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May </a:t>
            </a:r>
            <a:r>
              <a:rPr lang="en-US" dirty="0" smtClean="0">
                <a:solidFill>
                  <a:srgbClr val="FF0000"/>
                </a:solidFill>
              </a:rPr>
              <a:t>solve proton </a:t>
            </a:r>
            <a:r>
              <a:rPr lang="en-US" dirty="0" smtClean="0">
                <a:solidFill>
                  <a:srgbClr val="FF0000"/>
                </a:solidFill>
              </a:rPr>
              <a:t>spin puzzle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16196"/>
              </p:ext>
            </p:extLst>
          </p:nvPr>
        </p:nvGraphicFramePr>
        <p:xfrm>
          <a:off x="4681722" y="5820297"/>
          <a:ext cx="430688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3" name="Equation" r:id="rId7" imgW="3035300" imgH="457200" progId="Equation.3">
                  <p:embed/>
                </p:oleObj>
              </mc:Choice>
              <mc:Fallback>
                <p:oleObj name="Equation" r:id="rId7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81722" y="5820297"/>
                        <a:ext cx="4306888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705508" y="453668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59097" y="4338102"/>
            <a:ext cx="325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May explain SSA &amp; Lam-Tung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626357" cy="4001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PDFs </a:t>
            </a:r>
            <a:r>
              <a:rPr lang="en-US" sz="2000" dirty="0">
                <a:latin typeface="Arial" pitchFamily="-108" charset="0"/>
              </a:rPr>
              <a:t> </a:t>
            </a:r>
            <a:r>
              <a:rPr lang="en-US" sz="2000" dirty="0" smtClean="0">
                <a:latin typeface="Arial" pitchFamily="-108" charset="0"/>
              </a:rPr>
              <a:t>        </a:t>
            </a:r>
            <a:endParaRPr lang="en-US" sz="2000" b="0" dirty="0">
              <a:latin typeface="Arial" pitchFamily="-108" charset="0"/>
            </a:endParaRPr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145695"/>
              </p:ext>
            </p:extLst>
          </p:nvPr>
        </p:nvGraphicFramePr>
        <p:xfrm>
          <a:off x="4475025" y="4840288"/>
          <a:ext cx="59372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4" name="Equation" r:id="rId9" imgW="393700" imgH="254000" progId="Equation.3">
                  <p:embed/>
                </p:oleObj>
              </mc:Choice>
              <mc:Fallback>
                <p:oleObj name="Equation" r:id="rId9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75025" y="4840288"/>
                        <a:ext cx="593725" cy="382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2306338" y="748140"/>
            <a:ext cx="4320741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smtClean="0">
                <a:latin typeface="Arial" pitchFamily="-108" charset="0"/>
              </a:rPr>
              <a:t>                         “</a:t>
            </a:r>
            <a:r>
              <a:rPr lang="en-US" sz="1600" b="0" dirty="0">
                <a:latin typeface="Arial" pitchFamily="-108" charset="0"/>
              </a:rPr>
              <a:t>Mother” Wigner distributions </a:t>
            </a:r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993272"/>
              </p:ext>
            </p:extLst>
          </p:nvPr>
        </p:nvGraphicFramePr>
        <p:xfrm>
          <a:off x="2466808" y="715050"/>
          <a:ext cx="1228149" cy="40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5" name="Equation" r:id="rId11" imgW="812800" imgH="266700" progId="Equation.3">
                  <p:embed/>
                </p:oleObj>
              </mc:Choice>
              <mc:Fallback>
                <p:oleObj name="Equation" r:id="rId11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66808" y="715050"/>
                        <a:ext cx="1228149" cy="402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 rot="18267567">
            <a:off x="3024381" y="1624599"/>
            <a:ext cx="8272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 smtClean="0">
                <a:latin typeface="Arial" pitchFamily="-108" charset="0"/>
              </a:rPr>
              <a:t>d</a:t>
            </a:r>
            <a:r>
              <a:rPr lang="en-US" sz="2000" baseline="30000" dirty="0" smtClean="0">
                <a:latin typeface="Arial" pitchFamily="-108" charset="0"/>
              </a:rPr>
              <a:t>2</a:t>
            </a:r>
            <a:r>
              <a:rPr lang="en-US" sz="2000" dirty="0" smtClean="0">
                <a:latin typeface="Arial" pitchFamily="-108" charset="0"/>
              </a:rPr>
              <a:t>b</a:t>
            </a:r>
            <a:r>
              <a:rPr lang="en-US" sz="2000" baseline="-25000" dirty="0" smtClean="0">
                <a:latin typeface="Arial" pitchFamily="-108" charset="0"/>
              </a:rPr>
              <a:t>T</a:t>
            </a:r>
            <a:r>
              <a:rPr lang="en-US" sz="2000" b="0" dirty="0" smtClean="0">
                <a:latin typeface="Arial" pitchFamily="-108" charset="0"/>
              </a:rPr>
              <a:t>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-10427" y="-76200"/>
            <a:ext cx="90187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 of Quarks</a:t>
            </a: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971119" y="3173682"/>
            <a:ext cx="2646472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 smtClean="0">
                <a:latin typeface="Arial" pitchFamily="-108" charset="0"/>
              </a:rPr>
              <a:t>TMDs:                </a:t>
            </a:r>
            <a:endParaRPr lang="en-US" sz="2000" b="0" dirty="0">
              <a:latin typeface="Arial" pitchFamily="-108" charset="0"/>
            </a:endParaRPr>
          </a:p>
        </p:txBody>
      </p:sp>
      <p:sp>
        <p:nvSpPr>
          <p:cNvPr id="51" name="Text Box 17"/>
          <p:cNvSpPr txBox="1">
            <a:spLocks noChangeArrowheads="1"/>
          </p:cNvSpPr>
          <p:nvPr/>
        </p:nvSpPr>
        <p:spPr bwMode="auto">
          <a:xfrm>
            <a:off x="5335759" y="3618897"/>
            <a:ext cx="215724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1+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2D spatial 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56" name="Text Box 18"/>
          <p:cNvSpPr txBox="1">
            <a:spLocks noChangeArrowheads="1"/>
          </p:cNvSpPr>
          <p:nvPr/>
        </p:nvSpPr>
        <p:spPr bwMode="auto">
          <a:xfrm>
            <a:off x="971119" y="3581067"/>
            <a:ext cx="2645481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3D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60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17184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GPDs: </a:t>
            </a:r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475225"/>
              </p:ext>
            </p:extLst>
          </p:nvPr>
        </p:nvGraphicFramePr>
        <p:xfrm>
          <a:off x="6349567" y="3225197"/>
          <a:ext cx="1028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6" name="Equation" r:id="rId13" imgW="660400" imgH="254000" progId="Equation.3">
                  <p:embed/>
                </p:oleObj>
              </mc:Choice>
              <mc:Fallback>
                <p:oleObj name="Equation" r:id="rId13" imgW="6604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349567" y="3225197"/>
                        <a:ext cx="10287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223141"/>
              </p:ext>
            </p:extLst>
          </p:nvPr>
        </p:nvGraphicFramePr>
        <p:xfrm>
          <a:off x="2589753" y="3167335"/>
          <a:ext cx="863600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7" name="Equation" r:id="rId15" imgW="571500" imgH="266700" progId="Equation.3">
                  <p:embed/>
                </p:oleObj>
              </mc:Choice>
              <mc:Fallback>
                <p:oleObj name="Equation" r:id="rId15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589753" y="3167335"/>
                        <a:ext cx="863600" cy="401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Line 26"/>
          <p:cNvSpPr>
            <a:spLocks noChangeShapeType="1"/>
          </p:cNvSpPr>
          <p:nvPr/>
        </p:nvSpPr>
        <p:spPr bwMode="auto">
          <a:xfrm>
            <a:off x="3453353" y="4197048"/>
            <a:ext cx="760258" cy="5933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4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064974"/>
              </p:ext>
            </p:extLst>
          </p:nvPr>
        </p:nvGraphicFramePr>
        <p:xfrm>
          <a:off x="5699033" y="5011130"/>
          <a:ext cx="2984791" cy="669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318" name="Equation" r:id="rId17" imgW="2095200" imgH="469800" progId="Equation.3">
                  <p:embed/>
                </p:oleObj>
              </mc:Choice>
              <mc:Fallback>
                <p:oleObj name="Equation" r:id="rId17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033" y="5011130"/>
                        <a:ext cx="2984791" cy="66922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4817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s12proj-collins_hermes_compas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019" y="1205244"/>
            <a:ext cx="5423336" cy="542333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24990" y="-76200"/>
            <a:ext cx="45479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@ JLab12   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17242" y="695660"/>
            <a:ext cx="2642859" cy="1951287"/>
            <a:chOff x="517242" y="695660"/>
            <a:chExt cx="2642859" cy="1951287"/>
          </a:xfrm>
        </p:grpSpPr>
        <p:sp>
          <p:nvSpPr>
            <p:cNvPr id="13" name="Rounded Rectangle 12"/>
            <p:cNvSpPr/>
            <p:nvPr/>
          </p:nvSpPr>
          <p:spPr>
            <a:xfrm>
              <a:off x="517242" y="695660"/>
              <a:ext cx="2642859" cy="535609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23007" y="2312738"/>
              <a:ext cx="828722" cy="33420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461603" y="1244637"/>
              <a:ext cx="0" cy="10681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00348" y="721417"/>
              <a:ext cx="25597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Large x important to constrain </a:t>
              </a:r>
            </a:p>
            <a:p>
              <a:r>
                <a:rPr lang="en-US" sz="1400" dirty="0"/>
                <a:t>t</a:t>
              </a:r>
              <a:r>
                <a:rPr lang="en-US" sz="1400" dirty="0" smtClean="0"/>
                <a:t>he tensor charge</a:t>
              </a:r>
              <a:endParaRPr lang="en-US" sz="1400" dirty="0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858" y="2573507"/>
            <a:ext cx="3943292" cy="2838805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6130855" y="4471610"/>
            <a:ext cx="1834747" cy="33495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160322" y="4475696"/>
            <a:ext cx="1711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E12-12-109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566245" y="2005161"/>
            <a:ext cx="2110135" cy="5703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553011" y="2053541"/>
            <a:ext cx="2160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Di-hadron channel for h</a:t>
            </a:r>
            <a:r>
              <a:rPr lang="en-US" sz="1400" baseline="-25000" dirty="0" smtClean="0"/>
              <a:t>1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est  of TMDs extraction</a:t>
            </a:r>
            <a:endParaRPr lang="en-US" sz="1400" dirty="0"/>
          </a:p>
        </p:txBody>
      </p:sp>
      <p:sp>
        <p:nvSpPr>
          <p:cNvPr id="46" name="Rounded Rectangle 45"/>
          <p:cNvSpPr/>
          <p:nvPr/>
        </p:nvSpPr>
        <p:spPr>
          <a:xfrm>
            <a:off x="3436577" y="1429474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Proton</a:t>
            </a:r>
            <a:endParaRPr lang="en-US" sz="1400" dirty="0"/>
          </a:p>
        </p:txBody>
      </p:sp>
      <p:sp>
        <p:nvSpPr>
          <p:cNvPr id="48" name="Oval 47"/>
          <p:cNvSpPr/>
          <p:nvPr/>
        </p:nvSpPr>
        <p:spPr>
          <a:xfrm>
            <a:off x="1450058" y="1320155"/>
            <a:ext cx="1805762" cy="33920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461603" y="1328489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565106" y="2788738"/>
            <a:ext cx="3013345" cy="28702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872182" y="4918364"/>
            <a:ext cx="328135" cy="300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91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938847" y="5694179"/>
            <a:ext cx="4079553" cy="450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22" y="1539942"/>
            <a:ext cx="3153162" cy="43381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329304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4961" name="Equation" r:id="rId5" imgW="495300" imgH="228600" progId="Equation.3">
                  <p:embed/>
                </p:oleObj>
              </mc:Choice>
              <mc:Fallback>
                <p:oleObj name="Equation" r:id="rId5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6998" y="1671790"/>
            <a:ext cx="4251402" cy="38735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98345" y="1816100"/>
            <a:ext cx="456291" cy="37068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 rot="16200000">
            <a:off x="-88195" y="4151190"/>
            <a:ext cx="716696" cy="343175"/>
            <a:chOff x="2557633" y="3442809"/>
            <a:chExt cx="716696" cy="343175"/>
          </a:xfrm>
        </p:grpSpPr>
        <p:sp>
          <p:nvSpPr>
            <p:cNvPr id="26" name="TextBox 25"/>
            <p:cNvSpPr txBox="1"/>
            <p:nvPr/>
          </p:nvSpPr>
          <p:spPr>
            <a:xfrm>
              <a:off x="2557633" y="3447430"/>
              <a:ext cx="7166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xh</a:t>
              </a:r>
              <a:r>
                <a:rPr lang="en-US" sz="1600" baseline="-25000" dirty="0" smtClean="0"/>
                <a:t>1</a:t>
              </a:r>
              <a:r>
                <a:rPr lang="en-US" sz="1600" dirty="0" smtClean="0"/>
                <a:t>(x)</a:t>
              </a:r>
              <a:endParaRPr lang="en-US" sz="16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75881" y="3442809"/>
              <a:ext cx="25598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d</a:t>
              </a:r>
              <a:endParaRPr lang="en-US" sz="1000" dirty="0"/>
            </a:p>
          </p:txBody>
        </p:sp>
      </p:grpSp>
      <p:grpSp>
        <p:nvGrpSpPr>
          <p:cNvPr id="28" name="Group 27"/>
          <p:cNvGrpSpPr/>
          <p:nvPr/>
        </p:nvGrpSpPr>
        <p:grpSpPr>
          <a:xfrm rot="16200000">
            <a:off x="-64834" y="2268342"/>
            <a:ext cx="783200" cy="369332"/>
            <a:chOff x="2524381" y="3432041"/>
            <a:chExt cx="783200" cy="369332"/>
          </a:xfrm>
        </p:grpSpPr>
        <p:sp>
          <p:nvSpPr>
            <p:cNvPr id="31" name="TextBox 30"/>
            <p:cNvSpPr txBox="1"/>
            <p:nvPr/>
          </p:nvSpPr>
          <p:spPr>
            <a:xfrm>
              <a:off x="2524381" y="3432041"/>
              <a:ext cx="783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xh</a:t>
              </a:r>
              <a:r>
                <a:rPr lang="en-US" baseline="-25000" dirty="0" smtClean="0"/>
                <a:t>1</a:t>
              </a:r>
              <a:r>
                <a:rPr lang="en-US" dirty="0" smtClean="0"/>
                <a:t>(x)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38318" y="4877191"/>
            <a:ext cx="655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helicity</a:t>
            </a:r>
            <a:endParaRPr lang="en-US" sz="1200" dirty="0"/>
          </a:p>
        </p:txBody>
      </p: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2219961" y="4608286"/>
            <a:ext cx="245881" cy="268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211233" y="-76200"/>
            <a:ext cx="45754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vs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3912" y="889061"/>
            <a:ext cx="151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Distributions: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1445235" y="1368034"/>
            <a:ext cx="2299455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              </a:t>
            </a:r>
            <a:r>
              <a:rPr lang="en-US" sz="1200" b="1" dirty="0" smtClean="0"/>
              <a:t>[arXiv:0812.4366]</a:t>
            </a: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5926755" y="1309042"/>
            <a:ext cx="2299455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              </a:t>
            </a:r>
            <a:r>
              <a:rPr lang="en-US" sz="1200" b="1" dirty="0" smtClean="0"/>
              <a:t>[arXiv:1303.3822]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27334" y="883252"/>
            <a:ext cx="112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Charges: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19847" y="5740359"/>
            <a:ext cx="1058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Symbol" charset="2"/>
                <a:cs typeface="Symbol" charset="2"/>
              </a:rPr>
              <a:t>D</a:t>
            </a:r>
            <a:r>
              <a:rPr lang="en-US" sz="1400" b="1" dirty="0" smtClean="0"/>
              <a:t>u = </a:t>
            </a:r>
            <a:r>
              <a:rPr lang="en-US" sz="1400" b="1" dirty="0" smtClean="0"/>
              <a:t>0.819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597799" y="5740359"/>
            <a:ext cx="1120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Symbol" charset="2"/>
                <a:cs typeface="Symbol" charset="2"/>
              </a:rPr>
              <a:t>D</a:t>
            </a:r>
            <a:r>
              <a:rPr lang="en-US" sz="1400" b="1" dirty="0" err="1"/>
              <a:t>d</a:t>
            </a:r>
            <a:r>
              <a:rPr lang="en-US" sz="1400" b="1" dirty="0" smtClean="0"/>
              <a:t> = -</a:t>
            </a:r>
            <a:r>
              <a:rPr lang="en-US" sz="1400" b="1" dirty="0" smtClean="0"/>
              <a:t>0.313</a:t>
            </a:r>
            <a:endParaRPr lang="en-US" sz="1400" b="1" dirty="0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5894149" y="6190682"/>
            <a:ext cx="2299455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              </a:t>
            </a:r>
            <a:r>
              <a:rPr lang="en-US" sz="1200" b="1" dirty="0" smtClean="0"/>
              <a:t>[arXiv:</a:t>
            </a:r>
            <a:r>
              <a:rPr lang="en-US" sz="1200" b="1" dirty="0" smtClean="0"/>
              <a:t>1310.6339]</a:t>
            </a:r>
            <a:endParaRPr lang="en-US" sz="1200" b="1" dirty="0" smtClean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5056" y="2508744"/>
            <a:ext cx="74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Single</a:t>
            </a:r>
          </a:p>
          <a:p>
            <a:r>
              <a:rPr lang="en-US" sz="1400" dirty="0" smtClean="0"/>
              <a:t>hadron</a:t>
            </a:r>
            <a:endParaRPr lang="en-US" sz="1400" dirty="0"/>
          </a:p>
        </p:txBody>
      </p:sp>
      <p:sp>
        <p:nvSpPr>
          <p:cNvPr id="34" name="Right Brace 33"/>
          <p:cNvSpPr/>
          <p:nvPr/>
        </p:nvSpPr>
        <p:spPr>
          <a:xfrm>
            <a:off x="7946082" y="2588259"/>
            <a:ext cx="175204" cy="413570"/>
          </a:xfrm>
          <a:prstGeom prst="rightBrace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Brace 38"/>
          <p:cNvSpPr/>
          <p:nvPr/>
        </p:nvSpPr>
        <p:spPr>
          <a:xfrm>
            <a:off x="7946082" y="3550860"/>
            <a:ext cx="175204" cy="358082"/>
          </a:xfrm>
          <a:prstGeom prst="rightBrace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226210" y="3441210"/>
            <a:ext cx="813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Lattice</a:t>
            </a:r>
          </a:p>
          <a:p>
            <a:r>
              <a:rPr lang="en-US" sz="1400" dirty="0" smtClean="0"/>
              <a:t>(typical)</a:t>
            </a:r>
            <a:endParaRPr lang="en-US" sz="1400" dirty="0"/>
          </a:p>
        </p:txBody>
      </p:sp>
      <p:sp>
        <p:nvSpPr>
          <p:cNvPr id="43" name="Right Brace 42"/>
          <p:cNvSpPr/>
          <p:nvPr/>
        </p:nvSpPr>
        <p:spPr>
          <a:xfrm>
            <a:off x="7941475" y="4878548"/>
            <a:ext cx="175204" cy="358082"/>
          </a:xfrm>
          <a:prstGeom prst="rightBrace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8188190" y="4882853"/>
            <a:ext cx="97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Di-hadron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9505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0" y="2192711"/>
            <a:ext cx="8599488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9378" y="928744"/>
            <a:ext cx="8229600" cy="7550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Comic Sans MS" charset="0"/>
                <a:cs typeface="Times New Roman" charset="0"/>
              </a:rPr>
              <a:t>Looking for a practical way how to calculate light-cone distributions:</a:t>
            </a:r>
          </a:p>
          <a:p>
            <a:pPr>
              <a:buFont typeface="Wingdings" charset="0"/>
              <a:buNone/>
            </a:pPr>
            <a:r>
              <a:rPr lang="en-US" sz="1800" dirty="0" smtClean="0">
                <a:latin typeface="Comic Sans MS" charset="0"/>
                <a:cs typeface="Times New Roman" charset="0"/>
              </a:rPr>
              <a:t>   PDFs, TMDs, GPDs, HTs, LCWFs, LCDAs, etc…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3712" y="1878918"/>
            <a:ext cx="21008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     </a:t>
            </a:r>
            <a:r>
              <a:rPr lang="en-US" sz="1200" b="1" dirty="0" err="1" smtClean="0"/>
              <a:t>Ji</a:t>
            </a:r>
            <a:r>
              <a:rPr lang="en-US" sz="1200" b="1" dirty="0" smtClean="0"/>
              <a:t> X.</a:t>
            </a:r>
            <a:r>
              <a:rPr lang="en-US" sz="1200" b="1" dirty="0" smtClean="0"/>
              <a:t> [</a:t>
            </a:r>
            <a:r>
              <a:rPr lang="en-US" sz="1200" b="1" dirty="0" smtClean="0"/>
              <a:t>arXiv:</a:t>
            </a:r>
            <a:r>
              <a:rPr lang="en-US" sz="1200" b="1" dirty="0" smtClean="0"/>
              <a:t>1305.1539]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175490" y="2192711"/>
            <a:ext cx="8753655" cy="393728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43310" y="-76200"/>
            <a:ext cx="33112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Lattice and PDFs 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280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7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8843" y="996119"/>
            <a:ext cx="502725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ivers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TMD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hallenge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84351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4184225"/>
            <a:ext cx="900419" cy="789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8821205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2493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6912994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2494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982393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495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7835101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496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211079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497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537660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498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475774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499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068135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500" name="Equation" r:id="rId24" imgW="177480" imgH="266400" progId="Equation.3">
                  <p:embed/>
                </p:oleObj>
              </mc:Choice>
              <mc:Fallback>
                <p:oleObj name="Equation" r:id="rId24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6494890" y="3186739"/>
            <a:ext cx="2510563" cy="1994972"/>
          </a:xfrm>
          <a:prstGeom prst="wedgeEllipseCallout">
            <a:avLst>
              <a:gd name="adj1" fmla="val -137211"/>
              <a:gd name="adj2" fmla="val 2575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Na</a:t>
            </a:r>
            <a:r>
              <a:rPr lang="fr-FR" sz="1400" dirty="0" err="1" smtClean="0"/>
              <a:t>ï</a:t>
            </a:r>
            <a:r>
              <a:rPr lang="en-US" sz="1400" dirty="0" err="1" smtClean="0"/>
              <a:t>ve</a:t>
            </a:r>
            <a:r>
              <a:rPr lang="en-US" sz="1400" dirty="0" smtClean="0"/>
              <a:t>-T-odd</a:t>
            </a:r>
          </a:p>
          <a:p>
            <a:pPr algn="ctr"/>
            <a:r>
              <a:rPr lang="en-US" sz="1400" dirty="0" smtClean="0"/>
              <a:t>Non-trivial gauge link</a:t>
            </a:r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Process dependence</a:t>
            </a:r>
            <a:endParaRPr lang="en-US" sz="1400" dirty="0"/>
          </a:p>
        </p:txBody>
      </p:sp>
      <p:sp>
        <p:nvSpPr>
          <p:cNvPr id="43" name="Rectangle 42"/>
          <p:cNvSpPr/>
          <p:nvPr/>
        </p:nvSpPr>
        <p:spPr>
          <a:xfrm>
            <a:off x="6856188" y="4698577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856188" y="3775302"/>
            <a:ext cx="1712927" cy="1135415"/>
            <a:chOff x="6973873" y="5148185"/>
            <a:chExt cx="1712927" cy="1135415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46083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920" y="251797"/>
            <a:ext cx="2327096" cy="2128147"/>
          </a:xfrm>
          <a:prstGeom prst="rect">
            <a:avLst/>
          </a:prstGeom>
        </p:spPr>
      </p:pic>
      <p:pic>
        <p:nvPicPr>
          <p:cNvPr id="7" name="Picture 6" descr="Sivdown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186" y="251797"/>
            <a:ext cx="2378267" cy="208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683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20683" y="-76200"/>
            <a:ext cx="35565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312781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2947" name="Equation" r:id="rId4" imgW="546100" imgH="228600" progId="Equation.3">
                  <p:embed/>
                </p:oleObj>
              </mc:Choice>
              <mc:Fallback>
                <p:oleObj name="Equation" r:id="rId4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728" y="607233"/>
            <a:ext cx="5470154" cy="378813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819366" y="2365055"/>
            <a:ext cx="23144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   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0906.3918]</a:t>
            </a:r>
            <a:endParaRPr lang="en-US" sz="1200" dirty="0"/>
          </a:p>
        </p:txBody>
      </p:sp>
      <p:sp>
        <p:nvSpPr>
          <p:cNvPr id="41" name="Rectangle 40"/>
          <p:cNvSpPr/>
          <p:nvPr/>
        </p:nvSpPr>
        <p:spPr>
          <a:xfrm>
            <a:off x="796276" y="2081597"/>
            <a:ext cx="23372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COMPASS</a:t>
            </a:r>
            <a:r>
              <a:rPr lang="en-US" sz="1200" b="1" dirty="0"/>
              <a:t> </a:t>
            </a:r>
            <a:r>
              <a:rPr lang="en-US" sz="1200" b="1" dirty="0" smtClean="0"/>
              <a:t>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1205.5122]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232885" y="1570149"/>
            <a:ext cx="2328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Clear not-zero signals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33100" y="799978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23881"/>
              </p:ext>
            </p:extLst>
          </p:nvPr>
        </p:nvGraphicFramePr>
        <p:xfrm>
          <a:off x="715963" y="823913"/>
          <a:ext cx="20716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2948" name="Equation" r:id="rId7" imgW="1143000" imgH="241300" progId="Equation.3">
                  <p:embed/>
                </p:oleObj>
              </mc:Choice>
              <mc:Fallback>
                <p:oleObj name="Equation" r:id="rId7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823913"/>
                        <a:ext cx="2071687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782" y="4341246"/>
            <a:ext cx="5507182" cy="22719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5963" y="4320856"/>
            <a:ext cx="4926001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681903" y="410057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 A           </a:t>
            </a:r>
            <a:r>
              <a:rPr lang="en-US" sz="1200" b="1" dirty="0" smtClean="0">
                <a:solidFill>
                  <a:srgbClr val="000000"/>
                </a:solidFill>
              </a:rPr>
              <a:t>    </a:t>
            </a:r>
            <a:r>
              <a:rPr lang="en-US" sz="1200" b="1" dirty="0" smtClean="0"/>
              <a:t>[arXiv:1106.0363]</a:t>
            </a:r>
          </a:p>
        </p:txBody>
      </p:sp>
      <p:sp>
        <p:nvSpPr>
          <p:cNvPr id="37" name="Oval Callout 36"/>
          <p:cNvSpPr/>
          <p:nvPr/>
        </p:nvSpPr>
        <p:spPr>
          <a:xfrm>
            <a:off x="6277216" y="5426360"/>
            <a:ext cx="1203603" cy="446322"/>
          </a:xfrm>
          <a:prstGeom prst="wedgeEllipseCallout">
            <a:avLst>
              <a:gd name="adj1" fmla="val -114838"/>
              <a:gd name="adj2" fmla="val -11209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485031" y="5484090"/>
            <a:ext cx="823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Neutron</a:t>
            </a:r>
            <a:endParaRPr lang="en-US" sz="1400" dirty="0"/>
          </a:p>
        </p:txBody>
      </p:sp>
      <p:sp>
        <p:nvSpPr>
          <p:cNvPr id="44" name="Oval Callout 43"/>
          <p:cNvSpPr/>
          <p:nvPr/>
        </p:nvSpPr>
        <p:spPr>
          <a:xfrm>
            <a:off x="533101" y="2865577"/>
            <a:ext cx="1673756" cy="655787"/>
          </a:xfrm>
          <a:prstGeom prst="wedgeEllipseCallout">
            <a:avLst>
              <a:gd name="adj1" fmla="val 139285"/>
              <a:gd name="adj2" fmla="val -5518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15963" y="2925611"/>
            <a:ext cx="1491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Proton: hint of </a:t>
            </a:r>
          </a:p>
          <a:p>
            <a:r>
              <a:rPr lang="en-US" sz="1400" dirty="0" smtClean="0"/>
              <a:t>TMD evolution ?</a:t>
            </a:r>
          </a:p>
        </p:txBody>
      </p:sp>
      <p:sp>
        <p:nvSpPr>
          <p:cNvPr id="5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56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34" y="863807"/>
            <a:ext cx="3596608" cy="251840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83679" y="-76200"/>
            <a:ext cx="32305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JLab12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095756" y="67804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HDice</a:t>
            </a:r>
            <a:endParaRPr lang="en-US" sz="1400" dirty="0"/>
          </a:p>
        </p:txBody>
      </p:sp>
      <p:sp>
        <p:nvSpPr>
          <p:cNvPr id="33" name="Oval Callout 32"/>
          <p:cNvSpPr/>
          <p:nvPr/>
        </p:nvSpPr>
        <p:spPr>
          <a:xfrm>
            <a:off x="2883679" y="636596"/>
            <a:ext cx="2042076" cy="448678"/>
          </a:xfrm>
          <a:prstGeom prst="wedgeEllipseCallout">
            <a:avLst>
              <a:gd name="adj1" fmla="val -22434"/>
              <a:gd name="adj2" fmla="val 11012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993578" y="678045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3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117" y="3826735"/>
            <a:ext cx="3703207" cy="2761714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7019570" y="5517718"/>
            <a:ext cx="2124362" cy="338554"/>
          </a:xfrm>
          <a:prstGeom prst="wedgeEllipseCallout">
            <a:avLst>
              <a:gd name="adj1" fmla="val -41092"/>
              <a:gd name="adj2" fmla="val -1284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34" y="863807"/>
            <a:ext cx="3596608" cy="251840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83679" y="-76200"/>
            <a:ext cx="32305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JLab12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879776" y="3794092"/>
            <a:ext cx="989263" cy="545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797078" y="4080872"/>
            <a:ext cx="761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/>
              </a:rPr>
              <a:t>)X 40 days</a:t>
            </a:r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68118" y="5506173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E12-11-007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756030" y="364815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aseline="30000" dirty="0" smtClean="0"/>
              <a:t>3</a:t>
            </a:r>
            <a:r>
              <a:rPr lang="en-US" sz="1400" dirty="0" smtClean="0"/>
              <a:t>He</a:t>
            </a:r>
            <a:endParaRPr lang="en-US" sz="1400" dirty="0"/>
          </a:p>
        </p:txBody>
      </p:sp>
      <p:sp>
        <p:nvSpPr>
          <p:cNvPr id="29" name="Rounded Rectangle 28"/>
          <p:cNvSpPr/>
          <p:nvPr/>
        </p:nvSpPr>
        <p:spPr>
          <a:xfrm>
            <a:off x="1095756" y="67804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HDice</a:t>
            </a:r>
            <a:endParaRPr lang="en-US" sz="1400" dirty="0"/>
          </a:p>
        </p:txBody>
      </p:sp>
      <p:sp>
        <p:nvSpPr>
          <p:cNvPr id="33" name="Oval Callout 32"/>
          <p:cNvSpPr/>
          <p:nvPr/>
        </p:nvSpPr>
        <p:spPr>
          <a:xfrm>
            <a:off x="2883679" y="636596"/>
            <a:ext cx="2042076" cy="448678"/>
          </a:xfrm>
          <a:prstGeom prst="wedgeEllipseCallout">
            <a:avLst>
              <a:gd name="adj1" fmla="val -22434"/>
              <a:gd name="adj2" fmla="val 11012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993578" y="678045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5749726" y="725307"/>
            <a:ext cx="26079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/>
                <a:cs typeface="Arial"/>
              </a:rPr>
              <a:t>K+ amplitudes larger than </a:t>
            </a:r>
            <a:r>
              <a:rPr lang="el-GR" sz="12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lang="it-IT" sz="1200" b="1" dirty="0" smtClean="0">
                <a:solidFill>
                  <a:srgbClr val="FF0000"/>
                </a:solidFill>
                <a:latin typeface="Arial"/>
                <a:cs typeface="Arial"/>
              </a:rPr>
              <a:t>+:</a:t>
            </a:r>
            <a:endParaRPr lang="en-US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621348" y="1243758"/>
            <a:ext cx="4126232" cy="2289654"/>
            <a:chOff x="4757862" y="4185140"/>
            <a:chExt cx="4126232" cy="2289654"/>
          </a:xfrm>
        </p:grpSpPr>
        <p:sp>
          <p:nvSpPr>
            <p:cNvPr id="39" name="Rectangle 38"/>
            <p:cNvSpPr/>
            <p:nvPr/>
          </p:nvSpPr>
          <p:spPr>
            <a:xfrm>
              <a:off x="5396188" y="4230105"/>
              <a:ext cx="3453705" cy="178426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>
                <a:buFont typeface="+mj-lt"/>
                <a:buAutoNum type="arabicPeriod"/>
              </a:pPr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16276" y="4185140"/>
              <a:ext cx="745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K</a:t>
              </a:r>
              <a:r>
                <a:rPr lang="en-US" baseline="30000" dirty="0" smtClean="0"/>
                <a:t>+</a:t>
              </a:r>
              <a:r>
                <a:rPr lang="en-US" dirty="0" smtClean="0"/>
                <a:t>-</a:t>
              </a:r>
              <a:r>
                <a:rPr lang="en-US" dirty="0" smtClean="0">
                  <a:latin typeface="Symbol"/>
                </a:rPr>
                <a:t>p</a:t>
              </a:r>
              <a:r>
                <a:rPr lang="en-US" baseline="30000" dirty="0" smtClean="0">
                  <a:latin typeface="Symbol"/>
                </a:rPr>
                <a:t>+</a:t>
              </a:r>
              <a:endParaRPr lang="en-US" baseline="30000" dirty="0">
                <a:latin typeface="Symbol"/>
              </a:endParaRPr>
            </a:p>
          </p:txBody>
        </p:sp>
        <p:pic>
          <p:nvPicPr>
            <p:cNvPr id="41" name="Picture 40" descr="lucianomarkus.sivers-4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862" y="4185140"/>
              <a:ext cx="4126232" cy="2289654"/>
            </a:xfrm>
            <a:prstGeom prst="rect">
              <a:avLst/>
            </a:prstGeom>
          </p:spPr>
        </p:pic>
      </p:grp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6119376" y="1002306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200" b="1" dirty="0" smtClean="0"/>
              <a:t>[arXiv:0906.3918]</a:t>
            </a:r>
          </a:p>
        </p:txBody>
      </p:sp>
    </p:spTree>
    <p:extLst>
      <p:ext uri="{BB962C8B-B14F-4D97-AF65-F5344CB8AC3E}">
        <p14:creationId xmlns:p14="http://schemas.microsoft.com/office/powerpoint/2010/main" val="141833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117" y="3826735"/>
            <a:ext cx="3703207" cy="2761714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7019570" y="5517718"/>
            <a:ext cx="2124362" cy="338554"/>
          </a:xfrm>
          <a:prstGeom prst="wedgeEllipseCallout">
            <a:avLst>
              <a:gd name="adj1" fmla="val -41092"/>
              <a:gd name="adj2" fmla="val -1284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34" y="863807"/>
            <a:ext cx="3596608" cy="251840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83679" y="-76200"/>
            <a:ext cx="32305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JLab12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72" y="3899821"/>
            <a:ext cx="4163218" cy="262394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925697" y="5254322"/>
            <a:ext cx="847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00FF"/>
                </a:solidFill>
              </a:rPr>
              <a:t>SOLID </a:t>
            </a:r>
          </a:p>
          <a:p>
            <a:r>
              <a:rPr lang="en-US" sz="1000" b="1" dirty="0" smtClean="0">
                <a:solidFill>
                  <a:srgbClr val="0000FF"/>
                </a:solidFill>
              </a:rPr>
              <a:t>(projected)</a:t>
            </a:r>
            <a:endParaRPr lang="en-US" sz="1000" b="1" dirty="0">
              <a:solidFill>
                <a:srgbClr val="0000FF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734940" y="3607948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NH</a:t>
            </a:r>
            <a:r>
              <a:rPr lang="en-US" sz="1400" baseline="-25000" dirty="0" smtClean="0"/>
              <a:t>3 </a:t>
            </a:r>
            <a:r>
              <a:rPr lang="en-US" sz="1400" dirty="0" smtClean="0"/>
              <a:t>&amp;</a:t>
            </a:r>
            <a:r>
              <a:rPr lang="en-US" sz="1400" baseline="30000" dirty="0" smtClean="0"/>
              <a:t> 3</a:t>
            </a:r>
            <a:r>
              <a:rPr lang="en-US" sz="1400" dirty="0" smtClean="0"/>
              <a:t>He</a:t>
            </a:r>
            <a:endParaRPr lang="en-US" sz="1400" dirty="0"/>
          </a:p>
        </p:txBody>
      </p:sp>
      <p:sp>
        <p:nvSpPr>
          <p:cNvPr id="35" name="Rectangle 34"/>
          <p:cNvSpPr/>
          <p:nvPr/>
        </p:nvSpPr>
        <p:spPr>
          <a:xfrm>
            <a:off x="7879776" y="3794092"/>
            <a:ext cx="989263" cy="545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797078" y="4080872"/>
            <a:ext cx="761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/>
              </a:rPr>
              <a:t>)X 40 days</a:t>
            </a:r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68118" y="5506173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E12-11-007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756030" y="364815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aseline="30000" dirty="0" smtClean="0"/>
              <a:t>3</a:t>
            </a:r>
            <a:r>
              <a:rPr lang="en-US" sz="1400" dirty="0" smtClean="0"/>
              <a:t>He</a:t>
            </a:r>
            <a:endParaRPr lang="en-US" sz="1400" dirty="0"/>
          </a:p>
        </p:txBody>
      </p:sp>
      <p:sp>
        <p:nvSpPr>
          <p:cNvPr id="29" name="Rounded Rectangle 28"/>
          <p:cNvSpPr/>
          <p:nvPr/>
        </p:nvSpPr>
        <p:spPr>
          <a:xfrm>
            <a:off x="1095756" y="67804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HDice</a:t>
            </a:r>
            <a:endParaRPr lang="en-US" sz="1400" dirty="0"/>
          </a:p>
        </p:txBody>
      </p:sp>
      <p:sp>
        <p:nvSpPr>
          <p:cNvPr id="30" name="Oval Callout 29"/>
          <p:cNvSpPr/>
          <p:nvPr/>
        </p:nvSpPr>
        <p:spPr>
          <a:xfrm>
            <a:off x="2579684" y="3480451"/>
            <a:ext cx="2042076" cy="551541"/>
          </a:xfrm>
          <a:prstGeom prst="wedgeEllipseCallout">
            <a:avLst>
              <a:gd name="adj1" fmla="val 9227"/>
              <a:gd name="adj2" fmla="val 11016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749405" y="3514282"/>
            <a:ext cx="1710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E12-10-006  Hall-A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E12-11-108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2883679" y="636596"/>
            <a:ext cx="2042076" cy="448678"/>
          </a:xfrm>
          <a:prstGeom prst="wedgeEllipseCallout">
            <a:avLst>
              <a:gd name="adj1" fmla="val -22434"/>
              <a:gd name="adj2" fmla="val 11012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993578" y="678045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5749726" y="725307"/>
            <a:ext cx="26079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/>
                <a:cs typeface="Arial"/>
              </a:rPr>
              <a:t>K+ amplitudes larger than </a:t>
            </a:r>
            <a:r>
              <a:rPr lang="el-GR" sz="12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lang="it-IT" sz="1200" b="1" dirty="0" smtClean="0">
                <a:solidFill>
                  <a:srgbClr val="FF0000"/>
                </a:solidFill>
                <a:latin typeface="Arial"/>
                <a:cs typeface="Arial"/>
              </a:rPr>
              <a:t>+:</a:t>
            </a:r>
            <a:endParaRPr lang="en-US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621348" y="1243758"/>
            <a:ext cx="4126232" cy="2289654"/>
            <a:chOff x="4757862" y="4185140"/>
            <a:chExt cx="4126232" cy="2289654"/>
          </a:xfrm>
        </p:grpSpPr>
        <p:sp>
          <p:nvSpPr>
            <p:cNvPr id="39" name="Rectangle 38"/>
            <p:cNvSpPr/>
            <p:nvPr/>
          </p:nvSpPr>
          <p:spPr>
            <a:xfrm>
              <a:off x="5396188" y="4230105"/>
              <a:ext cx="3453705" cy="178426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>
                <a:buFont typeface="+mj-lt"/>
                <a:buAutoNum type="arabicPeriod"/>
              </a:pPr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16276" y="4185140"/>
              <a:ext cx="745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K</a:t>
              </a:r>
              <a:r>
                <a:rPr lang="en-US" baseline="30000" dirty="0" smtClean="0"/>
                <a:t>+</a:t>
              </a:r>
              <a:r>
                <a:rPr lang="en-US" dirty="0" smtClean="0"/>
                <a:t>-</a:t>
              </a:r>
              <a:r>
                <a:rPr lang="en-US" dirty="0" smtClean="0">
                  <a:latin typeface="Symbol"/>
                </a:rPr>
                <a:t>p</a:t>
              </a:r>
              <a:r>
                <a:rPr lang="en-US" baseline="30000" dirty="0" smtClean="0">
                  <a:latin typeface="Symbol"/>
                </a:rPr>
                <a:t>+</a:t>
              </a:r>
              <a:endParaRPr lang="en-US" baseline="30000" dirty="0">
                <a:latin typeface="Symbol"/>
              </a:endParaRPr>
            </a:p>
          </p:txBody>
        </p:sp>
        <p:pic>
          <p:nvPicPr>
            <p:cNvPr id="41" name="Picture 40" descr="lucianomarkus.sivers-4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862" y="4185140"/>
              <a:ext cx="4126232" cy="2289654"/>
            </a:xfrm>
            <a:prstGeom prst="rect">
              <a:avLst/>
            </a:prstGeom>
          </p:spPr>
        </p:pic>
      </p:grp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6119376" y="1002306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200" b="1" dirty="0" smtClean="0"/>
              <a:t>[arXiv:0906.3918]</a:t>
            </a:r>
          </a:p>
        </p:txBody>
      </p:sp>
    </p:spTree>
    <p:extLst>
      <p:ext uri="{BB962C8B-B14F-4D97-AF65-F5344CB8AC3E}">
        <p14:creationId xmlns:p14="http://schemas.microsoft.com/office/powerpoint/2010/main" val="2697421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dim-clas12proj-pi+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09" y="695542"/>
            <a:ext cx="5761796" cy="57617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51213" y="2563091"/>
            <a:ext cx="515257" cy="87612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54000" y="-76200"/>
            <a:ext cx="33254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Multi-D Analysis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353" y="4295896"/>
            <a:ext cx="900282" cy="1731311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2516457" y="943116"/>
            <a:ext cx="1783072" cy="629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496960" y="974563"/>
            <a:ext cx="187843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Statistical errors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4D analysis on </a:t>
            </a:r>
            <a:r>
              <a:rPr lang="en-US" sz="1600" dirty="0" smtClean="0">
                <a:latin typeface="Symbol"/>
              </a:rPr>
              <a:t>p</a:t>
            </a:r>
            <a:r>
              <a:rPr lang="en-US" sz="1600" dirty="0" smtClean="0"/>
              <a:t>+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66470" y="3439213"/>
            <a:ext cx="2332300" cy="12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78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87926" y="-76200"/>
            <a:ext cx="4822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World-wide Challenge  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715"/>
            <a:ext cx="9144000" cy="55675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" y="6011333"/>
            <a:ext cx="9144000" cy="617247"/>
          </a:xfrm>
          <a:prstGeom prst="rect">
            <a:avLst/>
          </a:prstGeom>
        </p:spPr>
      </p:pic>
      <p:sp>
        <p:nvSpPr>
          <p:cNvPr id="11" name="Multiply 10"/>
          <p:cNvSpPr/>
          <p:nvPr/>
        </p:nvSpPr>
        <p:spPr>
          <a:xfrm>
            <a:off x="2464234" y="6011333"/>
            <a:ext cx="922433" cy="617247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05202" y="6035192"/>
            <a:ext cx="69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EIC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352800" y="2438094"/>
            <a:ext cx="3766199" cy="3759345"/>
          </a:xfrm>
          <a:custGeom>
            <a:avLst/>
            <a:gdLst>
              <a:gd name="connsiteX0" fmla="*/ 118533 w 3766199"/>
              <a:gd name="connsiteY0" fmla="*/ 592973 h 3759345"/>
              <a:gd name="connsiteX1" fmla="*/ 1490133 w 3766199"/>
              <a:gd name="connsiteY1" fmla="*/ 306 h 3759345"/>
              <a:gd name="connsiteX2" fmla="*/ 3081867 w 3766199"/>
              <a:gd name="connsiteY2" fmla="*/ 660706 h 3759345"/>
              <a:gd name="connsiteX3" fmla="*/ 3759200 w 3766199"/>
              <a:gd name="connsiteY3" fmla="*/ 2523373 h 3759345"/>
              <a:gd name="connsiteX4" fmla="*/ 2709333 w 3766199"/>
              <a:gd name="connsiteY4" fmla="*/ 3742573 h 3759345"/>
              <a:gd name="connsiteX5" fmla="*/ 965200 w 3766199"/>
              <a:gd name="connsiteY5" fmla="*/ 3251506 h 3759345"/>
              <a:gd name="connsiteX6" fmla="*/ 0 w 3766199"/>
              <a:gd name="connsiteY6" fmla="*/ 3522439 h 3759345"/>
              <a:gd name="connsiteX7" fmla="*/ 0 w 3766199"/>
              <a:gd name="connsiteY7" fmla="*/ 3522439 h 375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6199" h="3759345">
                <a:moveTo>
                  <a:pt x="118533" y="592973"/>
                </a:moveTo>
                <a:cubicBezTo>
                  <a:pt x="557388" y="290995"/>
                  <a:pt x="996244" y="-10983"/>
                  <a:pt x="1490133" y="306"/>
                </a:cubicBezTo>
                <a:cubicBezTo>
                  <a:pt x="1984022" y="11595"/>
                  <a:pt x="2703689" y="240195"/>
                  <a:pt x="3081867" y="660706"/>
                </a:cubicBezTo>
                <a:cubicBezTo>
                  <a:pt x="3460045" y="1081217"/>
                  <a:pt x="3821289" y="2009729"/>
                  <a:pt x="3759200" y="2523373"/>
                </a:cubicBezTo>
                <a:cubicBezTo>
                  <a:pt x="3697111" y="3037017"/>
                  <a:pt x="3175000" y="3621217"/>
                  <a:pt x="2709333" y="3742573"/>
                </a:cubicBezTo>
                <a:cubicBezTo>
                  <a:pt x="2243666" y="3863929"/>
                  <a:pt x="1416755" y="3288195"/>
                  <a:pt x="965200" y="3251506"/>
                </a:cubicBezTo>
                <a:cubicBezTo>
                  <a:pt x="513645" y="3214817"/>
                  <a:pt x="0" y="3522439"/>
                  <a:pt x="0" y="3522439"/>
                </a:cubicBezTo>
                <a:lnTo>
                  <a:pt x="0" y="3522439"/>
                </a:lnTo>
              </a:path>
            </a:pathLst>
          </a:custGeom>
          <a:ln w="38100">
            <a:solidFill>
              <a:srgbClr val="FF66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768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004" y="1836408"/>
            <a:ext cx="7894597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ard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 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xclusive: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ransverse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osition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ependence  </a:t>
            </a:r>
          </a:p>
        </p:txBody>
      </p:sp>
    </p:spTree>
    <p:extLst>
      <p:ext uri="{BB962C8B-B14F-4D97-AF65-F5344CB8AC3E}">
        <p14:creationId xmlns:p14="http://schemas.microsoft.com/office/powerpoint/2010/main" val="10812259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19" y="3257086"/>
            <a:ext cx="2930248" cy="29077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962" y="2161500"/>
            <a:ext cx="3729045" cy="72531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295437" y="-76200"/>
            <a:ext cx="64069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Generalized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distributions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154" y="889000"/>
            <a:ext cx="457585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Encompass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distributions and form factors</a:t>
            </a:r>
          </a:p>
          <a:p>
            <a:endParaRPr lang="en-US" sz="800" dirty="0" smtClean="0"/>
          </a:p>
          <a:p>
            <a:r>
              <a:rPr lang="en-US" sz="1400" dirty="0"/>
              <a:t>L</a:t>
            </a:r>
            <a:r>
              <a:rPr lang="en-US" sz="1400" dirty="0" smtClean="0"/>
              <a:t>ongitudinal momentum and transverse spatial position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orrelated information</a:t>
            </a:r>
          </a:p>
          <a:p>
            <a:endParaRPr lang="en-US" sz="800" dirty="0" smtClean="0"/>
          </a:p>
          <a:p>
            <a:r>
              <a:rPr lang="en-US" sz="1400" dirty="0" smtClean="0"/>
              <a:t>Access OAM  </a:t>
            </a:r>
            <a:r>
              <a:rPr lang="en-US" sz="1400" dirty="0" err="1" smtClean="0"/>
              <a:t>L</a:t>
            </a:r>
            <a:r>
              <a:rPr lang="en-US" sz="1400" baseline="-25000" dirty="0" err="1" smtClean="0"/>
              <a:t>q</a:t>
            </a:r>
            <a:r>
              <a:rPr lang="en-US" sz="1400" dirty="0" smtClean="0"/>
              <a:t>= J</a:t>
            </a:r>
            <a:r>
              <a:rPr lang="en-US" sz="1400" baseline="-25000" dirty="0" smtClean="0"/>
              <a:t>q</a:t>
            </a:r>
            <a:r>
              <a:rPr lang="en-US" sz="1400" dirty="0" smtClean="0"/>
              <a:t>-½</a:t>
            </a:r>
            <a:r>
              <a:rPr lang="en-US" sz="1400" dirty="0" smtClean="0">
                <a:latin typeface="Symbol"/>
              </a:rPr>
              <a:t>DS</a:t>
            </a:r>
            <a:r>
              <a:rPr lang="en-US" sz="1400" dirty="0" smtClean="0"/>
              <a:t>   via </a:t>
            </a:r>
            <a:r>
              <a:rPr lang="en-US" sz="1400" dirty="0" err="1" smtClean="0"/>
              <a:t>Ji</a:t>
            </a:r>
            <a:r>
              <a:rPr lang="en-US" sz="1400" dirty="0" smtClean="0"/>
              <a:t> sum rule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924643"/>
              </p:ext>
            </p:extLst>
          </p:nvPr>
        </p:nvGraphicFramePr>
        <p:xfrm>
          <a:off x="4955344" y="3291936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5339167" y="2979070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3750320" y="405540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701008"/>
              </p:ext>
            </p:extLst>
          </p:nvPr>
        </p:nvGraphicFramePr>
        <p:xfrm>
          <a:off x="5787607" y="4708710"/>
          <a:ext cx="216449" cy="232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288" name="Equation" r:id="rId6" imgW="152400" imgH="152400" progId="Equation.3">
                  <p:embed/>
                </p:oleObj>
              </mc:Choice>
              <mc:Fallback>
                <p:oleObj name="Equation" r:id="rId6" imgW="1524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7607" y="4708710"/>
                        <a:ext cx="216449" cy="2324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593115"/>
              </p:ext>
            </p:extLst>
          </p:nvPr>
        </p:nvGraphicFramePr>
        <p:xfrm>
          <a:off x="6458039" y="4159853"/>
          <a:ext cx="237128" cy="283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289" name="Equation" r:id="rId8" imgW="177800" imgH="190500" progId="Equation.3">
                  <p:embed/>
                </p:oleObj>
              </mc:Choice>
              <mc:Fallback>
                <p:oleObj name="Equation" r:id="rId8" imgW="1778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8039" y="4159853"/>
                        <a:ext cx="237128" cy="2832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566698"/>
              </p:ext>
            </p:extLst>
          </p:nvPr>
        </p:nvGraphicFramePr>
        <p:xfrm>
          <a:off x="7138396" y="3632791"/>
          <a:ext cx="304927" cy="369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290" name="Equation" r:id="rId10" imgW="165100" imgH="203200" progId="Equation.3">
                  <p:embed/>
                </p:oleObj>
              </mc:Choice>
              <mc:Fallback>
                <p:oleObj name="Equation" r:id="rId10" imgW="165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8396" y="3632791"/>
                        <a:ext cx="304927" cy="3698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530212"/>
              </p:ext>
            </p:extLst>
          </p:nvPr>
        </p:nvGraphicFramePr>
        <p:xfrm>
          <a:off x="6939472" y="4637904"/>
          <a:ext cx="641712" cy="31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291" name="Equation" r:id="rId12" imgW="469900" imgH="228600" progId="Equation.3">
                  <p:embed/>
                </p:oleObj>
              </mc:Choice>
              <mc:Fallback>
                <p:oleObj name="Equation" r:id="rId12" imgW="469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9472" y="4637904"/>
                        <a:ext cx="641712" cy="3143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977267"/>
              </p:ext>
            </p:extLst>
          </p:nvPr>
        </p:nvGraphicFramePr>
        <p:xfrm>
          <a:off x="5739625" y="3745023"/>
          <a:ext cx="245901" cy="226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292" name="Equation" r:id="rId14" imgW="177800" imgH="152400" progId="Equation.3">
                  <p:embed/>
                </p:oleObj>
              </mc:Choice>
              <mc:Fallback>
                <p:oleObj name="Equation" r:id="rId14" imgW="1778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9625" y="3745023"/>
                        <a:ext cx="245901" cy="2263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6347" y="5248234"/>
            <a:ext cx="3277251" cy="1261029"/>
          </a:xfrm>
          <a:prstGeom prst="rect">
            <a:avLst/>
          </a:prstGeom>
        </p:spPr>
      </p:pic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ImParF2_up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" y="704547"/>
            <a:ext cx="2100197" cy="1837672"/>
          </a:xfrm>
          <a:prstGeom prst="rect">
            <a:avLst/>
          </a:prstGeom>
        </p:spPr>
      </p:pic>
      <p:pic>
        <p:nvPicPr>
          <p:cNvPr id="5" name="Picture 4" descr="ImParF2_down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94" y="1476335"/>
            <a:ext cx="2068815" cy="18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26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37368" y="1004494"/>
            <a:ext cx="3986437" cy="3466063"/>
            <a:chOff x="1786353" y="2045293"/>
            <a:chExt cx="4890276" cy="4246562"/>
          </a:xfrm>
        </p:grpSpPr>
        <p:grpSp>
          <p:nvGrpSpPr>
            <p:cNvPr id="35" name="Group 34"/>
            <p:cNvGrpSpPr/>
            <p:nvPr/>
          </p:nvGrpSpPr>
          <p:grpSpPr>
            <a:xfrm>
              <a:off x="1786353" y="2045293"/>
              <a:ext cx="4734546" cy="4246562"/>
              <a:chOff x="1786353" y="2045293"/>
              <a:chExt cx="4734546" cy="4246562"/>
            </a:xfrm>
          </p:grpSpPr>
          <p:pic>
            <p:nvPicPr>
              <p:cNvPr id="37" name="Picture 3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786353" y="2045293"/>
                <a:ext cx="4705350" cy="4246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38" name="Group 57"/>
              <p:cNvGrpSpPr>
                <a:grpSpLocks/>
              </p:cNvGrpSpPr>
              <p:nvPr/>
            </p:nvGrpSpPr>
            <p:grpSpPr bwMode="auto">
              <a:xfrm>
                <a:off x="3096662" y="4359065"/>
                <a:ext cx="1912937" cy="336550"/>
                <a:chOff x="2037" y="2576"/>
                <a:chExt cx="1205" cy="212"/>
              </a:xfrm>
            </p:grpSpPr>
            <p:sp>
              <p:nvSpPr>
                <p:cNvPr id="41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37" y="2576"/>
                  <a:ext cx="1205" cy="21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400" b="0" dirty="0">
                      <a:solidFill>
                        <a:srgbClr val="008000"/>
                      </a:solidFill>
                      <a:latin typeface="Arial" pitchFamily="-108" charset="0"/>
                    </a:rPr>
                    <a:t> </a:t>
                  </a:r>
                  <a:r>
                    <a:rPr lang="it-IT" sz="1400" dirty="0">
                      <a:solidFill>
                        <a:srgbClr val="CC0000"/>
                      </a:solidFill>
                    </a:rPr>
                    <a:t>e </a:t>
                  </a:r>
                  <a:r>
                    <a:rPr lang="it-IT" sz="1400" dirty="0" err="1">
                      <a:solidFill>
                        <a:srgbClr val="CC0000"/>
                      </a:solidFill>
                    </a:rPr>
                    <a:t>p</a:t>
                  </a:r>
                  <a:r>
                    <a:rPr lang="it-IT" sz="1400" dirty="0">
                      <a:solidFill>
                        <a:srgbClr val="CC0000"/>
                      </a:solidFill>
                    </a:rPr>
                    <a:t> → e </a:t>
                  </a:r>
                  <a:r>
                    <a:rPr lang="it-IT" sz="1400" dirty="0" err="1">
                      <a:solidFill>
                        <a:srgbClr val="CC0000"/>
                      </a:solidFill>
                    </a:rPr>
                    <a:t>p</a:t>
                  </a:r>
                  <a:endParaRPr lang="it-IT" sz="1400" dirty="0">
                    <a:solidFill>
                      <a:srgbClr val="CC0000"/>
                    </a:solidFill>
                    <a:sym typeface="Symbol" pitchFamily="-108" charset="2"/>
                  </a:endParaRPr>
                </a:p>
              </p:txBody>
            </p:sp>
            <p:sp>
              <p:nvSpPr>
                <p:cNvPr id="43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75" y="2614"/>
                  <a:ext cx="92" cy="0"/>
                </a:xfrm>
                <a:prstGeom prst="line">
                  <a:avLst/>
                </a:prstGeom>
                <a:noFill/>
                <a:ln w="19050">
                  <a:solidFill>
                    <a:srgbClr val="BB0202"/>
                  </a:solidFill>
                  <a:round/>
                  <a:headEnd/>
                  <a:tailEnd type="triangle" w="sm" len="sm"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9" name="Text Box 47"/>
              <p:cNvSpPr txBox="1">
                <a:spLocks noChangeArrowheads="1"/>
              </p:cNvSpPr>
              <p:nvPr/>
            </p:nvSpPr>
            <p:spPr bwMode="auto">
              <a:xfrm>
                <a:off x="4607962" y="3292265"/>
                <a:ext cx="1912937" cy="3365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400" b="0" dirty="0">
                    <a:solidFill>
                      <a:srgbClr val="008000"/>
                    </a:solidFill>
                    <a:latin typeface="Arial" pitchFamily="-108" charset="0"/>
                  </a:rPr>
                  <a:t> </a:t>
                </a:r>
                <a:r>
                  <a:rPr lang="it-IT" sz="1400" dirty="0">
                    <a:solidFill>
                      <a:srgbClr val="3333FF"/>
                    </a:solidFill>
                  </a:rPr>
                  <a:t>e p → e p</a:t>
                </a:r>
                <a:endParaRPr lang="it-IT" sz="1400" dirty="0">
                  <a:solidFill>
                    <a:srgbClr val="3333FF"/>
                  </a:solidFill>
                  <a:sym typeface="Symbol" pitchFamily="-108" charset="2"/>
                </a:endParaRPr>
              </a:p>
            </p:txBody>
          </p:sp>
          <p:sp>
            <p:nvSpPr>
              <p:cNvPr id="40" name="Text Box 56"/>
              <p:cNvSpPr txBox="1">
                <a:spLocks noChangeArrowheads="1"/>
              </p:cNvSpPr>
              <p:nvPr/>
            </p:nvSpPr>
            <p:spPr bwMode="auto">
              <a:xfrm>
                <a:off x="2887803" y="5019930"/>
                <a:ext cx="1366838" cy="452463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800" b="0" dirty="0">
                    <a:solidFill>
                      <a:schemeClr val="tx1"/>
                    </a:solidFill>
                  </a:rPr>
                  <a:t>PRC 68, 034325 (2003</a:t>
                </a:r>
                <a:r>
                  <a:rPr lang="en-US" sz="1000" b="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p:grpSp>
        <p:sp>
          <p:nvSpPr>
            <p:cNvPr id="36" name="Text Box 20"/>
            <p:cNvSpPr txBox="1">
              <a:spLocks noChangeArrowheads="1"/>
            </p:cNvSpPr>
            <p:nvPr/>
          </p:nvSpPr>
          <p:spPr bwMode="auto">
            <a:xfrm>
              <a:off x="6221741" y="5637943"/>
              <a:ext cx="454888" cy="41479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err="1" smtClean="0">
                  <a:solidFill>
                    <a:schemeClr val="tx1"/>
                  </a:solidFill>
                </a:rPr>
                <a:t>x</a:t>
              </a:r>
              <a:r>
                <a:rPr lang="en-US" sz="1600" baseline="-25000" dirty="0" err="1" smtClean="0">
                  <a:solidFill>
                    <a:schemeClr val="tx1"/>
                  </a:solidFill>
                </a:rPr>
                <a:t>F</a:t>
              </a:r>
              <a:endParaRPr lang="it-IT" sz="1600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41553" y="-76200"/>
            <a:ext cx="29503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GPDs from FFs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140608"/>
              </p:ext>
            </p:extLst>
          </p:nvPr>
        </p:nvGraphicFramePr>
        <p:xfrm>
          <a:off x="1346599" y="819759"/>
          <a:ext cx="1790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538" name="Equation" r:id="rId5" imgW="1193800" imgH="254000" progId="Equation.3">
                  <p:embed/>
                </p:oleObj>
              </mc:Choice>
              <mc:Fallback>
                <p:oleObj name="Equation" r:id="rId5" imgW="11938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46599" y="819759"/>
                        <a:ext cx="1790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Line 46"/>
          <p:cNvSpPr>
            <a:spLocks noChangeShapeType="1"/>
          </p:cNvSpPr>
          <p:nvPr/>
        </p:nvSpPr>
        <p:spPr bwMode="auto">
          <a:xfrm flipV="1">
            <a:off x="1529576" y="2936178"/>
            <a:ext cx="119056" cy="0"/>
          </a:xfrm>
          <a:prstGeom prst="line">
            <a:avLst/>
          </a:prstGeom>
          <a:noFill/>
          <a:ln w="19050">
            <a:solidFill>
              <a:srgbClr val="BB0202"/>
            </a:solidFill>
            <a:round/>
            <a:headEnd/>
            <a:tailEnd type="triangl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83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37368" y="1004494"/>
            <a:ext cx="3986437" cy="3466063"/>
            <a:chOff x="1786353" y="2045293"/>
            <a:chExt cx="4890276" cy="4246562"/>
          </a:xfrm>
        </p:grpSpPr>
        <p:grpSp>
          <p:nvGrpSpPr>
            <p:cNvPr id="35" name="Group 34"/>
            <p:cNvGrpSpPr/>
            <p:nvPr/>
          </p:nvGrpSpPr>
          <p:grpSpPr>
            <a:xfrm>
              <a:off x="1786353" y="2045293"/>
              <a:ext cx="4734546" cy="4246562"/>
              <a:chOff x="1786353" y="2045293"/>
              <a:chExt cx="4734546" cy="4246562"/>
            </a:xfrm>
          </p:grpSpPr>
          <p:pic>
            <p:nvPicPr>
              <p:cNvPr id="37" name="Picture 3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786353" y="2045293"/>
                <a:ext cx="4705350" cy="4246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38" name="Group 57"/>
              <p:cNvGrpSpPr>
                <a:grpSpLocks/>
              </p:cNvGrpSpPr>
              <p:nvPr/>
            </p:nvGrpSpPr>
            <p:grpSpPr bwMode="auto">
              <a:xfrm>
                <a:off x="3096662" y="4359065"/>
                <a:ext cx="1912937" cy="336550"/>
                <a:chOff x="2037" y="2576"/>
                <a:chExt cx="1205" cy="212"/>
              </a:xfrm>
            </p:grpSpPr>
            <p:sp>
              <p:nvSpPr>
                <p:cNvPr id="41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37" y="2576"/>
                  <a:ext cx="1205" cy="21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400" b="0" dirty="0">
                      <a:solidFill>
                        <a:srgbClr val="008000"/>
                      </a:solidFill>
                      <a:latin typeface="Arial" pitchFamily="-108" charset="0"/>
                    </a:rPr>
                    <a:t> </a:t>
                  </a:r>
                  <a:r>
                    <a:rPr lang="it-IT" sz="1400" dirty="0">
                      <a:solidFill>
                        <a:srgbClr val="CC0000"/>
                      </a:solidFill>
                    </a:rPr>
                    <a:t>e </a:t>
                  </a:r>
                  <a:r>
                    <a:rPr lang="it-IT" sz="1400" dirty="0" err="1">
                      <a:solidFill>
                        <a:srgbClr val="CC0000"/>
                      </a:solidFill>
                    </a:rPr>
                    <a:t>p</a:t>
                  </a:r>
                  <a:r>
                    <a:rPr lang="it-IT" sz="1400" dirty="0">
                      <a:solidFill>
                        <a:srgbClr val="CC0000"/>
                      </a:solidFill>
                    </a:rPr>
                    <a:t> → e </a:t>
                  </a:r>
                  <a:r>
                    <a:rPr lang="it-IT" sz="1400" dirty="0" err="1">
                      <a:solidFill>
                        <a:srgbClr val="CC0000"/>
                      </a:solidFill>
                    </a:rPr>
                    <a:t>p</a:t>
                  </a:r>
                  <a:endParaRPr lang="it-IT" sz="1400" dirty="0">
                    <a:solidFill>
                      <a:srgbClr val="CC0000"/>
                    </a:solidFill>
                    <a:sym typeface="Symbol" pitchFamily="-108" charset="2"/>
                  </a:endParaRPr>
                </a:p>
              </p:txBody>
            </p:sp>
            <p:sp>
              <p:nvSpPr>
                <p:cNvPr id="43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75" y="2614"/>
                  <a:ext cx="92" cy="0"/>
                </a:xfrm>
                <a:prstGeom prst="line">
                  <a:avLst/>
                </a:prstGeom>
                <a:noFill/>
                <a:ln w="19050">
                  <a:solidFill>
                    <a:srgbClr val="BB0202"/>
                  </a:solidFill>
                  <a:round/>
                  <a:headEnd/>
                  <a:tailEnd type="triangle" w="sm" len="sm"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9" name="Text Box 47"/>
              <p:cNvSpPr txBox="1">
                <a:spLocks noChangeArrowheads="1"/>
              </p:cNvSpPr>
              <p:nvPr/>
            </p:nvSpPr>
            <p:spPr bwMode="auto">
              <a:xfrm>
                <a:off x="4607962" y="3292265"/>
                <a:ext cx="1912937" cy="3365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400" b="0" dirty="0">
                    <a:solidFill>
                      <a:srgbClr val="008000"/>
                    </a:solidFill>
                    <a:latin typeface="Arial" pitchFamily="-108" charset="0"/>
                  </a:rPr>
                  <a:t> </a:t>
                </a:r>
                <a:r>
                  <a:rPr lang="it-IT" sz="1400" dirty="0">
                    <a:solidFill>
                      <a:srgbClr val="3333FF"/>
                    </a:solidFill>
                  </a:rPr>
                  <a:t>e p → e p</a:t>
                </a:r>
                <a:endParaRPr lang="it-IT" sz="1400" dirty="0">
                  <a:solidFill>
                    <a:srgbClr val="3333FF"/>
                  </a:solidFill>
                  <a:sym typeface="Symbol" pitchFamily="-108" charset="2"/>
                </a:endParaRPr>
              </a:p>
            </p:txBody>
          </p:sp>
          <p:sp>
            <p:nvSpPr>
              <p:cNvPr id="40" name="Text Box 56"/>
              <p:cNvSpPr txBox="1">
                <a:spLocks noChangeArrowheads="1"/>
              </p:cNvSpPr>
              <p:nvPr/>
            </p:nvSpPr>
            <p:spPr bwMode="auto">
              <a:xfrm>
                <a:off x="2887803" y="5019930"/>
                <a:ext cx="1366838" cy="452463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800" b="0" dirty="0">
                    <a:solidFill>
                      <a:schemeClr val="tx1"/>
                    </a:solidFill>
                  </a:rPr>
                  <a:t>PRC 68, 034325 (2003</a:t>
                </a:r>
                <a:r>
                  <a:rPr lang="en-US" sz="1000" b="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p:grpSp>
        <p:sp>
          <p:nvSpPr>
            <p:cNvPr id="36" name="Text Box 20"/>
            <p:cNvSpPr txBox="1">
              <a:spLocks noChangeArrowheads="1"/>
            </p:cNvSpPr>
            <p:nvPr/>
          </p:nvSpPr>
          <p:spPr bwMode="auto">
            <a:xfrm>
              <a:off x="6221741" y="5637943"/>
              <a:ext cx="454888" cy="41479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err="1" smtClean="0">
                  <a:solidFill>
                    <a:schemeClr val="tx1"/>
                  </a:solidFill>
                </a:rPr>
                <a:t>x</a:t>
              </a:r>
              <a:r>
                <a:rPr lang="en-US" sz="1600" baseline="-25000" dirty="0" err="1" smtClean="0">
                  <a:solidFill>
                    <a:schemeClr val="tx1"/>
                  </a:solidFill>
                </a:rPr>
                <a:t>F</a:t>
              </a:r>
              <a:endParaRPr lang="it-IT" sz="1600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41553" y="-76200"/>
            <a:ext cx="29503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GPDs from FFs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415" y="877482"/>
            <a:ext cx="2455553" cy="18917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435" y="865938"/>
            <a:ext cx="2451925" cy="18869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524" y="2752929"/>
            <a:ext cx="2533457" cy="19217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988" y="4803152"/>
            <a:ext cx="6102558" cy="84020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062153" y="2757715"/>
            <a:ext cx="2571255" cy="1862908"/>
            <a:chOff x="4062153" y="3115443"/>
            <a:chExt cx="2436148" cy="17822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62153" y="3115443"/>
              <a:ext cx="2358158" cy="1782259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 flipH="1">
              <a:off x="5232845" y="3388647"/>
              <a:ext cx="1055702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01897" y="3267529"/>
              <a:ext cx="478474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6313128" y="3407229"/>
              <a:ext cx="185173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905344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63" name="Equation" r:id="rId10" imgW="114300" imgH="165100" progId="Equation.3">
                  <p:embed/>
                </p:oleObj>
              </mc:Choice>
              <mc:Fallback>
                <p:oleObj name="Equation" r:id="rId10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898538"/>
              </p:ext>
            </p:extLst>
          </p:nvPr>
        </p:nvGraphicFramePr>
        <p:xfrm>
          <a:off x="1346599" y="819759"/>
          <a:ext cx="1790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64" name="Equation" r:id="rId12" imgW="1193800" imgH="254000" progId="Equation.3">
                  <p:embed/>
                </p:oleObj>
              </mc:Choice>
              <mc:Fallback>
                <p:oleObj name="Equation" r:id="rId12" imgW="11938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46599" y="819759"/>
                        <a:ext cx="1790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0113" y="5623633"/>
            <a:ext cx="5637116" cy="9913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869546" y="5080045"/>
            <a:ext cx="2118038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Diehl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1302.4604</a:t>
            </a:r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6547268" y="6156035"/>
            <a:ext cx="2440316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1107.5755</a:t>
            </a:r>
            <a:endParaRPr lang="en-US" sz="1200" dirty="0"/>
          </a:p>
        </p:txBody>
      </p:sp>
      <p:sp>
        <p:nvSpPr>
          <p:cNvPr id="45" name="Line 46"/>
          <p:cNvSpPr>
            <a:spLocks noChangeShapeType="1"/>
          </p:cNvSpPr>
          <p:nvPr/>
        </p:nvSpPr>
        <p:spPr bwMode="auto">
          <a:xfrm flipV="1">
            <a:off x="1529576" y="2936178"/>
            <a:ext cx="119056" cy="0"/>
          </a:xfrm>
          <a:prstGeom prst="line">
            <a:avLst/>
          </a:prstGeom>
          <a:noFill/>
          <a:ln w="19050">
            <a:solidFill>
              <a:srgbClr val="BB0202"/>
            </a:solidFill>
            <a:round/>
            <a:headEnd/>
            <a:tailEnd type="triangl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30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" y="1206808"/>
            <a:ext cx="4504824" cy="342291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09534" y="-76200"/>
            <a:ext cx="64144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Nucleon Form Factors at High Q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34" y="5482903"/>
            <a:ext cx="4140200" cy="698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3495" y="5144349"/>
            <a:ext cx="2648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Ratio of recoil polarizations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436222" y="1137537"/>
            <a:ext cx="4695124" cy="3516495"/>
            <a:chOff x="4357104" y="952818"/>
            <a:chExt cx="4808877" cy="359731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57104" y="952818"/>
              <a:ext cx="4808877" cy="359731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357104" y="3592499"/>
              <a:ext cx="578799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160428" y="2926775"/>
              <a:ext cx="905387" cy="391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236576" y="3206175"/>
              <a:ext cx="1875419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60477" y="3499091"/>
              <a:ext cx="229919" cy="158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117879" y="3319648"/>
              <a:ext cx="229919" cy="158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Callout 15"/>
          <p:cNvSpPr/>
          <p:nvPr/>
        </p:nvSpPr>
        <p:spPr>
          <a:xfrm>
            <a:off x="2464234" y="4440503"/>
            <a:ext cx="2175447" cy="429764"/>
          </a:xfrm>
          <a:prstGeom prst="wedgeEllipseCallout">
            <a:avLst>
              <a:gd name="adj1" fmla="val -31298"/>
              <a:gd name="adj2" fmla="val -35935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Callout 27"/>
          <p:cNvSpPr/>
          <p:nvPr/>
        </p:nvSpPr>
        <p:spPr>
          <a:xfrm>
            <a:off x="6955899" y="4471737"/>
            <a:ext cx="2175447" cy="429764"/>
          </a:xfrm>
          <a:prstGeom prst="wedgeEllipseCallout">
            <a:avLst>
              <a:gd name="adj1" fmla="val -35013"/>
              <a:gd name="adj2" fmla="val -18204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Callout 28"/>
          <p:cNvSpPr/>
          <p:nvPr/>
        </p:nvSpPr>
        <p:spPr>
          <a:xfrm>
            <a:off x="4657864" y="4380193"/>
            <a:ext cx="2175447" cy="429764"/>
          </a:xfrm>
          <a:prstGeom prst="wedgeEllipseCallout">
            <a:avLst>
              <a:gd name="adj1" fmla="val 18589"/>
              <a:gd name="adj2" fmla="val -21159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080859" y="4508623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E12-11-009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0244" y="5144349"/>
            <a:ext cx="3571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Asymmetry in quasi-elastic scattering </a:t>
            </a:r>
            <a:endParaRPr lang="en-US" sz="16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651" y="5559103"/>
            <a:ext cx="1943100" cy="622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49729" y="4408240"/>
            <a:ext cx="1918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E12-09-016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9334" y="4471737"/>
            <a:ext cx="18646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E12-07-109 Hall-A 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5883" y="706623"/>
            <a:ext cx="7836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Related to GPDs at high |t|  </a:t>
            </a:r>
            <a:r>
              <a:rPr lang="en-US" sz="1600" dirty="0" smtClean="0">
                <a:sym typeface="Wingdings"/>
              </a:rPr>
              <a:t> structure of the nucleon at small transverse distances </a:t>
            </a:r>
            <a:endParaRPr lang="en-US" sz="16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04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003" y="1613602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58138" y="-76200"/>
            <a:ext cx="3681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Interference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079" y="83092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879" y="1284394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669549"/>
              </p:ext>
            </p:extLst>
          </p:nvPr>
        </p:nvGraphicFramePr>
        <p:xfrm>
          <a:off x="1827101" y="1425126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0867" name="Equation" r:id="rId7" imgW="139700" imgH="127000" progId="Equation.3">
                  <p:embed/>
                </p:oleObj>
              </mc:Choice>
              <mc:Fallback>
                <p:oleObj name="Equation" r:id="rId7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25126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5542" y="1330574"/>
            <a:ext cx="2109574" cy="3693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645" y="627119"/>
            <a:ext cx="440544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I</a:t>
            </a:r>
            <a:r>
              <a:rPr lang="en-US" sz="1600" dirty="0" err="1" smtClean="0"/>
              <a:t>nformations</a:t>
            </a:r>
            <a:r>
              <a:rPr lang="en-US" sz="1600" dirty="0" smtClean="0"/>
              <a:t> </a:t>
            </a:r>
            <a:r>
              <a:rPr lang="en-US" sz="1600" dirty="0"/>
              <a:t>on the real </a:t>
            </a:r>
            <a:r>
              <a:rPr lang="en-US" sz="1600" dirty="0" smtClean="0"/>
              <a:t>and imaginary </a:t>
            </a:r>
          </a:p>
          <a:p>
            <a:r>
              <a:rPr lang="en-US" sz="1600" dirty="0" smtClean="0"/>
              <a:t>part </a:t>
            </a:r>
            <a:r>
              <a:rPr lang="en-US" sz="1600" dirty="0"/>
              <a:t>of the QCD scattering </a:t>
            </a:r>
            <a:r>
              <a:rPr lang="en-US" sz="1600" dirty="0" smtClean="0"/>
              <a:t>amplitude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79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003" y="1613602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58138" y="-76200"/>
            <a:ext cx="3681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Interference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079" y="83092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879" y="1284394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784751"/>
              </p:ext>
            </p:extLst>
          </p:nvPr>
        </p:nvGraphicFramePr>
        <p:xfrm>
          <a:off x="1827101" y="1425126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585" name="Equation" r:id="rId7" imgW="139700" imgH="127000" progId="Equation.3">
                  <p:embed/>
                </p:oleObj>
              </mc:Choice>
              <mc:Fallback>
                <p:oleObj name="Equation" r:id="rId7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25126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5542" y="1330574"/>
            <a:ext cx="2109574" cy="3693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759" y="3078428"/>
            <a:ext cx="7872030" cy="353243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93331" y="3030036"/>
            <a:ext cx="2100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   [arXiv:0106068]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4636235" y="3322919"/>
            <a:ext cx="19466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CLAS     [arXiv:0107043]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22738" y="2605958"/>
            <a:ext cx="2136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FIRST SIGNALS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645" y="627119"/>
            <a:ext cx="440544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I</a:t>
            </a:r>
            <a:r>
              <a:rPr lang="en-US" sz="1600" dirty="0" err="1" smtClean="0"/>
              <a:t>nformations</a:t>
            </a:r>
            <a:r>
              <a:rPr lang="en-US" sz="1600" dirty="0" smtClean="0"/>
              <a:t> </a:t>
            </a:r>
            <a:r>
              <a:rPr lang="en-US" sz="1600" dirty="0"/>
              <a:t>on the real </a:t>
            </a:r>
            <a:r>
              <a:rPr lang="en-US" sz="1600" dirty="0" smtClean="0"/>
              <a:t>and imaginary </a:t>
            </a:r>
          </a:p>
          <a:p>
            <a:r>
              <a:rPr lang="en-US" sz="1600" dirty="0" smtClean="0"/>
              <a:t>part </a:t>
            </a:r>
            <a:r>
              <a:rPr lang="en-US" sz="1600" dirty="0"/>
              <a:t>of the QCD scattering </a:t>
            </a:r>
            <a:r>
              <a:rPr lang="en-US" sz="1600" dirty="0" smtClean="0"/>
              <a:t>amplitude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41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66" y="2876799"/>
            <a:ext cx="2920540" cy="568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763" y="945403"/>
            <a:ext cx="4050784" cy="367063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76288" y="-76200"/>
            <a:ext cx="28453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OAM Glimpse</a:t>
            </a:r>
          </a:p>
        </p:txBody>
      </p:sp>
      <p:sp>
        <p:nvSpPr>
          <p:cNvPr id="27" name="Oval 26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Lucida Calligraphy"/>
              </a:rPr>
              <a:t>H, E</a:t>
            </a:r>
            <a:endParaRPr lang="en-US" sz="2200" dirty="0">
              <a:latin typeface="Lucida Calligraphy"/>
            </a:endParaRPr>
          </a:p>
        </p:txBody>
      </p:sp>
      <p:sp>
        <p:nvSpPr>
          <p:cNvPr id="31" name="Oval Callout 30"/>
          <p:cNvSpPr/>
          <p:nvPr/>
        </p:nvSpPr>
        <p:spPr>
          <a:xfrm>
            <a:off x="605436" y="942366"/>
            <a:ext cx="2277124" cy="755073"/>
          </a:xfrm>
          <a:prstGeom prst="wedgeEllipseCallout">
            <a:avLst>
              <a:gd name="adj1" fmla="val 104208"/>
              <a:gd name="adj2" fmla="val 13398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93891" y="1016335"/>
            <a:ext cx="2332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DVCS </a:t>
            </a:r>
            <a:r>
              <a:rPr lang="en-US" sz="1200" dirty="0" smtClean="0"/>
              <a:t>asymmetry </a:t>
            </a:r>
            <a:r>
              <a:rPr lang="en-US" sz="1200" dirty="0" smtClean="0"/>
              <a:t>on </a:t>
            </a:r>
            <a:r>
              <a:rPr lang="en-US" sz="1200" dirty="0" smtClean="0"/>
              <a:t>a </a:t>
            </a:r>
            <a:endParaRPr lang="en-US" sz="1200" dirty="0" smtClean="0"/>
          </a:p>
          <a:p>
            <a:pPr algn="ctr"/>
            <a:r>
              <a:rPr lang="en-US" sz="1200" dirty="0"/>
              <a:t>l</a:t>
            </a:r>
            <a:r>
              <a:rPr lang="en-US" sz="1200" dirty="0" smtClean="0"/>
              <a:t>ongitudinal neutron (deuteron) </a:t>
            </a:r>
          </a:p>
          <a:p>
            <a:pPr algn="ctr"/>
            <a:r>
              <a:rPr lang="en-US" sz="1200" dirty="0" smtClean="0"/>
              <a:t>to access GPD E</a:t>
            </a:r>
            <a:endParaRPr lang="en-US" sz="1200" dirty="0" smtClean="0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5333798" y="755654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HALL-A              </a:t>
            </a:r>
            <a:r>
              <a:rPr lang="en-US" sz="1200" b="1" dirty="0" smtClean="0"/>
              <a:t>[</a:t>
            </a:r>
            <a:r>
              <a:rPr lang="en-US" sz="1200" b="1" dirty="0" smtClean="0"/>
              <a:t>arXiv:</a:t>
            </a:r>
            <a:r>
              <a:rPr lang="en-US" sz="1200" b="1" dirty="0" smtClean="0"/>
              <a:t>0709.0450]</a:t>
            </a:r>
            <a:endParaRPr lang="en-US" sz="12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697" y="2181081"/>
            <a:ext cx="3193562" cy="465015"/>
          </a:xfrm>
          <a:prstGeom prst="rect">
            <a:avLst/>
          </a:prstGeom>
        </p:spPr>
      </p:pic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0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66" y="2876799"/>
            <a:ext cx="2920540" cy="568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763" y="945403"/>
            <a:ext cx="4050784" cy="367063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76288" y="-76200"/>
            <a:ext cx="28453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OAM Glimpse</a:t>
            </a:r>
          </a:p>
        </p:txBody>
      </p:sp>
      <p:sp>
        <p:nvSpPr>
          <p:cNvPr id="27" name="Oval 26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Lucida Calligraphy"/>
              </a:rPr>
              <a:t>H, E</a:t>
            </a:r>
            <a:endParaRPr lang="en-US" sz="2200" dirty="0">
              <a:latin typeface="Lucida Calligraphy"/>
            </a:endParaRPr>
          </a:p>
        </p:txBody>
      </p:sp>
      <p:sp>
        <p:nvSpPr>
          <p:cNvPr id="31" name="Oval Callout 30"/>
          <p:cNvSpPr/>
          <p:nvPr/>
        </p:nvSpPr>
        <p:spPr>
          <a:xfrm>
            <a:off x="605436" y="942366"/>
            <a:ext cx="2277124" cy="755073"/>
          </a:xfrm>
          <a:prstGeom prst="wedgeEllipseCallout">
            <a:avLst>
              <a:gd name="adj1" fmla="val 104208"/>
              <a:gd name="adj2" fmla="val 13398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93891" y="1016335"/>
            <a:ext cx="2332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DVCS </a:t>
            </a:r>
            <a:r>
              <a:rPr lang="en-US" sz="1200" dirty="0" smtClean="0"/>
              <a:t>asymmetry </a:t>
            </a:r>
            <a:r>
              <a:rPr lang="en-US" sz="1200" dirty="0" smtClean="0"/>
              <a:t>on </a:t>
            </a:r>
            <a:r>
              <a:rPr lang="en-US" sz="1200" dirty="0" smtClean="0"/>
              <a:t>a </a:t>
            </a:r>
            <a:endParaRPr lang="en-US" sz="1200" dirty="0" smtClean="0"/>
          </a:p>
          <a:p>
            <a:pPr algn="ctr"/>
            <a:r>
              <a:rPr lang="en-US" sz="1200" dirty="0"/>
              <a:t>l</a:t>
            </a:r>
            <a:r>
              <a:rPr lang="en-US" sz="1200" dirty="0" smtClean="0"/>
              <a:t>ongitudinal neutron (deuteron) </a:t>
            </a:r>
          </a:p>
          <a:p>
            <a:pPr algn="ctr"/>
            <a:r>
              <a:rPr lang="en-US" sz="1200" dirty="0" smtClean="0"/>
              <a:t>to access GPD E</a:t>
            </a:r>
            <a:endParaRPr lang="en-US" sz="1200" dirty="0" smtClean="0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5333798" y="755654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HALL-A              </a:t>
            </a:r>
            <a:r>
              <a:rPr lang="en-US" sz="1200" b="1" dirty="0" smtClean="0"/>
              <a:t>[</a:t>
            </a:r>
            <a:r>
              <a:rPr lang="en-US" sz="1200" b="1" dirty="0" smtClean="0"/>
              <a:t>arXiv:</a:t>
            </a:r>
            <a:r>
              <a:rPr lang="en-US" sz="1200" b="1" dirty="0" smtClean="0"/>
              <a:t>0709.0450]</a:t>
            </a:r>
            <a:endParaRPr lang="en-US" sz="1200" b="1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7547" y="4824903"/>
            <a:ext cx="1007648" cy="736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697" y="2181081"/>
            <a:ext cx="3193562" cy="465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444854"/>
            <a:ext cx="3446259" cy="31634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518" y="4811551"/>
            <a:ext cx="2492095" cy="1340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8645" y="4801813"/>
            <a:ext cx="1929036" cy="1592331"/>
          </a:xfrm>
          <a:prstGeom prst="rect">
            <a:avLst/>
          </a:prstGeom>
        </p:spPr>
      </p:pic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3558107" y="6256277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>
                <a:solidFill>
                  <a:srgbClr val="000000"/>
                </a:solidFill>
              </a:rPr>
              <a:t>Bacchetta</a:t>
            </a:r>
            <a:r>
              <a:rPr lang="en-US" sz="1200" b="1" dirty="0" smtClean="0">
                <a:solidFill>
                  <a:srgbClr val="000000"/>
                </a:solidFill>
              </a:rPr>
              <a:t>++</a:t>
            </a:r>
            <a:r>
              <a:rPr lang="en-US" sz="1200" b="1" dirty="0" smtClean="0">
                <a:solidFill>
                  <a:srgbClr val="000000"/>
                </a:solidFill>
              </a:rPr>
              <a:t>  </a:t>
            </a:r>
            <a:r>
              <a:rPr lang="en-US" sz="1200" b="1" dirty="0" smtClean="0"/>
              <a:t>[</a:t>
            </a:r>
            <a:r>
              <a:rPr lang="en-US" sz="1200" b="1" dirty="0" smtClean="0"/>
              <a:t>arXiv</a:t>
            </a:r>
            <a:r>
              <a:rPr lang="en-US" sz="1200" b="1" dirty="0" smtClean="0"/>
              <a:t>:</a:t>
            </a:r>
            <a:r>
              <a:rPr lang="en-US" sz="1200" b="1" dirty="0" smtClean="0"/>
              <a:t>1206</a:t>
            </a:r>
            <a:r>
              <a:rPr lang="en-US" sz="1200" b="1" dirty="0" smtClean="0"/>
              <a:t>.2565]</a:t>
            </a:r>
            <a:endParaRPr lang="en-US" sz="1200" b="1" dirty="0" smtClean="0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0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94898"/>
            <a:ext cx="5048787" cy="334215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11134" y="-76200"/>
            <a:ext cx="12112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</a:t>
            </a:r>
            <a:endParaRPr lang="en-US" sz="3600" b="1" baseline="30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56" y="729392"/>
            <a:ext cx="4270628" cy="186224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1614" y="1176443"/>
            <a:ext cx="1309267" cy="559358"/>
          </a:xfrm>
          <a:prstGeom prst="rect">
            <a:avLst/>
          </a:prstGeom>
        </p:spPr>
      </p:pic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85671"/>
              </p:ext>
            </p:extLst>
          </p:nvPr>
        </p:nvGraphicFramePr>
        <p:xfrm>
          <a:off x="6319066" y="1317175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628" name="Equation" r:id="rId7" imgW="139700" imgH="127000" progId="Equation.3">
                  <p:embed/>
                </p:oleObj>
              </mc:Choice>
              <mc:Fallback>
                <p:oleObj name="Equation" r:id="rId7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066" y="1317175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7507" y="1222623"/>
            <a:ext cx="2109574" cy="36933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31827" y="2773062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260160" y="4565976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875307" y="5556445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948924" y="2519303"/>
            <a:ext cx="1485661" cy="2400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788514" y="4569341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0374" y="2307224"/>
            <a:ext cx="4101495" cy="41940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6701056" y="1883890"/>
            <a:ext cx="2175447" cy="429764"/>
          </a:xfrm>
          <a:prstGeom prst="wedgeEllipseCallout">
            <a:avLst>
              <a:gd name="adj1" fmla="val -42620"/>
              <a:gd name="adj2" fmla="val -247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816186" y="1914151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E12-06-114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6094" y="2591637"/>
            <a:ext cx="1495775" cy="9284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47025" y="2663825"/>
            <a:ext cx="352425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8099425" y="2837748"/>
            <a:ext cx="619846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8683626" y="3251200"/>
            <a:ext cx="311870" cy="1104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3626" y="3245166"/>
            <a:ext cx="304079" cy="116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4567" y="2906582"/>
            <a:ext cx="561254" cy="141731"/>
          </a:xfrm>
          <a:prstGeom prst="rect">
            <a:avLst/>
          </a:prstGeom>
        </p:spPr>
      </p:pic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92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599"/>
            <a:ext cx="9144000" cy="512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478992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graphicFrame>
        <p:nvGraphicFramePr>
          <p:cNvPr id="419842" name="Object 2"/>
          <p:cNvGraphicFramePr>
            <a:graphicFrameLocks noChangeAspect="1"/>
          </p:cNvGraphicFramePr>
          <p:nvPr/>
        </p:nvGraphicFramePr>
        <p:xfrm>
          <a:off x="4832350" y="1042988"/>
          <a:ext cx="4148138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794" name="Equation" r:id="rId5" imgW="2654300" imgH="431800" progId="Equation.3">
                  <p:embed/>
                </p:oleObj>
              </mc:Choice>
              <mc:Fallback>
                <p:oleObj name="Equation" r:id="rId5" imgW="2654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1042988"/>
                        <a:ext cx="4148138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59090" y="-76200"/>
            <a:ext cx="4079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Landscape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17215943">
            <a:off x="3251117" y="3802091"/>
            <a:ext cx="469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12</a:t>
            </a:r>
            <a:endParaRPr lang="en-US" sz="2000" dirty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5390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92537" y="569196"/>
            <a:ext cx="3198359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222" y="929915"/>
            <a:ext cx="4299430" cy="300542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90249" y="-76200"/>
            <a:ext cx="60530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-DVCS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and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LU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CLAS12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23" y="3161781"/>
            <a:ext cx="4332110" cy="3153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610" y="4032719"/>
            <a:ext cx="2051629" cy="25751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6255" y="4321847"/>
            <a:ext cx="1183845" cy="181164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92719" y="3613734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7626" y="4156372"/>
            <a:ext cx="102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120 days</a:t>
            </a:r>
          </a:p>
          <a:p>
            <a:pPr algn="ctr"/>
            <a:r>
              <a:rPr lang="en-US" sz="1400" dirty="0"/>
              <a:t>b</a:t>
            </a:r>
            <a:r>
              <a:rPr lang="en-US" sz="1400" dirty="0" smtClean="0"/>
              <a:t>eam time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859226" y="3568490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UL</a:t>
            </a:r>
            <a:endParaRPr lang="en-US" baseline="-25000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15179" y="3568490"/>
            <a:ext cx="11545" cy="9514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180" y="3175004"/>
            <a:ext cx="390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17" name="Rectangle 16"/>
          <p:cNvSpPr/>
          <p:nvPr/>
        </p:nvSpPr>
        <p:spPr>
          <a:xfrm>
            <a:off x="4548909" y="1212329"/>
            <a:ext cx="288636" cy="253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673980" y="1373959"/>
            <a:ext cx="11545" cy="9514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81887" y="961731"/>
            <a:ext cx="390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7745058" y="4004613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628805" y="383269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</a:t>
            </a:r>
            <a:endParaRPr lang="en-US" sz="1400" baseline="300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3371541" y="6439992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06528" y="626301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</a:t>
            </a:r>
            <a:endParaRPr lang="en-US" sz="1400" baseline="30000" dirty="0"/>
          </a:p>
        </p:txBody>
      </p:sp>
      <p:sp>
        <p:nvSpPr>
          <p:cNvPr id="33" name="Oval 32"/>
          <p:cNvSpPr/>
          <p:nvPr/>
        </p:nvSpPr>
        <p:spPr>
          <a:xfrm>
            <a:off x="5246255" y="1125647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16505" y="1073789"/>
            <a:ext cx="5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LU</a:t>
            </a:r>
            <a:endParaRPr lang="en-US" baseline="-250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1907577" y="3858326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42564" y="3681348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-t</a:t>
            </a:r>
            <a:endParaRPr lang="en-US" sz="1400" baseline="30000" dirty="0"/>
          </a:p>
        </p:txBody>
      </p:sp>
      <p:sp>
        <p:nvSpPr>
          <p:cNvPr id="36" name="TextBox 35"/>
          <p:cNvSpPr txBox="1"/>
          <p:nvPr/>
        </p:nvSpPr>
        <p:spPr>
          <a:xfrm>
            <a:off x="5170147" y="1566248"/>
            <a:ext cx="102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85 days</a:t>
            </a:r>
          </a:p>
          <a:p>
            <a:pPr algn="ctr"/>
            <a:r>
              <a:rPr lang="en-US" sz="1400" dirty="0"/>
              <a:t>b</a:t>
            </a:r>
            <a:r>
              <a:rPr lang="en-US" sz="1400" dirty="0" smtClean="0"/>
              <a:t>eam time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4376" y="611019"/>
            <a:ext cx="3983089" cy="355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41" y="2861895"/>
            <a:ext cx="4697812" cy="30406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2077828" y="187196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077829" y="1903392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12-06-119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24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725" y="791943"/>
            <a:ext cx="1658364" cy="379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098" y="3475183"/>
            <a:ext cx="4647067" cy="2910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98" y="3286606"/>
            <a:ext cx="3224501" cy="309952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51600" y="-76200"/>
            <a:ext cx="70201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Exclusive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charset="2"/>
                <a:cs typeface="Symbol" charset="2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and 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Gluonic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Radius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34" y="2272542"/>
            <a:ext cx="3224501" cy="5053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169" y="970175"/>
            <a:ext cx="3072966" cy="1232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1846" y="1466619"/>
            <a:ext cx="2595208" cy="185847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95347" y="753054"/>
            <a:ext cx="3464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From t slope of</a:t>
            </a:r>
          </a:p>
          <a:p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           average impact parameter</a:t>
            </a:r>
            <a:endParaRPr lang="en-US" sz="1600" dirty="0"/>
          </a:p>
        </p:txBody>
      </p:sp>
      <p:sp>
        <p:nvSpPr>
          <p:cNvPr id="20" name="Oval Callout 19"/>
          <p:cNvSpPr/>
          <p:nvPr/>
        </p:nvSpPr>
        <p:spPr>
          <a:xfrm>
            <a:off x="6633408" y="5320149"/>
            <a:ext cx="2175447" cy="429764"/>
          </a:xfrm>
          <a:prstGeom prst="wedgeEllipseCallout">
            <a:avLst>
              <a:gd name="adj1" fmla="val -47220"/>
              <a:gd name="adj2" fmla="val -9366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816005" y="5350491"/>
            <a:ext cx="18726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E12</a:t>
            </a:r>
            <a:r>
              <a:rPr lang="en-US" sz="1600" dirty="0" smtClean="0">
                <a:solidFill>
                  <a:srgbClr val="0000FF"/>
                </a:solidFill>
              </a:rPr>
              <a:t>-12-107 </a:t>
            </a:r>
            <a:r>
              <a:rPr lang="en-US" sz="1600" dirty="0">
                <a:solidFill>
                  <a:srgbClr val="0000FF"/>
                </a:solidFill>
              </a:rPr>
              <a:t>Hall</a:t>
            </a:r>
            <a:r>
              <a:rPr lang="en-US" sz="1600" dirty="0" smtClean="0">
                <a:solidFill>
                  <a:srgbClr val="0000FF"/>
                </a:solidFill>
              </a:rPr>
              <a:t>-B 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632364" y="4806201"/>
            <a:ext cx="669636" cy="503054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endCxn id="9" idx="7"/>
          </p:cNvCxnSpPr>
          <p:nvPr/>
        </p:nvCxnSpPr>
        <p:spPr>
          <a:xfrm flipH="1">
            <a:off x="3203934" y="3475183"/>
            <a:ext cx="652248" cy="1404689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9" idx="5"/>
          </p:cNvCxnSpPr>
          <p:nvPr/>
        </p:nvCxnSpPr>
        <p:spPr>
          <a:xfrm>
            <a:off x="3203934" y="5235584"/>
            <a:ext cx="953138" cy="1135139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856183" y="3475183"/>
            <a:ext cx="5126181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4157072" y="6370723"/>
            <a:ext cx="4825292" cy="15403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8982364" y="3475183"/>
            <a:ext cx="0" cy="289554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7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34334" y="-76200"/>
            <a:ext cx="37292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JLab12 Charge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09733"/>
            <a:ext cx="811018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Complete mapping (3D) of the nucleon in the valence region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High potential of the complementary programs of 3 experimental halls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8726" y="824225"/>
            <a:ext cx="8110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Start of Accelerator commissioning expected in November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lang="en-US" sz="1600" b="1" dirty="0" smtClean="0">
                <a:solidFill>
                  <a:srgbClr val="FF0000"/>
                </a:solidFill>
              </a:rPr>
              <a:t>nd running beam to Hall-A in </a:t>
            </a:r>
            <a:r>
              <a:rPr lang="en-US" sz="1600" b="1" dirty="0" smtClean="0">
                <a:solidFill>
                  <a:srgbClr val="FF0000"/>
                </a:solidFill>
              </a:rPr>
              <a:t>spring 2014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442" y="1613505"/>
            <a:ext cx="4851400" cy="4114800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75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4786151" y="5989404"/>
            <a:ext cx="2665779" cy="5424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569" y="3228301"/>
            <a:ext cx="3116023" cy="24078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23" y="3648377"/>
            <a:ext cx="4429124" cy="28608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3720" y="-76200"/>
            <a:ext cx="2550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From Lattice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149" y="2649904"/>
            <a:ext cx="3727450" cy="578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221" y="733522"/>
            <a:ext cx="4436026" cy="28312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44519" y="650875"/>
            <a:ext cx="308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disconnected diagrams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2769" y="1069843"/>
            <a:ext cx="2966823" cy="12284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66967" y="5977859"/>
            <a:ext cx="25645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L</a:t>
            </a:r>
            <a:r>
              <a:rPr lang="en-US" sz="1600" baseline="-25000" dirty="0" err="1" smtClean="0"/>
              <a:t>q</a:t>
            </a:r>
            <a:r>
              <a:rPr lang="en-US" sz="1600" dirty="0" smtClean="0"/>
              <a:t> mainly from sea and up </a:t>
            </a:r>
          </a:p>
          <a:p>
            <a:r>
              <a:rPr lang="en-US" sz="1600" dirty="0" smtClean="0"/>
              <a:t>to 50 % </a:t>
            </a:r>
            <a:r>
              <a:rPr lang="en-US" sz="1600" dirty="0"/>
              <a:t>o</a:t>
            </a:r>
            <a:r>
              <a:rPr lang="en-US" sz="1600" dirty="0" smtClean="0"/>
              <a:t>f the proton spin </a:t>
            </a:r>
            <a:endParaRPr lang="en-US" sz="1600" dirty="0"/>
          </a:p>
        </p:txBody>
      </p:sp>
      <p:sp>
        <p:nvSpPr>
          <p:cNvPr id="16" name="Oval 15"/>
          <p:cNvSpPr/>
          <p:nvPr/>
        </p:nvSpPr>
        <p:spPr>
          <a:xfrm>
            <a:off x="6633408" y="5685681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15472" y="5679211"/>
            <a:ext cx="18785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Liu ++, arXiv:1203.6388</a:t>
            </a:r>
            <a:endParaRPr lang="en-US" sz="1200" dirty="0"/>
          </a:p>
        </p:txBody>
      </p:sp>
      <p:sp>
        <p:nvSpPr>
          <p:cNvPr id="18" name="Oval 17"/>
          <p:cNvSpPr/>
          <p:nvPr/>
        </p:nvSpPr>
        <p:spPr>
          <a:xfrm>
            <a:off x="6225401" y="2359619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407465" y="2353149"/>
            <a:ext cx="19643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Bali ++,: arXiv:1112.3354</a:t>
            </a:r>
            <a:endParaRPr lang="en-US" sz="1200" dirty="0"/>
          </a:p>
        </p:txBody>
      </p:sp>
      <p:sp>
        <p:nvSpPr>
          <p:cNvPr id="20" name="Oval 19"/>
          <p:cNvSpPr/>
          <p:nvPr/>
        </p:nvSpPr>
        <p:spPr>
          <a:xfrm>
            <a:off x="2218013" y="1781769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00077" y="1775299"/>
            <a:ext cx="20069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Bratt</a:t>
            </a:r>
            <a:r>
              <a:rPr lang="en-US" sz="1200" b="1" dirty="0" smtClean="0"/>
              <a:t> ++, arXiv:1001.3620</a:t>
            </a:r>
            <a:endParaRPr lang="en-US" sz="1200" dirty="0"/>
          </a:p>
        </p:txBody>
      </p:sp>
      <p:sp>
        <p:nvSpPr>
          <p:cNvPr id="24" name="Oval 23"/>
          <p:cNvSpPr/>
          <p:nvPr/>
        </p:nvSpPr>
        <p:spPr>
          <a:xfrm>
            <a:off x="2249087" y="3622544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400077" y="3624175"/>
            <a:ext cx="19638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HERMES: arXiv:0609039</a:t>
            </a:r>
            <a:endParaRPr lang="en-US" sz="1200" dirty="0"/>
          </a:p>
        </p:txBody>
      </p:sp>
      <p:cxnSp>
        <p:nvCxnSpPr>
          <p:cNvPr id="26" name="Straight Arrow Connector 25"/>
          <p:cNvCxnSpPr>
            <a:stCxn id="24" idx="2"/>
          </p:cNvCxnSpPr>
          <p:nvPr/>
        </p:nvCxnSpPr>
        <p:spPr>
          <a:xfrm flipH="1">
            <a:off x="998284" y="3766054"/>
            <a:ext cx="1250803" cy="409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2"/>
          </p:cNvCxnSpPr>
          <p:nvPr/>
        </p:nvCxnSpPr>
        <p:spPr>
          <a:xfrm flipH="1">
            <a:off x="952501" y="3766054"/>
            <a:ext cx="1296586" cy="1913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6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21777" y="890001"/>
            <a:ext cx="6874995" cy="369332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In our exploration of the QCD micro-world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1870403" y="1375740"/>
            <a:ext cx="522539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</a:t>
            </a:r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spin </a:t>
            </a:r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558759" y="1974850"/>
            <a:ext cx="5524831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Two questions in </a:t>
            </a:r>
            <a:r>
              <a:rPr lang="en-US" dirty="0" err="1">
                <a:latin typeface="Arial" pitchFamily="-108" charset="0"/>
              </a:rPr>
              <a:t>H</a:t>
            </a:r>
            <a:r>
              <a:rPr lang="en-US" dirty="0" err="1" smtClean="0">
                <a:latin typeface="Arial" pitchFamily="-108" charset="0"/>
              </a:rPr>
              <a:t>adronic</a:t>
            </a:r>
            <a:r>
              <a:rPr lang="en-US" dirty="0" smtClean="0">
                <a:latin typeface="Arial" pitchFamily="-108" charset="0"/>
              </a:rPr>
              <a:t> Physics </a:t>
            </a:r>
          </a:p>
          <a:p>
            <a:pPr algn="ctr"/>
            <a:r>
              <a:rPr lang="en-US" dirty="0">
                <a:latin typeface="Arial" pitchFamily="-108" charset="0"/>
              </a:rPr>
              <a:t>a</a:t>
            </a:r>
            <a:r>
              <a:rPr lang="en-US" dirty="0" smtClean="0">
                <a:latin typeface="Arial" pitchFamily="-108" charset="0"/>
              </a:rPr>
              <a:t>wait explanation since too long  </a:t>
            </a:r>
            <a:endParaRPr lang="it-IT" dirty="0">
              <a:latin typeface="Arial" pitchFamily="-108" charset="0"/>
            </a:endParaRPr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374036"/>
              </p:ext>
            </p:extLst>
          </p:nvPr>
        </p:nvGraphicFramePr>
        <p:xfrm>
          <a:off x="330634" y="5523232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717" name="Equation" r:id="rId4" imgW="2095200" imgH="469800" progId="Equation.3">
                  <p:embed/>
                </p:oleObj>
              </mc:Choice>
              <mc:Fallback>
                <p:oleObj name="Equation" r:id="rId4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5523232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3" descr="delt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88" y="3352687"/>
            <a:ext cx="2500312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AN_E7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5939" y="3496826"/>
            <a:ext cx="3420791" cy="2837221"/>
          </a:xfrm>
          <a:prstGeom prst="rect">
            <a:avLst/>
          </a:prstGeom>
          <a:noFill/>
        </p:spPr>
      </p:pic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5972282" y="4102652"/>
            <a:ext cx="1616681" cy="41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0" dirty="0" err="1">
                <a:solidFill>
                  <a:srgbClr val="0066FF"/>
                </a:solidFill>
              </a:rPr>
              <a:t>p</a:t>
            </a:r>
            <a:r>
              <a:rPr lang="en-US" sz="1200" b="0" baseline="-25000" dirty="0" err="1">
                <a:solidFill>
                  <a:srgbClr val="0066FF"/>
                </a:solidFill>
              </a:rPr>
              <a:t>T</a:t>
            </a:r>
            <a:r>
              <a:rPr lang="en-US" sz="1200" b="0" dirty="0">
                <a:solidFill>
                  <a:srgbClr val="0066FF"/>
                </a:solidFill>
              </a:rPr>
              <a:t>&lt; 2 </a:t>
            </a:r>
            <a:r>
              <a:rPr lang="en-US" sz="1200" b="0" dirty="0" err="1">
                <a:solidFill>
                  <a:srgbClr val="0066FF"/>
                </a:solidFill>
              </a:rPr>
              <a:t>GeV/c</a:t>
            </a:r>
            <a:endParaRPr lang="en-US" sz="1200" b="0" dirty="0">
              <a:solidFill>
                <a:srgbClr val="0066FF"/>
              </a:solidFill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970924" y="3902893"/>
            <a:ext cx="1588891" cy="3689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200" b="0" dirty="0">
                <a:solidFill>
                  <a:srgbClr val="008000"/>
                </a:solidFill>
                <a:ea typeface="Arial" pitchFamily="-108" charset="0"/>
                <a:cs typeface="Arial" pitchFamily="-108" charset="0"/>
              </a:rPr>
              <a:t>√s = 20 GeV  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8124684" y="6003431"/>
            <a:ext cx="561346" cy="55345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endParaRPr lang="it-IT" baseline="-250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9436" y="4765677"/>
            <a:ext cx="521375" cy="5412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3375" y="3411857"/>
            <a:ext cx="3272656" cy="3367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612623" y="3380107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599498" y="2845765"/>
            <a:ext cx="2873952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5413374" y="2837799"/>
            <a:ext cx="3730626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1033" y="3675734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233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llins-2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98" y="3501648"/>
            <a:ext cx="3900334" cy="30820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411" y="2334003"/>
            <a:ext cx="4632848" cy="342372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06688" y="-76200"/>
            <a:ext cx="4384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14512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857" name="Equation" r:id="rId6" imgW="495300" imgH="228600" progId="Equation.3">
                  <p:embed/>
                </p:oleObj>
              </mc:Choice>
              <mc:Fallback>
                <p:oleObj name="Equation" r:id="rId6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5177776" y="2036367"/>
            <a:ext cx="326195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COMPASS combined 2007 – 2010 results</a:t>
            </a:r>
          </a:p>
        </p:txBody>
      </p:sp>
      <p:pic>
        <p:nvPicPr>
          <p:cNvPr id="39" name="Picture 38" descr="D:\talks\icons\compass_logo_125x125.png"/>
          <p:cNvPicPr>
            <a:picLocks noChangeAspect="1" noChangeArrowheads="1"/>
          </p:cNvPicPr>
          <p:nvPr/>
        </p:nvPicPr>
        <p:blipFill>
          <a:blip r:embed="rId8">
            <a:lum bright="30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513" y="2101395"/>
            <a:ext cx="489221" cy="4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560" y="936544"/>
            <a:ext cx="3859695" cy="1347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920" y="2283710"/>
            <a:ext cx="3689081" cy="1303079"/>
          </a:xfrm>
          <a:prstGeom prst="rect">
            <a:avLst/>
          </a:prstGeom>
        </p:spPr>
      </p:pic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1487454" y="727268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200" b="1" dirty="0" smtClean="0"/>
              <a:t>[arXiv:1006.4221]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66366" y="3588283"/>
            <a:ext cx="3231889" cy="2556097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827711" y="3865520"/>
            <a:ext cx="4056776" cy="1436076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553076" y="1728590"/>
            <a:ext cx="1398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[Martin at DIS13]</a:t>
            </a:r>
            <a:endParaRPr lang="en-US" sz="1200" dirty="0"/>
          </a:p>
        </p:txBody>
      </p:sp>
      <p:sp>
        <p:nvSpPr>
          <p:cNvPr id="33" name="Rounded Rectangle 32"/>
          <p:cNvSpPr/>
          <p:nvPr/>
        </p:nvSpPr>
        <p:spPr>
          <a:xfrm>
            <a:off x="5876636" y="949364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570686"/>
              </p:ext>
            </p:extLst>
          </p:nvPr>
        </p:nvGraphicFramePr>
        <p:xfrm>
          <a:off x="6059488" y="973138"/>
          <a:ext cx="20716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858" name="Equation" r:id="rId11" imgW="1143000" imgH="241300" progId="Equation.3">
                  <p:embed/>
                </p:oleObj>
              </mc:Choice>
              <mc:Fallback>
                <p:oleObj name="Equation" r:id="rId11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973138"/>
                        <a:ext cx="2071687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1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569" y="3228301"/>
            <a:ext cx="3116023" cy="24078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53" y="734019"/>
            <a:ext cx="4429124" cy="28608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3720" y="-76200"/>
            <a:ext cx="2550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From Lattice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149" y="2649904"/>
            <a:ext cx="3727450" cy="5783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44519" y="650875"/>
            <a:ext cx="308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disconnected diagrams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2769" y="1069843"/>
            <a:ext cx="2966823" cy="1228407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6225401" y="2359619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407465" y="2353149"/>
            <a:ext cx="19643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Bali ++,: arXiv:1112.3354</a:t>
            </a:r>
            <a:endParaRPr lang="en-US" sz="1200" dirty="0"/>
          </a:p>
        </p:txBody>
      </p:sp>
      <p:sp>
        <p:nvSpPr>
          <p:cNvPr id="24" name="Oval 23"/>
          <p:cNvSpPr/>
          <p:nvPr/>
        </p:nvSpPr>
        <p:spPr>
          <a:xfrm>
            <a:off x="2321917" y="708186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472907" y="709817"/>
            <a:ext cx="19638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HERMES: arXiv:0609039</a:t>
            </a:r>
            <a:endParaRPr lang="en-US" sz="1200" dirty="0"/>
          </a:p>
        </p:txBody>
      </p:sp>
      <p:cxnSp>
        <p:nvCxnSpPr>
          <p:cNvPr id="26" name="Straight Arrow Connector 25"/>
          <p:cNvCxnSpPr>
            <a:stCxn id="24" idx="2"/>
          </p:cNvCxnSpPr>
          <p:nvPr/>
        </p:nvCxnSpPr>
        <p:spPr>
          <a:xfrm flipH="1">
            <a:off x="1071114" y="851696"/>
            <a:ext cx="1250803" cy="409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2"/>
          </p:cNvCxnSpPr>
          <p:nvPr/>
        </p:nvCxnSpPr>
        <p:spPr>
          <a:xfrm flipH="1">
            <a:off x="1025331" y="851696"/>
            <a:ext cx="1296586" cy="1913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484" y="3857715"/>
            <a:ext cx="3933499" cy="264000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30634" y="3857715"/>
            <a:ext cx="2464234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2698" y="3851245"/>
            <a:ext cx="18785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Liu ++, arXiv:1203.6388</a:t>
            </a:r>
            <a:endParaRPr lang="en-US" sz="1200" dirty="0"/>
          </a:p>
        </p:txBody>
      </p:sp>
      <p:sp>
        <p:nvSpPr>
          <p:cNvPr id="36" name="Rounded Rectangle 35"/>
          <p:cNvSpPr/>
          <p:nvPr/>
        </p:nvSpPr>
        <p:spPr>
          <a:xfrm>
            <a:off x="3850105" y="5967094"/>
            <a:ext cx="5160211" cy="5424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939893" y="5931908"/>
            <a:ext cx="495994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Symbol" charset="2"/>
                <a:cs typeface="Symbol" charset="2"/>
              </a:rPr>
              <a:t>D</a:t>
            </a:r>
            <a:r>
              <a:rPr lang="en-US" sz="1600" dirty="0" smtClean="0"/>
              <a:t>s (DI) = -0.12(1) </a:t>
            </a:r>
          </a:p>
          <a:p>
            <a:r>
              <a:rPr lang="en-US" sz="1600" dirty="0" err="1" smtClean="0"/>
              <a:t>L</a:t>
            </a:r>
            <a:r>
              <a:rPr lang="en-US" sz="1600" baseline="-25000" dirty="0" err="1" smtClean="0"/>
              <a:t>q</a:t>
            </a:r>
            <a:r>
              <a:rPr lang="en-US" sz="1600" dirty="0" smtClean="0"/>
              <a:t> </a:t>
            </a:r>
            <a:r>
              <a:rPr lang="en-US" sz="1600" dirty="0" smtClean="0"/>
              <a:t>mainly from sea and up </a:t>
            </a:r>
            <a:r>
              <a:rPr lang="en-US" sz="1600" dirty="0" smtClean="0"/>
              <a:t>to </a:t>
            </a:r>
            <a:r>
              <a:rPr lang="en-US" sz="1600" dirty="0" smtClean="0"/>
              <a:t>50 % </a:t>
            </a:r>
            <a:r>
              <a:rPr lang="en-US" sz="1600" dirty="0"/>
              <a:t>o</a:t>
            </a:r>
            <a:r>
              <a:rPr lang="en-US" sz="1600" dirty="0" smtClean="0"/>
              <a:t>f the proton spin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4854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235634" y="801451"/>
            <a:ext cx="4657002" cy="8239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23" y="1869090"/>
            <a:ext cx="8174182" cy="44169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931603" y="-76200"/>
            <a:ext cx="5134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SIDIS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35" y="4463143"/>
            <a:ext cx="2104069" cy="15185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6645" y="4463143"/>
            <a:ext cx="2204025" cy="151855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135285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099" name="Equation" r:id="rId6" imgW="482600" imgH="228600" progId="Equation.3">
                  <p:embed/>
                </p:oleObj>
              </mc:Choice>
              <mc:Fallback>
                <p:oleObj name="Equation" r:id="rId6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386442"/>
              </p:ext>
            </p:extLst>
          </p:nvPr>
        </p:nvGraphicFramePr>
        <p:xfrm>
          <a:off x="2397125" y="801688"/>
          <a:ext cx="424973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100" name="Equation" r:id="rId8" imgW="3009900" imgH="584200" progId="Equation.3">
                  <p:embed/>
                </p:oleObj>
              </mc:Choice>
              <mc:Fallback>
                <p:oleObj name="Equation" r:id="rId8" imgW="30099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97125" y="801688"/>
                        <a:ext cx="4249738" cy="82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022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31601" y="-76200"/>
            <a:ext cx="5134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SIDIS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286" y="849704"/>
            <a:ext cx="4653835" cy="327112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3016" y="4336354"/>
            <a:ext cx="3479366" cy="226857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692800" y="667380"/>
            <a:ext cx="3363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COMPASS                          [arXiv:1007.4061]</a:t>
            </a:r>
            <a:endParaRPr lang="en-US" sz="1200" dirty="0"/>
          </a:p>
        </p:txBody>
      </p:sp>
      <p:sp>
        <p:nvSpPr>
          <p:cNvPr id="29" name="Rectangle 28"/>
          <p:cNvSpPr/>
          <p:nvPr/>
        </p:nvSpPr>
        <p:spPr>
          <a:xfrm>
            <a:off x="5703559" y="4147562"/>
            <a:ext cx="29130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                   [arXiv:0803.2993]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897184" y="4843699"/>
            <a:ext cx="5480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FF"/>
                </a:solidFill>
              </a:rPr>
              <a:t>-- LSS</a:t>
            </a:r>
            <a:endParaRPr lang="en-US" sz="1000" dirty="0">
              <a:solidFill>
                <a:srgbClr val="00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28" y="941649"/>
            <a:ext cx="3752624" cy="5620085"/>
          </a:xfrm>
          <a:prstGeom prst="rect">
            <a:avLst/>
          </a:prstGeom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226876" y="747625"/>
            <a:ext cx="273727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HERMES</a:t>
            </a:r>
            <a:r>
              <a:rPr lang="en-US" sz="1200" b="1" dirty="0" smtClean="0">
                <a:solidFill>
                  <a:srgbClr val="000000"/>
                </a:solidFill>
              </a:rPr>
              <a:t>               [</a:t>
            </a:r>
            <a:r>
              <a:rPr lang="en-US" sz="1200" b="1" dirty="0" err="1" smtClean="0">
                <a:solidFill>
                  <a:srgbClr val="000000"/>
                </a:solidFill>
              </a:rPr>
              <a:t>hep</a:t>
            </a:r>
            <a:r>
              <a:rPr lang="en-US" sz="1200" b="1" dirty="0" smtClean="0">
                <a:solidFill>
                  <a:srgbClr val="000000"/>
                </a:solidFill>
              </a:rPr>
              <a:t>-ex/0407032]</a:t>
            </a: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Flavor Structure of the Nucleon Sea,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July 2013,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86478" y="944379"/>
            <a:ext cx="6591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-- DSSV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7823" y="3548499"/>
            <a:ext cx="6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-- GRSV</a:t>
            </a:r>
          </a:p>
          <a:p>
            <a:r>
              <a:rPr lang="en-US" sz="1000" dirty="0" smtClean="0">
                <a:solidFill>
                  <a:srgbClr val="000000"/>
                </a:solidFill>
              </a:rPr>
              <a:t>-- BB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545" y="5164463"/>
            <a:ext cx="3313546" cy="101510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647225" y="2894543"/>
            <a:ext cx="2176139" cy="101060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431035" y="5311554"/>
            <a:ext cx="3019038" cy="8995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77161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114" name="Equation" r:id="rId7" imgW="482600" imgH="228600" progId="Equation.3">
                  <p:embed/>
                </p:oleObj>
              </mc:Choice>
              <mc:Fallback>
                <p:oleObj name="Equation" r:id="rId7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4667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06688" y="-76200"/>
            <a:ext cx="4384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613636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33" name="Equation" r:id="rId4" imgW="495300" imgH="228600" progId="Equation.3">
                  <p:embed/>
                </p:oleObj>
              </mc:Choice>
              <mc:Fallback>
                <p:oleObj name="Equation" r:id="rId4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5711010" y="3478087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</a:t>
            </a:r>
            <a:r>
              <a:rPr lang="en-US" sz="1200" b="1" dirty="0" smtClean="0">
                <a:solidFill>
                  <a:srgbClr val="000000"/>
                </a:solidFill>
              </a:rPr>
              <a:t>    </a:t>
            </a:r>
            <a:r>
              <a:rPr lang="en-US" sz="1200" b="1" dirty="0" smtClean="0"/>
              <a:t>[arXiv:1006.4221]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35688" y="990493"/>
            <a:ext cx="2355273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479319"/>
              </p:ext>
            </p:extLst>
          </p:nvPr>
        </p:nvGraphicFramePr>
        <p:xfrm>
          <a:off x="618540" y="1014267"/>
          <a:ext cx="20716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34" name="Equation" r:id="rId6" imgW="1143000" imgH="241300" progId="Equation.3">
                  <p:embed/>
                </p:oleObj>
              </mc:Choice>
              <mc:Fallback>
                <p:oleObj name="Equation" r:id="rId6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540" y="1014267"/>
                        <a:ext cx="2071687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24378" y="3828044"/>
            <a:ext cx="24227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COMPASS</a:t>
            </a:r>
            <a:r>
              <a:rPr lang="en-US" sz="1200" b="1" dirty="0"/>
              <a:t> </a:t>
            </a:r>
            <a:r>
              <a:rPr lang="en-US" sz="1200" b="1" dirty="0" smtClean="0"/>
              <a:t>   </a:t>
            </a:r>
            <a:r>
              <a:rPr lang="en-US" sz="1200" b="1" dirty="0" smtClean="0"/>
              <a:t>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</a:t>
            </a:r>
            <a:r>
              <a:rPr lang="en-US" sz="1200" b="1" dirty="0" smtClean="0"/>
              <a:t>1205.5123]</a:t>
            </a:r>
            <a:endParaRPr lang="en-US" sz="12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3964022" y="960795"/>
            <a:ext cx="5048052" cy="2112194"/>
            <a:chOff x="4229396" y="688045"/>
            <a:chExt cx="4440242" cy="184762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44900" y="688045"/>
              <a:ext cx="4424738" cy="151654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29396" y="2192775"/>
              <a:ext cx="4364077" cy="342892"/>
            </a:xfrm>
            <a:prstGeom prst="rect">
              <a:avLst/>
            </a:prstGeom>
          </p:spPr>
        </p:pic>
      </p:grp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5917623" y="716631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 A                          </a:t>
            </a:r>
            <a:r>
              <a:rPr lang="en-US" sz="1200" b="1" dirty="0" smtClean="0"/>
              <a:t>[arXiv:1106.0363]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338" y="2920252"/>
            <a:ext cx="5486661" cy="3662841"/>
          </a:xfrm>
          <a:prstGeom prst="rect">
            <a:avLst/>
          </a:prstGeom>
        </p:spPr>
      </p:pic>
      <p:sp>
        <p:nvSpPr>
          <p:cNvPr id="40" name="Oval Callout 39"/>
          <p:cNvSpPr/>
          <p:nvPr/>
        </p:nvSpPr>
        <p:spPr>
          <a:xfrm>
            <a:off x="1587358" y="1977308"/>
            <a:ext cx="1203603" cy="446322"/>
          </a:xfrm>
          <a:prstGeom prst="wedgeEllipseCallout">
            <a:avLst>
              <a:gd name="adj1" fmla="val 137291"/>
              <a:gd name="adj2" fmla="val -9711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1795173" y="2035038"/>
            <a:ext cx="823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Neutron</a:t>
            </a:r>
            <a:endParaRPr lang="en-US" sz="1400" dirty="0"/>
          </a:p>
        </p:txBody>
      </p:sp>
      <p:sp>
        <p:nvSpPr>
          <p:cNvPr id="43" name="Oval Callout 42"/>
          <p:cNvSpPr/>
          <p:nvPr/>
        </p:nvSpPr>
        <p:spPr>
          <a:xfrm>
            <a:off x="6153919" y="4710421"/>
            <a:ext cx="2470483" cy="931055"/>
          </a:xfrm>
          <a:prstGeom prst="wedgeEllipseCallout">
            <a:avLst>
              <a:gd name="adj1" fmla="val -91437"/>
              <a:gd name="adj2" fmla="val -4452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340237" y="4837295"/>
            <a:ext cx="223048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Proton: consistent signals</a:t>
            </a:r>
          </a:p>
          <a:p>
            <a:r>
              <a:rPr lang="en-US" sz="1400" dirty="0"/>
              <a:t>d</a:t>
            </a:r>
            <a:r>
              <a:rPr lang="en-US" sz="1400" dirty="0" smtClean="0"/>
              <a:t>espite the different Q2 </a:t>
            </a:r>
          </a:p>
          <a:p>
            <a:r>
              <a:rPr lang="en-US" sz="1400" dirty="0" smtClean="0"/>
              <a:t>Weak TMD evolution ?</a:t>
            </a:r>
          </a:p>
        </p:txBody>
      </p:sp>
    </p:spTree>
    <p:extLst>
      <p:ext uri="{BB962C8B-B14F-4D97-AF65-F5344CB8AC3E}">
        <p14:creationId xmlns:p14="http://schemas.microsoft.com/office/powerpoint/2010/main" val="6565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6837" y="2044005"/>
            <a:ext cx="57374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JLAB12 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acility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40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34499" y="-76200"/>
            <a:ext cx="31289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First evidences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0249" y="744811"/>
            <a:ext cx="2633964" cy="5432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335268"/>
              </p:ext>
            </p:extLst>
          </p:nvPr>
        </p:nvGraphicFramePr>
        <p:xfrm>
          <a:off x="330634" y="724734"/>
          <a:ext cx="250666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257" name="Equation" r:id="rId4" imgW="1143000" imgH="241300" progId="Equation.3">
                  <p:embed/>
                </p:oleObj>
              </mc:Choice>
              <mc:Fallback>
                <p:oleObj name="Equation" r:id="rId4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724734"/>
                        <a:ext cx="2506662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-7555" y="2037189"/>
            <a:ext cx="7133785" cy="4325571"/>
            <a:chOff x="4447996" y="1550708"/>
            <a:chExt cx="7133785" cy="432557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7996" y="1780803"/>
              <a:ext cx="4699000" cy="27559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7027375" y="1550708"/>
              <a:ext cx="45544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/>
                <a:t>A. </a:t>
              </a:r>
              <a:r>
                <a:rPr lang="en-US" sz="1400" i="1" dirty="0" err="1" smtClean="0"/>
                <a:t>Airapetian</a:t>
              </a:r>
              <a:r>
                <a:rPr lang="en-US" sz="1400" i="1" dirty="0" smtClean="0"/>
                <a:t> et al, Phys. Rev. </a:t>
              </a:r>
              <a:r>
                <a:rPr lang="en-US" sz="1400" i="1" dirty="0" err="1" smtClean="0"/>
                <a:t>Lett</a:t>
              </a:r>
              <a:r>
                <a:rPr lang="en-US" sz="1400" i="1" dirty="0" smtClean="0"/>
                <a:t>. 94 (2005) 012002 </a:t>
              </a:r>
              <a:endParaRPr lang="en-US" sz="1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994384" y="5229948"/>
              <a:ext cx="35972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dirty="0" smtClean="0">
                  <a:solidFill>
                    <a:srgbClr val="FF0000"/>
                  </a:solidFill>
                </a:rPr>
                <a:t>          Non-zero </a:t>
              </a:r>
              <a:r>
                <a:rPr lang="en-US" dirty="0" err="1" smtClean="0">
                  <a:solidFill>
                    <a:srgbClr val="FF0000"/>
                  </a:solidFill>
                </a:rPr>
                <a:t>transversity</a:t>
              </a:r>
              <a:r>
                <a:rPr lang="en-US" dirty="0" smtClean="0">
                  <a:solidFill>
                    <a:srgbClr val="FF0000"/>
                  </a:solidFill>
                </a:rPr>
                <a:t> !!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Collins function !!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2240" y="4586516"/>
              <a:ext cx="4452356" cy="520176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78006" y="4487429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276923" y="753909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285399" y="1044792"/>
            <a:ext cx="1271990" cy="369332"/>
            <a:chOff x="4677182" y="1117810"/>
            <a:chExt cx="1271990" cy="369332"/>
          </a:xfrm>
        </p:grpSpPr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6202945" y="744811"/>
            <a:ext cx="2687058" cy="5724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390113"/>
              </p:ext>
            </p:extLst>
          </p:nvPr>
        </p:nvGraphicFramePr>
        <p:xfrm>
          <a:off x="6302233" y="753526"/>
          <a:ext cx="2508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258" name="Equation" r:id="rId8" imgW="1143000" imgH="241300" progId="Equation.3">
                  <p:embed/>
                </p:oleObj>
              </mc:Choice>
              <mc:Fallback>
                <p:oleObj name="Equation" r:id="rId8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233" y="753526"/>
                        <a:ext cx="2508250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Group 39"/>
          <p:cNvGrpSpPr/>
          <p:nvPr/>
        </p:nvGrpSpPr>
        <p:grpSpPr>
          <a:xfrm>
            <a:off x="4421337" y="2369465"/>
            <a:ext cx="4738902" cy="3894218"/>
            <a:chOff x="4404202" y="1833710"/>
            <a:chExt cx="4738902" cy="3894218"/>
          </a:xfrm>
        </p:grpSpPr>
        <p:grpSp>
          <p:nvGrpSpPr>
            <p:cNvPr id="41" name="Group 40"/>
            <p:cNvGrpSpPr/>
            <p:nvPr/>
          </p:nvGrpSpPr>
          <p:grpSpPr>
            <a:xfrm>
              <a:off x="4404202" y="1833710"/>
              <a:ext cx="4738902" cy="3894218"/>
              <a:chOff x="4404202" y="1833710"/>
              <a:chExt cx="4738902" cy="3894218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554196" y="5358596"/>
                <a:ext cx="2904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Non-zero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Sivers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function !!        </a:t>
                </a:r>
              </a:p>
            </p:txBody>
          </p:sp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04202" y="1833710"/>
                <a:ext cx="4738902" cy="2848983"/>
              </a:xfrm>
              <a:prstGeom prst="rect">
                <a:avLst/>
              </a:prstGeom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8701" y="4695822"/>
              <a:ext cx="4636011" cy="541633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068017" y="1618114"/>
            <a:ext cx="686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2005: First evidence from HERMES measuring SIDIS on proton</a:t>
            </a: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Flavor Structure of the Nucleon Sea,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July 2013,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4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19" y="3257086"/>
            <a:ext cx="2930248" cy="29077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962" y="2161500"/>
            <a:ext cx="3729045" cy="72531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295437" y="-76200"/>
            <a:ext cx="64069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Generalized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distributions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622" y="604079"/>
            <a:ext cx="1968842" cy="28970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5330" y="889000"/>
            <a:ext cx="457585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Encompass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distributions and form factors</a:t>
            </a:r>
          </a:p>
          <a:p>
            <a:endParaRPr lang="en-US" sz="800" dirty="0" smtClean="0"/>
          </a:p>
          <a:p>
            <a:r>
              <a:rPr lang="en-US" sz="1400" dirty="0"/>
              <a:t>L</a:t>
            </a:r>
            <a:r>
              <a:rPr lang="en-US" sz="1400" dirty="0" smtClean="0"/>
              <a:t>ongitudinal momentum and transverse spatial position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orrelated information</a:t>
            </a:r>
          </a:p>
          <a:p>
            <a:endParaRPr lang="en-US" sz="800" dirty="0" smtClean="0"/>
          </a:p>
          <a:p>
            <a:r>
              <a:rPr lang="en-US" sz="1400" dirty="0" smtClean="0"/>
              <a:t>Access OAM  </a:t>
            </a:r>
            <a:r>
              <a:rPr lang="en-US" sz="1400" dirty="0" err="1" smtClean="0"/>
              <a:t>L</a:t>
            </a:r>
            <a:r>
              <a:rPr lang="en-US" sz="1400" baseline="-25000" dirty="0" err="1" smtClean="0"/>
              <a:t>q</a:t>
            </a:r>
            <a:r>
              <a:rPr lang="en-US" sz="1400" dirty="0" smtClean="0"/>
              <a:t>= J</a:t>
            </a:r>
            <a:r>
              <a:rPr lang="en-US" sz="1400" baseline="-25000" dirty="0" smtClean="0"/>
              <a:t>q</a:t>
            </a:r>
            <a:r>
              <a:rPr lang="en-US" sz="1400" dirty="0" smtClean="0"/>
              <a:t>-½</a:t>
            </a:r>
            <a:r>
              <a:rPr lang="en-US" sz="1400" dirty="0" smtClean="0">
                <a:latin typeface="Symbol"/>
              </a:rPr>
              <a:t>DS</a:t>
            </a:r>
            <a:r>
              <a:rPr lang="en-US" sz="1400" dirty="0" smtClean="0"/>
              <a:t>   via </a:t>
            </a:r>
            <a:r>
              <a:rPr lang="en-US" sz="1400" dirty="0" err="1" smtClean="0"/>
              <a:t>Ji</a:t>
            </a:r>
            <a:r>
              <a:rPr lang="en-US" sz="1400" dirty="0" smtClean="0"/>
              <a:t> sum rule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953381"/>
              </p:ext>
            </p:extLst>
          </p:nvPr>
        </p:nvGraphicFramePr>
        <p:xfrm>
          <a:off x="4955344" y="3291936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5339167" y="2979070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3750320" y="405540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303931"/>
              </p:ext>
            </p:extLst>
          </p:nvPr>
        </p:nvGraphicFramePr>
        <p:xfrm>
          <a:off x="5787607" y="4708710"/>
          <a:ext cx="216449" cy="232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518" name="Equation" r:id="rId7" imgW="152400" imgH="152400" progId="Equation.3">
                  <p:embed/>
                </p:oleObj>
              </mc:Choice>
              <mc:Fallback>
                <p:oleObj name="Equation" r:id="rId7" imgW="1524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7607" y="4708710"/>
                        <a:ext cx="216449" cy="2324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079675"/>
              </p:ext>
            </p:extLst>
          </p:nvPr>
        </p:nvGraphicFramePr>
        <p:xfrm>
          <a:off x="6458039" y="4159853"/>
          <a:ext cx="237128" cy="283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519" name="Equation" r:id="rId9" imgW="177800" imgH="190500" progId="Equation.3">
                  <p:embed/>
                </p:oleObj>
              </mc:Choice>
              <mc:Fallback>
                <p:oleObj name="Equation" r:id="rId9" imgW="1778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8039" y="4159853"/>
                        <a:ext cx="237128" cy="2832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847965"/>
              </p:ext>
            </p:extLst>
          </p:nvPr>
        </p:nvGraphicFramePr>
        <p:xfrm>
          <a:off x="7138396" y="3632791"/>
          <a:ext cx="304927" cy="369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520" name="Equation" r:id="rId11" imgW="165100" imgH="203200" progId="Equation.3">
                  <p:embed/>
                </p:oleObj>
              </mc:Choice>
              <mc:Fallback>
                <p:oleObj name="Equation" r:id="rId11" imgW="165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8396" y="3632791"/>
                        <a:ext cx="304927" cy="3698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185974"/>
              </p:ext>
            </p:extLst>
          </p:nvPr>
        </p:nvGraphicFramePr>
        <p:xfrm>
          <a:off x="6939472" y="4637904"/>
          <a:ext cx="641712" cy="31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521" name="Equation" r:id="rId13" imgW="469900" imgH="228600" progId="Equation.3">
                  <p:embed/>
                </p:oleObj>
              </mc:Choice>
              <mc:Fallback>
                <p:oleObj name="Equation" r:id="rId13" imgW="469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9472" y="4637904"/>
                        <a:ext cx="641712" cy="3143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909763"/>
              </p:ext>
            </p:extLst>
          </p:nvPr>
        </p:nvGraphicFramePr>
        <p:xfrm>
          <a:off x="5739625" y="3745023"/>
          <a:ext cx="245901" cy="226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522" name="Equation" r:id="rId15" imgW="177800" imgH="152400" progId="Equation.3">
                  <p:embed/>
                </p:oleObj>
              </mc:Choice>
              <mc:Fallback>
                <p:oleObj name="Equation" r:id="rId15" imgW="1778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9625" y="3745023"/>
                        <a:ext cx="245901" cy="2263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6347" y="5248234"/>
            <a:ext cx="3277251" cy="1261029"/>
          </a:xfrm>
          <a:prstGeom prst="rect">
            <a:avLst/>
          </a:prstGeom>
        </p:spPr>
      </p:pic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6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49159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229436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835696"/>
            <a:ext cx="4087841" cy="2921878"/>
            <a:chOff x="2134" y="379"/>
            <a:chExt cx="3871" cy="253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379"/>
              <a:ext cx="1663" cy="852"/>
              <a:chOff x="4560" y="408"/>
              <a:chExt cx="1663" cy="85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37" y="408"/>
                <a:ext cx="148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273933" y="4335113"/>
            <a:ext cx="4470401" cy="1762126"/>
            <a:chOff x="531" y="2356"/>
            <a:chExt cx="2816" cy="1110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630" y="3087"/>
              <a:ext cx="17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6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531" y="2356"/>
              <a:ext cx="1180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78993" y="996071"/>
            <a:ext cx="5927716" cy="3406077"/>
            <a:chOff x="646" y="-154"/>
            <a:chExt cx="5131" cy="3085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46" y="-154"/>
              <a:ext cx="5131" cy="3085"/>
              <a:chOff x="646" y="-154"/>
              <a:chExt cx="5131" cy="3085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4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566" y="-154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985814"/>
            <a:ext cx="281489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Energy       </a:t>
            </a:r>
            <a:r>
              <a:rPr lang="en-US" dirty="0" smtClean="0">
                <a:solidFill>
                  <a:srgbClr val="FF0000"/>
                </a:solidFill>
              </a:rPr>
              <a:t>12 GeV</a:t>
            </a:r>
          </a:p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36566" y="1700978"/>
            <a:ext cx="1460154" cy="1226928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9101" y="6216317"/>
            <a:ext cx="448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First beam expected in Hall-A in spring 2014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5796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</a:t>
              </a:r>
              <a:r>
                <a:rPr lang="en-US" sz="1600" dirty="0" smtClean="0">
                  <a:solidFill>
                    <a:srgbClr val="FFFF00"/>
                  </a:solidFill>
                </a:rPr>
                <a:t>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targets up to </a:t>
              </a:r>
              <a:endParaRPr lang="en-US" sz="1600" dirty="0" smtClean="0">
                <a:solidFill>
                  <a:srgbClr val="FFFF00"/>
                </a:solidFill>
                <a:latin typeface="Arial" charset="0"/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</a:t>
              </a:r>
              <a:r>
                <a:rPr lang="en-US" sz="1600" dirty="0" smtClean="0">
                  <a:solidFill>
                    <a:srgbClr val="FFFF00"/>
                  </a:solidFill>
                </a:rPr>
                <a:t>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</a:t>
            </a:r>
            <a:endParaRPr lang="en-US" sz="1600" dirty="0" smtClean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</a:t>
            </a:r>
            <a:r>
              <a:rPr lang="en-US" sz="1600" baseline="30000" dirty="0" smtClean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,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Lattice and Hadrons, 15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2014, ECT*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99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93436</TotalTime>
  <Words>4249</Words>
  <Application>Microsoft Macintosh PowerPoint</Application>
  <PresentationFormat>On-screen Show (4:3)</PresentationFormat>
  <Paragraphs>1009</Paragraphs>
  <Slides>71</Slides>
  <Notes>62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4" baseType="lpstr">
      <vt:lpstr>Office Theme</vt:lpstr>
      <vt:lpstr>Equation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1494</cp:revision>
  <cp:lastPrinted>2010-12-08T08:29:55Z</cp:lastPrinted>
  <dcterms:created xsi:type="dcterms:W3CDTF">2010-04-14T08:22:41Z</dcterms:created>
  <dcterms:modified xsi:type="dcterms:W3CDTF">2014-01-15T13:22:56Z</dcterms:modified>
</cp:coreProperties>
</file>