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notesSlides/notesSlide5.xml" ContentType="application/vnd.openxmlformats-officedocument.presentationml.notesSlide+xml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notesSlides/notesSlide6.xml" ContentType="application/vnd.openxmlformats-officedocument.presentationml.notesSlide+xml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notesSlides/notesSlide7.xml" ContentType="application/vnd.openxmlformats-officedocument.presentationml.notesSlide+xml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notesSlides/notesSlide10.xml" ContentType="application/vnd.openxmlformats-officedocument.presentationml.notesSlide+xml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notesSlides/notesSlide11.xml" ContentType="application/vnd.openxmlformats-officedocument.presentationml.notesSlide+xml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embeddings/oleObject39.bin" ContentType="application/vnd.openxmlformats-officedocument.oleObject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embeddings/oleObject40.bin" ContentType="application/vnd.openxmlformats-officedocument.oleObject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embeddings/oleObject41.bin" ContentType="application/vnd.openxmlformats-officedocument.oleObject"/>
  <Override PartName="/ppt/embeddings/oleObject42.bin" ContentType="application/vnd.openxmlformats-officedocument.oleObject"/>
  <Override PartName="/ppt/embeddings/oleObject43.bin" ContentType="application/vnd.openxmlformats-officedocument.oleObject"/>
  <Override PartName="/ppt/embeddings/oleObject44.bin" ContentType="application/vnd.openxmlformats-officedocument.oleObject"/>
  <Override PartName="/ppt/embeddings/oleObject45.bin" ContentType="application/vnd.openxmlformats-officedocument.oleObject"/>
  <Override PartName="/ppt/embeddings/oleObject46.bin" ContentType="application/vnd.openxmlformats-officedocument.oleObject"/>
  <Override PartName="/ppt/embeddings/oleObject47.bin" ContentType="application/vnd.openxmlformats-officedocument.oleObject"/>
  <Override PartName="/ppt/embeddings/oleObject48.bin" ContentType="application/vnd.openxmlformats-officedocument.oleObject"/>
  <Override PartName="/ppt/embeddings/oleObject49.bin" ContentType="application/vnd.openxmlformats-officedocument.oleObject"/>
  <Override PartName="/ppt/embeddings/oleObject50.bin" ContentType="application/vnd.openxmlformats-officedocument.oleObject"/>
  <Override PartName="/ppt/notesSlides/notesSlide22.xml" ContentType="application/vnd.openxmlformats-officedocument.presentationml.notesSlide+xml"/>
  <Override PartName="/ppt/embeddings/oleObject51.bin" ContentType="application/vnd.openxmlformats-officedocument.oleObject"/>
  <Override PartName="/ppt/embeddings/oleObject52.bin" ContentType="application/vnd.openxmlformats-officedocument.oleObject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embeddings/oleObject53.bin" ContentType="application/vnd.openxmlformats-officedocument.oleObject"/>
  <Override PartName="/ppt/embeddings/oleObject54.bin" ContentType="application/vnd.openxmlformats-officedocument.oleObject"/>
  <Override PartName="/ppt/embeddings/oleObject55.bin" ContentType="application/vnd.openxmlformats-officedocument.oleObject"/>
  <Override PartName="/ppt/embeddings/oleObject56.bin" ContentType="application/vnd.openxmlformats-officedocument.oleObject"/>
  <Override PartName="/ppt/embeddings/oleObject57.bin" ContentType="application/vnd.openxmlformats-officedocument.oleObject"/>
  <Override PartName="/ppt/embeddings/oleObject58.bin" ContentType="application/vnd.openxmlformats-officedocument.oleObject"/>
  <Override PartName="/ppt/embeddings/oleObject59.bin" ContentType="application/vnd.openxmlformats-officedocument.oleObject"/>
  <Override PartName="/ppt/embeddings/oleObject60.bin" ContentType="application/vnd.openxmlformats-officedocument.oleObject"/>
  <Override PartName="/ppt/embeddings/oleObject61.bin" ContentType="application/vnd.openxmlformats-officedocument.oleObject"/>
  <Override PartName="/ppt/embeddings/oleObject62.bin" ContentType="application/vnd.openxmlformats-officedocument.oleObject"/>
  <Override PartName="/ppt/notesSlides/notesSlide27.xml" ContentType="application/vnd.openxmlformats-officedocument.presentationml.notesSlide+xml"/>
  <Override PartName="/ppt/embeddings/oleObject63.bin" ContentType="application/vnd.openxmlformats-officedocument.oleObject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058" r:id="rId2"/>
    <p:sldId id="2010" r:id="rId3"/>
    <p:sldId id="2065" r:id="rId4"/>
    <p:sldId id="1990" r:id="rId5"/>
    <p:sldId id="2073" r:id="rId6"/>
    <p:sldId id="2063" r:id="rId7"/>
    <p:sldId id="2077" r:id="rId8"/>
    <p:sldId id="2076" r:id="rId9"/>
    <p:sldId id="2075" r:id="rId10"/>
    <p:sldId id="2061" r:id="rId11"/>
    <p:sldId id="2051" r:id="rId12"/>
    <p:sldId id="1992" r:id="rId13"/>
    <p:sldId id="1993" r:id="rId14"/>
    <p:sldId id="2054" r:id="rId15"/>
    <p:sldId id="1982" r:id="rId16"/>
    <p:sldId id="2013" r:id="rId17"/>
    <p:sldId id="1833" r:id="rId18"/>
    <p:sldId id="2017" r:id="rId19"/>
    <p:sldId id="2064" r:id="rId20"/>
    <p:sldId id="2067" r:id="rId21"/>
    <p:sldId id="2068" r:id="rId22"/>
    <p:sldId id="1658" r:id="rId23"/>
    <p:sldId id="1659" r:id="rId24"/>
    <p:sldId id="1942" r:id="rId25"/>
    <p:sldId id="1858" r:id="rId26"/>
    <p:sldId id="2015" r:id="rId27"/>
    <p:sldId id="2014" r:id="rId28"/>
    <p:sldId id="1998" r:id="rId29"/>
    <p:sldId id="1900" r:id="rId30"/>
    <p:sldId id="2028" r:id="rId31"/>
    <p:sldId id="2072" r:id="rId32"/>
    <p:sldId id="2029" r:id="rId33"/>
    <p:sldId id="2069" r:id="rId34"/>
    <p:sldId id="2057" r:id="rId35"/>
    <p:sldId id="2043" r:id="rId36"/>
    <p:sldId id="2041" r:id="rId37"/>
    <p:sldId id="2031" r:id="rId38"/>
    <p:sldId id="2078" r:id="rId39"/>
    <p:sldId id="2032" r:id="rId4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9B252B"/>
    <a:srgbClr val="DFD455"/>
    <a:srgbClr val="E03DDA"/>
    <a:srgbClr val="FF48F7"/>
    <a:srgbClr val="DFD2E7"/>
    <a:srgbClr val="E3CBE7"/>
    <a:srgbClr val="D9B8D6"/>
    <a:srgbClr val="C4A5BF"/>
    <a:srgbClr val="E4C535"/>
    <a:srgbClr val="357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14" autoAdjust="0"/>
    <p:restoredTop sz="91774" autoAdjust="0"/>
  </p:normalViewPr>
  <p:slideViewPr>
    <p:cSldViewPr snapToGrid="0" snapToObjects="1">
      <p:cViewPr>
        <p:scale>
          <a:sx n="110" d="100"/>
          <a:sy n="110" d="100"/>
        </p:scale>
        <p:origin x="-1328" y="-7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52"/>
    </p:cViewPr>
  </p:outlin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handoutMaster" Target="handoutMasters/handoutMaster1.xml"/><Relationship Id="rId43" Type="http://schemas.openxmlformats.org/officeDocument/2006/relationships/printerSettings" Target="printerSettings/printerSettings1.bin"/><Relationship Id="rId44" Type="http://schemas.openxmlformats.org/officeDocument/2006/relationships/commentAuthors" Target="commentAuthors.xml"/><Relationship Id="rId4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4" Type="http://schemas.openxmlformats.org/officeDocument/2006/relationships/image" Target="../media/image55.emf"/><Relationship Id="rId5" Type="http://schemas.openxmlformats.org/officeDocument/2006/relationships/image" Target="../media/image60.wmf"/><Relationship Id="rId6" Type="http://schemas.openxmlformats.org/officeDocument/2006/relationships/image" Target="../media/image61.emf"/><Relationship Id="rId7" Type="http://schemas.openxmlformats.org/officeDocument/2006/relationships/image" Target="../media/image56.emf"/><Relationship Id="rId8" Type="http://schemas.openxmlformats.org/officeDocument/2006/relationships/image" Target="../media/image62.emf"/><Relationship Id="rId9" Type="http://schemas.openxmlformats.org/officeDocument/2006/relationships/image" Target="../media/image63.emf"/><Relationship Id="rId10" Type="http://schemas.openxmlformats.org/officeDocument/2006/relationships/image" Target="../media/image66.emf"/><Relationship Id="rId1" Type="http://schemas.openxmlformats.org/officeDocument/2006/relationships/image" Target="../media/image57.emf"/><Relationship Id="rId2" Type="http://schemas.openxmlformats.org/officeDocument/2006/relationships/image" Target="../media/image5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2.emf"/><Relationship Id="rId2" Type="http://schemas.openxmlformats.org/officeDocument/2006/relationships/image" Target="../media/image113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4" Type="http://schemas.openxmlformats.org/officeDocument/2006/relationships/image" Target="../media/image55.emf"/><Relationship Id="rId5" Type="http://schemas.openxmlformats.org/officeDocument/2006/relationships/image" Target="../media/image60.wmf"/><Relationship Id="rId6" Type="http://schemas.openxmlformats.org/officeDocument/2006/relationships/image" Target="../media/image61.emf"/><Relationship Id="rId7" Type="http://schemas.openxmlformats.org/officeDocument/2006/relationships/image" Target="../media/image56.emf"/><Relationship Id="rId8" Type="http://schemas.openxmlformats.org/officeDocument/2006/relationships/image" Target="../media/image62.emf"/><Relationship Id="rId9" Type="http://schemas.openxmlformats.org/officeDocument/2006/relationships/image" Target="../media/image63.emf"/><Relationship Id="rId10" Type="http://schemas.openxmlformats.org/officeDocument/2006/relationships/image" Target="../media/image66.emf"/><Relationship Id="rId1" Type="http://schemas.openxmlformats.org/officeDocument/2006/relationships/image" Target="../media/image57.emf"/><Relationship Id="rId2" Type="http://schemas.openxmlformats.org/officeDocument/2006/relationships/image" Target="../media/image58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5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7.emf"/><Relationship Id="rId1" Type="http://schemas.openxmlformats.org/officeDocument/2006/relationships/image" Target="../media/image14.emf"/><Relationship Id="rId2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4" Type="http://schemas.openxmlformats.org/officeDocument/2006/relationships/image" Target="../media/image22.wmf"/><Relationship Id="rId1" Type="http://schemas.openxmlformats.org/officeDocument/2006/relationships/image" Target="../media/image19.emf"/><Relationship Id="rId2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Relationship Id="rId2" Type="http://schemas.openxmlformats.org/officeDocument/2006/relationships/image" Target="../media/image30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4" Type="http://schemas.openxmlformats.org/officeDocument/2006/relationships/image" Target="../media/image20.wmf"/><Relationship Id="rId5" Type="http://schemas.openxmlformats.org/officeDocument/2006/relationships/image" Target="../media/image21.wmf"/><Relationship Id="rId6" Type="http://schemas.openxmlformats.org/officeDocument/2006/relationships/image" Target="../media/image22.wmf"/><Relationship Id="rId7" Type="http://schemas.openxmlformats.org/officeDocument/2006/relationships/image" Target="../media/image38.emf"/><Relationship Id="rId1" Type="http://schemas.openxmlformats.org/officeDocument/2006/relationships/image" Target="../media/image19.emf"/><Relationship Id="rId2" Type="http://schemas.openxmlformats.org/officeDocument/2006/relationships/image" Target="../media/image3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Relationship Id="rId2" Type="http://schemas.openxmlformats.org/officeDocument/2006/relationships/image" Target="../media/image53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4" Type="http://schemas.openxmlformats.org/officeDocument/2006/relationships/image" Target="../media/image58.wmf"/><Relationship Id="rId5" Type="http://schemas.openxmlformats.org/officeDocument/2006/relationships/image" Target="../media/image59.emf"/><Relationship Id="rId6" Type="http://schemas.openxmlformats.org/officeDocument/2006/relationships/image" Target="../media/image60.wmf"/><Relationship Id="rId7" Type="http://schemas.openxmlformats.org/officeDocument/2006/relationships/image" Target="../media/image61.emf"/><Relationship Id="rId8" Type="http://schemas.openxmlformats.org/officeDocument/2006/relationships/image" Target="../media/image62.emf"/><Relationship Id="rId9" Type="http://schemas.openxmlformats.org/officeDocument/2006/relationships/image" Target="../media/image63.emf"/><Relationship Id="rId1" Type="http://schemas.openxmlformats.org/officeDocument/2006/relationships/image" Target="../media/image55.emf"/><Relationship Id="rId2" Type="http://schemas.openxmlformats.org/officeDocument/2006/relationships/image" Target="../media/image56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4" Type="http://schemas.openxmlformats.org/officeDocument/2006/relationships/image" Target="../media/image55.emf"/><Relationship Id="rId5" Type="http://schemas.openxmlformats.org/officeDocument/2006/relationships/image" Target="../media/image60.wmf"/><Relationship Id="rId6" Type="http://schemas.openxmlformats.org/officeDocument/2006/relationships/image" Target="../media/image61.emf"/><Relationship Id="rId7" Type="http://schemas.openxmlformats.org/officeDocument/2006/relationships/image" Target="../media/image56.emf"/><Relationship Id="rId8" Type="http://schemas.openxmlformats.org/officeDocument/2006/relationships/image" Target="../media/image62.emf"/><Relationship Id="rId9" Type="http://schemas.openxmlformats.org/officeDocument/2006/relationships/image" Target="../media/image63.emf"/><Relationship Id="rId10" Type="http://schemas.openxmlformats.org/officeDocument/2006/relationships/image" Target="../media/image66.emf"/><Relationship Id="rId1" Type="http://schemas.openxmlformats.org/officeDocument/2006/relationships/image" Target="../media/image57.emf"/><Relationship Id="rId2" Type="http://schemas.openxmlformats.org/officeDocument/2006/relationships/image" Target="../media/image5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30/06/17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94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30/06/17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05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2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Trovare un plot migliore</a:t>
            </a:r>
            <a:r>
              <a:rPr lang="it-IT" baseline="0" dirty="0" smtClean="0"/>
              <a:t> nella presentazione di Luciano ? E formula di </a:t>
            </a:r>
            <a:r>
              <a:rPr lang="it-IT" baseline="0" dirty="0" err="1" smtClean="0"/>
              <a:t>Repko</a:t>
            </a:r>
            <a:r>
              <a:rPr lang="it-IT" baseline="0" dirty="0" smtClean="0"/>
              <a:t>  </a:t>
            </a:r>
            <a:r>
              <a:rPr lang="it-IT" baseline="0" dirty="0" err="1" smtClean="0"/>
              <a:t>P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prop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alpha_S</a:t>
            </a:r>
            <a:r>
              <a:rPr lang="it-IT" baseline="0" dirty="0" smtClean="0"/>
              <a:t> mq/Q^2</a:t>
            </a:r>
            <a:endParaRPr lang="it-I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Encompass</a:t>
            </a:r>
            <a:r>
              <a:rPr lang="it-IT" dirty="0" smtClean="0"/>
              <a:t> ?</a:t>
            </a:r>
            <a:endParaRPr lang="it-IT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Quali scale variano ?</a:t>
            </a:r>
            <a:endParaRPr lang="it-IT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Mettere qualcosa delle MPI ?</a:t>
            </a:r>
          </a:p>
          <a:p>
            <a:r>
              <a:rPr lang="it-IT" dirty="0" err="1" smtClean="0"/>
              <a:t>Nambu</a:t>
            </a:r>
            <a:r>
              <a:rPr lang="it-IT" dirty="0" smtClean="0"/>
              <a:t> Jona-</a:t>
            </a:r>
            <a:r>
              <a:rPr lang="it-IT" dirty="0" err="1" smtClean="0"/>
              <a:t>Lasinio</a:t>
            </a:r>
            <a:endParaRPr lang="it-IT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Mettere qualcosa delle MPI ?</a:t>
            </a:r>
          </a:p>
          <a:p>
            <a:r>
              <a:rPr lang="it-IT" dirty="0" err="1" smtClean="0"/>
              <a:t>Nambu</a:t>
            </a:r>
            <a:r>
              <a:rPr lang="it-IT" dirty="0" smtClean="0"/>
              <a:t> Jona-</a:t>
            </a:r>
            <a:r>
              <a:rPr lang="it-IT" dirty="0" err="1" smtClean="0"/>
              <a:t>Lasinio</a:t>
            </a:r>
            <a:endParaRPr lang="it-IT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X </a:t>
            </a:r>
            <a:r>
              <a:rPr lang="en-US" dirty="0" err="1" smtClean="0">
                <a:solidFill>
                  <a:srgbClr val="FF0000"/>
                </a:solidFill>
              </a:rPr>
              <a:t>cala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quindi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diventa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sempre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piu</a:t>
            </a:r>
            <a:r>
              <a:rPr lang="en-US" dirty="0" smtClean="0">
                <a:solidFill>
                  <a:srgbClr val="FF0000"/>
                </a:solidFill>
              </a:rPr>
              <a:t>’ </a:t>
            </a:r>
            <a:r>
              <a:rPr lang="en-US" dirty="0" err="1" smtClean="0">
                <a:solidFill>
                  <a:srgbClr val="FF0000"/>
                </a:solidFill>
              </a:rPr>
              <a:t>importante</a:t>
            </a:r>
            <a:r>
              <a:rPr lang="en-US" dirty="0" smtClean="0">
                <a:solidFill>
                  <a:srgbClr val="FF0000"/>
                </a:solidFill>
              </a:rPr>
              <a:t> e </a:t>
            </a:r>
            <a:r>
              <a:rPr lang="en-US" dirty="0" err="1" smtClean="0">
                <a:solidFill>
                  <a:srgbClr val="FF0000"/>
                </a:solidFill>
              </a:rPr>
              <a:t>cosi</a:t>
            </a:r>
            <a:r>
              <a:rPr lang="en-US" dirty="0" smtClean="0">
                <a:solidFill>
                  <a:srgbClr val="FF0000"/>
                </a:solidFill>
              </a:rPr>
              <a:t>’ </a:t>
            </a:r>
            <a:r>
              <a:rPr lang="en-US" dirty="0" err="1" smtClean="0">
                <a:solidFill>
                  <a:srgbClr val="FF0000"/>
                </a:solidFill>
              </a:rPr>
              <a:t>highorder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Vedere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Elke</a:t>
            </a:r>
            <a:r>
              <a:rPr lang="it-IT" baseline="0" dirty="0" smtClean="0"/>
              <a:t> a POETIC</a:t>
            </a:r>
            <a:endParaRPr lang="it-IT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Mettere che devo capire i jet in protone ?</a:t>
            </a:r>
            <a:endParaRPr lang="it-IT" baseline="0" dirty="0" smtClean="0"/>
          </a:p>
          <a:p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3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Trovare un plot migliore</a:t>
            </a:r>
            <a:r>
              <a:rPr lang="it-IT" baseline="0" dirty="0" smtClean="0"/>
              <a:t> nella presentazione di Luciano ? E formula di </a:t>
            </a:r>
            <a:r>
              <a:rPr lang="it-IT" baseline="0" dirty="0" err="1" smtClean="0"/>
              <a:t>Repko</a:t>
            </a:r>
            <a:r>
              <a:rPr lang="it-IT" baseline="0" dirty="0" smtClean="0"/>
              <a:t>  </a:t>
            </a:r>
            <a:r>
              <a:rPr lang="it-IT" baseline="0" dirty="0" err="1" smtClean="0"/>
              <a:t>P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prop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alpha_S</a:t>
            </a:r>
            <a:r>
              <a:rPr lang="it-IT" baseline="0" dirty="0" smtClean="0"/>
              <a:t> mq/Q^2</a:t>
            </a:r>
            <a:endParaRPr lang="it-IT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Encompass</a:t>
            </a:r>
            <a:r>
              <a:rPr lang="it-IT" dirty="0" smtClean="0"/>
              <a:t> ?</a:t>
            </a:r>
            <a:endParaRPr lang="it-IT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Aggiungere riferimenti</a:t>
            </a:r>
            <a:endParaRPr lang="it-IT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Trova quale </a:t>
            </a:r>
            <a:r>
              <a:rPr lang="it-IT" dirty="0" err="1" smtClean="0"/>
              <a:t>e’</a:t>
            </a:r>
            <a:r>
              <a:rPr lang="it-IT" dirty="0" smtClean="0"/>
              <a:t> Lattice ed eventualmente che modelli</a:t>
            </a:r>
            <a:endParaRPr lang="it-IT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Mettere il plot con confronto </a:t>
            </a:r>
            <a:r>
              <a:rPr lang="it-IT" dirty="0" err="1" smtClean="0"/>
              <a:t>low</a:t>
            </a:r>
            <a:r>
              <a:rPr lang="it-IT" dirty="0" smtClean="0"/>
              <a:t> </a:t>
            </a:r>
            <a:r>
              <a:rPr lang="it-IT" dirty="0" err="1" smtClean="0"/>
              <a:t>energy</a:t>
            </a:r>
            <a:r>
              <a:rPr lang="it-IT" baseline="0" dirty="0" smtClean="0"/>
              <a:t> vs LHC!!</a:t>
            </a:r>
          </a:p>
          <a:p>
            <a:r>
              <a:rPr lang="it-IT" baseline="0" dirty="0" smtClean="0"/>
              <a:t>Mettere il caso pi0 ?</a:t>
            </a:r>
            <a:endParaRPr lang="it-IT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Encompass</a:t>
            </a:r>
            <a:r>
              <a:rPr lang="it-IT" dirty="0" smtClean="0"/>
              <a:t> ?</a:t>
            </a:r>
            <a:endParaRPr lang="it-IT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oCapire</a:t>
            </a:r>
            <a:r>
              <a:rPr lang="it-IT" dirty="0" smtClean="0"/>
              <a:t> storia del segno </a:t>
            </a:r>
          </a:p>
          <a:p>
            <a:r>
              <a:rPr lang="it-IT" dirty="0" smtClean="0"/>
              <a:t>Che modello segue AFTER ?</a:t>
            </a:r>
            <a:endParaRPr lang="it-IT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Ritrovare i </a:t>
            </a:r>
            <a:r>
              <a:rPr lang="it-IT" baseline="0" dirty="0" err="1" smtClean="0"/>
              <a:t>flavors</a:t>
            </a:r>
            <a:r>
              <a:rPr lang="it-IT" baseline="0" dirty="0" smtClean="0"/>
              <a:t>….</a:t>
            </a:r>
          </a:p>
          <a:p>
            <a:r>
              <a:rPr lang="it-IT" baseline="0" dirty="0" smtClean="0"/>
              <a:t>Come collego la </a:t>
            </a:r>
            <a:r>
              <a:rPr lang="it-IT" baseline="0" dirty="0" err="1" smtClean="0"/>
              <a:t>xF</a:t>
            </a:r>
            <a:r>
              <a:rPr lang="it-IT" baseline="0" dirty="0" smtClean="0"/>
              <a:t> con la </a:t>
            </a:r>
            <a:r>
              <a:rPr lang="it-IT" baseline="0" dirty="0" err="1" smtClean="0"/>
              <a:t>rapidity</a:t>
            </a:r>
            <a:r>
              <a:rPr lang="it-IT" baseline="0" dirty="0" smtClean="0"/>
              <a:t> a RHIC ?</a:t>
            </a:r>
          </a:p>
          <a:p>
            <a:r>
              <a:rPr lang="it-IT" baseline="0" dirty="0" smtClean="0"/>
              <a:t>Mettere COMPASS!</a:t>
            </a:r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baseline="0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oCapire</a:t>
            </a:r>
            <a:r>
              <a:rPr lang="it-IT" dirty="0" smtClean="0"/>
              <a:t> storia del segno </a:t>
            </a:r>
          </a:p>
          <a:p>
            <a:r>
              <a:rPr lang="it-IT" dirty="0" smtClean="0"/>
              <a:t>Che modello segue AFTER ?</a:t>
            </a:r>
            <a:endParaRPr lang="it-IT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Vedere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W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Elke</a:t>
            </a:r>
            <a:endParaRPr lang="it-IT" dirty="0" smtClean="0">
              <a:sym typeface="Wingdings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Ultimate </a:t>
            </a:r>
            <a:r>
              <a:rPr lang="it-IT" dirty="0" err="1" smtClean="0"/>
              <a:t>precision</a:t>
            </a:r>
            <a:r>
              <a:rPr lang="it-IT" dirty="0" smtClean="0"/>
              <a:t> in </a:t>
            </a:r>
            <a:r>
              <a:rPr lang="it-IT" dirty="0" err="1" smtClean="0"/>
              <a:t>valence</a:t>
            </a:r>
            <a:endParaRPr lang="it-IT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Ritrovare i </a:t>
            </a:r>
            <a:r>
              <a:rPr lang="it-IT" baseline="0" dirty="0" err="1" smtClean="0"/>
              <a:t>flavors</a:t>
            </a:r>
            <a:r>
              <a:rPr lang="it-IT" baseline="0" dirty="0" smtClean="0"/>
              <a:t>….</a:t>
            </a:r>
          </a:p>
          <a:p>
            <a:r>
              <a:rPr lang="it-IT" baseline="0" dirty="0" smtClean="0"/>
              <a:t>Come collego la </a:t>
            </a:r>
            <a:r>
              <a:rPr lang="it-IT" baseline="0" dirty="0" err="1" smtClean="0"/>
              <a:t>xF</a:t>
            </a:r>
            <a:r>
              <a:rPr lang="it-IT" baseline="0" dirty="0" smtClean="0"/>
              <a:t> con la </a:t>
            </a:r>
            <a:r>
              <a:rPr lang="it-IT" baseline="0" dirty="0" err="1" smtClean="0"/>
              <a:t>rapidity</a:t>
            </a:r>
            <a:r>
              <a:rPr lang="it-IT" baseline="0" dirty="0" smtClean="0"/>
              <a:t> a RHIC ?</a:t>
            </a:r>
          </a:p>
          <a:p>
            <a:r>
              <a:rPr lang="it-IT" baseline="0" dirty="0" smtClean="0"/>
              <a:t>Mettere COMPASS!</a:t>
            </a:r>
            <a:endParaRPr lang="it-IT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Mettere il Lattice di </a:t>
            </a:r>
            <a:r>
              <a:rPr lang="it-IT" baseline="0" dirty="0" err="1" smtClean="0"/>
              <a:t>Ji</a:t>
            </a:r>
            <a:r>
              <a:rPr lang="it-IT" baseline="0" dirty="0" smtClean="0"/>
              <a:t> ?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6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 smtClean="0"/>
              <a:t>Discutere che servono spin (fin dall’</a:t>
            </a:r>
            <a:r>
              <a:rPr lang="it-IT" baseline="0" dirty="0" err="1" smtClean="0"/>
              <a:t>iniio</a:t>
            </a:r>
            <a:r>
              <a:rPr lang="it-IT" baseline="0" dirty="0" smtClean="0"/>
              <a:t> </a:t>
            </a:r>
            <a:r>
              <a:rPr lang="it-IT" baseline="0" dirty="0" smtClean="0">
                <a:sym typeface="Wingdings"/>
              </a:rPr>
              <a:t> metter qualche simbolo nel disegno ?</a:t>
            </a:r>
            <a:r>
              <a:rPr lang="it-IT" baseline="0" dirty="0" smtClean="0"/>
              <a:t>) e scala perturbativa</a:t>
            </a:r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Aggiungi NICA e FAIR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Aggiungi NICA e FAIR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Controllare</a:t>
            </a:r>
            <a:r>
              <a:rPr lang="en-US" dirty="0" smtClean="0"/>
              <a:t> JPARC e RHIC….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8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Two scales</a:t>
            </a:r>
            <a:endParaRPr 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7.emf"/><Relationship Id="rId20" Type="http://schemas.openxmlformats.org/officeDocument/2006/relationships/image" Target="../media/image38.emf"/><Relationship Id="rId21" Type="http://schemas.openxmlformats.org/officeDocument/2006/relationships/image" Target="../media/image41.gif"/><Relationship Id="rId22" Type="http://schemas.openxmlformats.org/officeDocument/2006/relationships/image" Target="../media/image42.gif"/><Relationship Id="rId23" Type="http://schemas.openxmlformats.org/officeDocument/2006/relationships/image" Target="../media/image24.wmf"/><Relationship Id="rId24" Type="http://schemas.openxmlformats.org/officeDocument/2006/relationships/image" Target="../media/image25.jpeg"/><Relationship Id="rId25" Type="http://schemas.openxmlformats.org/officeDocument/2006/relationships/image" Target="../media/image43.png"/><Relationship Id="rId26" Type="http://schemas.openxmlformats.org/officeDocument/2006/relationships/image" Target="../media/image26.jpeg"/><Relationship Id="rId27" Type="http://schemas.openxmlformats.org/officeDocument/2006/relationships/image" Target="../media/image44.jpeg"/><Relationship Id="rId28" Type="http://schemas.openxmlformats.org/officeDocument/2006/relationships/image" Target="../media/image45.gif"/><Relationship Id="rId29" Type="http://schemas.openxmlformats.org/officeDocument/2006/relationships/image" Target="../media/image46.jpg"/><Relationship Id="rId30" Type="http://schemas.openxmlformats.org/officeDocument/2006/relationships/image" Target="../media/image47.gif"/><Relationship Id="rId31" Type="http://schemas.openxmlformats.org/officeDocument/2006/relationships/image" Target="../media/image48.png"/><Relationship Id="rId32" Type="http://schemas.openxmlformats.org/officeDocument/2006/relationships/image" Target="../media/image49.jpg"/><Relationship Id="rId10" Type="http://schemas.openxmlformats.org/officeDocument/2006/relationships/image" Target="../media/image23.png"/><Relationship Id="rId11" Type="http://schemas.openxmlformats.org/officeDocument/2006/relationships/oleObject" Target="../embeddings/oleObject15.bin"/><Relationship Id="rId12" Type="http://schemas.openxmlformats.org/officeDocument/2006/relationships/image" Target="../media/image20.wmf"/><Relationship Id="rId13" Type="http://schemas.openxmlformats.org/officeDocument/2006/relationships/oleObject" Target="../embeddings/oleObject16.bin"/><Relationship Id="rId14" Type="http://schemas.openxmlformats.org/officeDocument/2006/relationships/image" Target="../media/image21.wmf"/><Relationship Id="rId15" Type="http://schemas.openxmlformats.org/officeDocument/2006/relationships/oleObject" Target="../embeddings/oleObject17.bin"/><Relationship Id="rId16" Type="http://schemas.openxmlformats.org/officeDocument/2006/relationships/image" Target="../media/image22.wmf"/><Relationship Id="rId17" Type="http://schemas.openxmlformats.org/officeDocument/2006/relationships/image" Target="../media/image39.png"/><Relationship Id="rId18" Type="http://schemas.openxmlformats.org/officeDocument/2006/relationships/image" Target="../media/image40.png"/><Relationship Id="rId19" Type="http://schemas.openxmlformats.org/officeDocument/2006/relationships/oleObject" Target="../embeddings/oleObject18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7.xml"/><Relationship Id="rId4" Type="http://schemas.openxmlformats.org/officeDocument/2006/relationships/oleObject" Target="../embeddings/oleObject12.bin"/><Relationship Id="rId5" Type="http://schemas.openxmlformats.org/officeDocument/2006/relationships/image" Target="../media/image19.emf"/><Relationship Id="rId6" Type="http://schemas.openxmlformats.org/officeDocument/2006/relationships/oleObject" Target="../embeddings/oleObject13.bin"/><Relationship Id="rId7" Type="http://schemas.openxmlformats.org/officeDocument/2006/relationships/image" Target="../media/image36.emf"/><Relationship Id="rId8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oleObject" Target="../embeddings/oleObject19.bin"/><Relationship Id="rId5" Type="http://schemas.openxmlformats.org/officeDocument/2006/relationships/image" Target="../media/image52.emf"/><Relationship Id="rId6" Type="http://schemas.openxmlformats.org/officeDocument/2006/relationships/oleObject" Target="../embeddings/oleObject20.bin"/><Relationship Id="rId7" Type="http://schemas.openxmlformats.org/officeDocument/2006/relationships/image" Target="../media/image53.emf"/><Relationship Id="rId8" Type="http://schemas.openxmlformats.org/officeDocument/2006/relationships/image" Target="../media/image54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57.emf"/><Relationship Id="rId20" Type="http://schemas.openxmlformats.org/officeDocument/2006/relationships/oleObject" Target="../embeddings/oleObject29.bin"/><Relationship Id="rId21" Type="http://schemas.openxmlformats.org/officeDocument/2006/relationships/image" Target="../media/image63.emf"/><Relationship Id="rId22" Type="http://schemas.openxmlformats.org/officeDocument/2006/relationships/image" Target="../media/image64.jpg"/><Relationship Id="rId10" Type="http://schemas.openxmlformats.org/officeDocument/2006/relationships/oleObject" Target="../embeddings/oleObject24.bin"/><Relationship Id="rId11" Type="http://schemas.openxmlformats.org/officeDocument/2006/relationships/image" Target="../media/image58.wmf"/><Relationship Id="rId12" Type="http://schemas.openxmlformats.org/officeDocument/2006/relationships/oleObject" Target="../embeddings/oleObject25.bin"/><Relationship Id="rId13" Type="http://schemas.openxmlformats.org/officeDocument/2006/relationships/image" Target="../media/image59.emf"/><Relationship Id="rId14" Type="http://schemas.openxmlformats.org/officeDocument/2006/relationships/oleObject" Target="../embeddings/oleObject26.bin"/><Relationship Id="rId15" Type="http://schemas.openxmlformats.org/officeDocument/2006/relationships/image" Target="../media/image60.wmf"/><Relationship Id="rId16" Type="http://schemas.openxmlformats.org/officeDocument/2006/relationships/oleObject" Target="../embeddings/oleObject27.bin"/><Relationship Id="rId17" Type="http://schemas.openxmlformats.org/officeDocument/2006/relationships/image" Target="../media/image61.emf"/><Relationship Id="rId18" Type="http://schemas.openxmlformats.org/officeDocument/2006/relationships/oleObject" Target="../embeddings/oleObject28.bin"/><Relationship Id="rId19" Type="http://schemas.openxmlformats.org/officeDocument/2006/relationships/image" Target="../media/image62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0.xml"/><Relationship Id="rId4" Type="http://schemas.openxmlformats.org/officeDocument/2006/relationships/oleObject" Target="../embeddings/oleObject21.bin"/><Relationship Id="rId5" Type="http://schemas.openxmlformats.org/officeDocument/2006/relationships/image" Target="../media/image55.emf"/><Relationship Id="rId6" Type="http://schemas.openxmlformats.org/officeDocument/2006/relationships/oleObject" Target="../embeddings/oleObject22.bin"/><Relationship Id="rId7" Type="http://schemas.openxmlformats.org/officeDocument/2006/relationships/image" Target="../media/image56.emf"/><Relationship Id="rId8" Type="http://schemas.openxmlformats.org/officeDocument/2006/relationships/oleObject" Target="../embeddings/oleObject23.bin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5.emf"/><Relationship Id="rId20" Type="http://schemas.openxmlformats.org/officeDocument/2006/relationships/oleObject" Target="../embeddings/oleObject37.bin"/><Relationship Id="rId21" Type="http://schemas.openxmlformats.org/officeDocument/2006/relationships/image" Target="../media/image62.emf"/><Relationship Id="rId22" Type="http://schemas.openxmlformats.org/officeDocument/2006/relationships/oleObject" Target="../embeddings/oleObject38.bin"/><Relationship Id="rId23" Type="http://schemas.openxmlformats.org/officeDocument/2006/relationships/image" Target="../media/image63.emf"/><Relationship Id="rId24" Type="http://schemas.openxmlformats.org/officeDocument/2006/relationships/oleObject" Target="../embeddings/oleObject39.bin"/><Relationship Id="rId25" Type="http://schemas.openxmlformats.org/officeDocument/2006/relationships/image" Target="../media/image66.emf"/><Relationship Id="rId10" Type="http://schemas.openxmlformats.org/officeDocument/2006/relationships/oleObject" Target="../embeddings/oleObject33.bin"/><Relationship Id="rId11" Type="http://schemas.openxmlformats.org/officeDocument/2006/relationships/image" Target="../media/image55.emf"/><Relationship Id="rId12" Type="http://schemas.openxmlformats.org/officeDocument/2006/relationships/oleObject" Target="../embeddings/oleObject34.bin"/><Relationship Id="rId13" Type="http://schemas.openxmlformats.org/officeDocument/2006/relationships/image" Target="../media/image60.wmf"/><Relationship Id="rId14" Type="http://schemas.openxmlformats.org/officeDocument/2006/relationships/oleObject" Target="../embeddings/oleObject35.bin"/><Relationship Id="rId15" Type="http://schemas.openxmlformats.org/officeDocument/2006/relationships/image" Target="../media/image61.emf"/><Relationship Id="rId16" Type="http://schemas.openxmlformats.org/officeDocument/2006/relationships/oleObject" Target="../embeddings/oleObject36.bin"/><Relationship Id="rId17" Type="http://schemas.openxmlformats.org/officeDocument/2006/relationships/image" Target="../media/image56.emf"/><Relationship Id="rId18" Type="http://schemas.openxmlformats.org/officeDocument/2006/relationships/image" Target="../media/image67.png"/><Relationship Id="rId19" Type="http://schemas.openxmlformats.org/officeDocument/2006/relationships/image" Target="../media/image68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1.xml"/><Relationship Id="rId4" Type="http://schemas.openxmlformats.org/officeDocument/2006/relationships/oleObject" Target="../embeddings/oleObject30.bin"/><Relationship Id="rId5" Type="http://schemas.openxmlformats.org/officeDocument/2006/relationships/image" Target="../media/image57.emf"/><Relationship Id="rId6" Type="http://schemas.openxmlformats.org/officeDocument/2006/relationships/oleObject" Target="../embeddings/oleObject31.bin"/><Relationship Id="rId7" Type="http://schemas.openxmlformats.org/officeDocument/2006/relationships/image" Target="../media/image58.wmf"/><Relationship Id="rId8" Type="http://schemas.openxmlformats.org/officeDocument/2006/relationships/oleObject" Target="../embeddings/oleObject3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6" Type="http://schemas.openxmlformats.org/officeDocument/2006/relationships/image" Target="../media/image76.png"/><Relationship Id="rId7" Type="http://schemas.openxmlformats.org/officeDocument/2006/relationships/oleObject" Target="../embeddings/oleObject40.bin"/><Relationship Id="rId8" Type="http://schemas.openxmlformats.org/officeDocument/2006/relationships/image" Target="../media/image73.emf"/><Relationship Id="rId9" Type="http://schemas.openxmlformats.org/officeDocument/2006/relationships/image" Target="../media/image77.png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6" Type="http://schemas.openxmlformats.org/officeDocument/2006/relationships/image" Target="../media/image81.png"/><Relationship Id="rId7" Type="http://schemas.openxmlformats.org/officeDocument/2006/relationships/image" Target="../media/image8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5" Type="http://schemas.openxmlformats.org/officeDocument/2006/relationships/image" Target="../media/image85.png"/><Relationship Id="rId6" Type="http://schemas.openxmlformats.org/officeDocument/2006/relationships/image" Target="../media/image8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6" Type="http://schemas.openxmlformats.org/officeDocument/2006/relationships/image" Target="../media/image2.wmf"/><Relationship Id="rId7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89.png"/><Relationship Id="rId6" Type="http://schemas.openxmlformats.org/officeDocument/2006/relationships/image" Target="../media/image9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4" Type="http://schemas.openxmlformats.org/officeDocument/2006/relationships/image" Target="../media/image92.png"/><Relationship Id="rId5" Type="http://schemas.openxmlformats.org/officeDocument/2006/relationships/image" Target="../media/image9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4" Type="http://schemas.openxmlformats.org/officeDocument/2006/relationships/image" Target="../media/image95.png"/><Relationship Id="rId5" Type="http://schemas.openxmlformats.org/officeDocument/2006/relationships/image" Target="../media/image96.png"/><Relationship Id="rId6" Type="http://schemas.openxmlformats.org/officeDocument/2006/relationships/image" Target="../media/image97.png"/><Relationship Id="rId7" Type="http://schemas.openxmlformats.org/officeDocument/2006/relationships/image" Target="../media/image98.png"/><Relationship Id="rId8" Type="http://schemas.openxmlformats.org/officeDocument/2006/relationships/image" Target="../media/image9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4" Type="http://schemas.openxmlformats.org/officeDocument/2006/relationships/image" Target="../media/image101.png"/><Relationship Id="rId5" Type="http://schemas.openxmlformats.org/officeDocument/2006/relationships/image" Target="../media/image102.png"/><Relationship Id="rId6" Type="http://schemas.openxmlformats.org/officeDocument/2006/relationships/image" Target="../media/image103.png"/><Relationship Id="rId7" Type="http://schemas.openxmlformats.org/officeDocument/2006/relationships/image" Target="../media/image104.png"/><Relationship Id="rId8" Type="http://schemas.openxmlformats.org/officeDocument/2006/relationships/image" Target="../media/image105.png"/><Relationship Id="rId9" Type="http://schemas.openxmlformats.org/officeDocument/2006/relationships/image" Target="../media/image106.png"/><Relationship Id="rId10" Type="http://schemas.openxmlformats.org/officeDocument/2006/relationships/image" Target="../media/image107.png"/><Relationship Id="rId11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5.emf"/><Relationship Id="rId20" Type="http://schemas.openxmlformats.org/officeDocument/2006/relationships/oleObject" Target="../embeddings/oleObject49.bin"/><Relationship Id="rId21" Type="http://schemas.openxmlformats.org/officeDocument/2006/relationships/image" Target="../media/image63.emf"/><Relationship Id="rId22" Type="http://schemas.openxmlformats.org/officeDocument/2006/relationships/oleObject" Target="../embeddings/oleObject50.bin"/><Relationship Id="rId23" Type="http://schemas.openxmlformats.org/officeDocument/2006/relationships/image" Target="../media/image66.emf"/><Relationship Id="rId24" Type="http://schemas.openxmlformats.org/officeDocument/2006/relationships/image" Target="../media/image109.png"/><Relationship Id="rId25" Type="http://schemas.openxmlformats.org/officeDocument/2006/relationships/image" Target="../media/image110.png"/><Relationship Id="rId26" Type="http://schemas.openxmlformats.org/officeDocument/2006/relationships/image" Target="../media/image111.png"/><Relationship Id="rId10" Type="http://schemas.openxmlformats.org/officeDocument/2006/relationships/oleObject" Target="../embeddings/oleObject44.bin"/><Relationship Id="rId11" Type="http://schemas.openxmlformats.org/officeDocument/2006/relationships/image" Target="../media/image55.emf"/><Relationship Id="rId12" Type="http://schemas.openxmlformats.org/officeDocument/2006/relationships/oleObject" Target="../embeddings/oleObject45.bin"/><Relationship Id="rId13" Type="http://schemas.openxmlformats.org/officeDocument/2006/relationships/image" Target="../media/image60.wmf"/><Relationship Id="rId14" Type="http://schemas.openxmlformats.org/officeDocument/2006/relationships/oleObject" Target="../embeddings/oleObject46.bin"/><Relationship Id="rId15" Type="http://schemas.openxmlformats.org/officeDocument/2006/relationships/image" Target="../media/image61.emf"/><Relationship Id="rId16" Type="http://schemas.openxmlformats.org/officeDocument/2006/relationships/oleObject" Target="../embeddings/oleObject47.bin"/><Relationship Id="rId17" Type="http://schemas.openxmlformats.org/officeDocument/2006/relationships/image" Target="../media/image56.emf"/><Relationship Id="rId18" Type="http://schemas.openxmlformats.org/officeDocument/2006/relationships/oleObject" Target="../embeddings/oleObject48.bin"/><Relationship Id="rId19" Type="http://schemas.openxmlformats.org/officeDocument/2006/relationships/image" Target="../media/image62.e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21.xml"/><Relationship Id="rId4" Type="http://schemas.openxmlformats.org/officeDocument/2006/relationships/oleObject" Target="../embeddings/oleObject41.bin"/><Relationship Id="rId5" Type="http://schemas.openxmlformats.org/officeDocument/2006/relationships/image" Target="../media/image57.emf"/><Relationship Id="rId6" Type="http://schemas.openxmlformats.org/officeDocument/2006/relationships/oleObject" Target="../embeddings/oleObject42.bin"/><Relationship Id="rId7" Type="http://schemas.openxmlformats.org/officeDocument/2006/relationships/image" Target="../media/image58.wmf"/><Relationship Id="rId8" Type="http://schemas.openxmlformats.org/officeDocument/2006/relationships/oleObject" Target="../embeddings/oleObject43.bin"/></Relationships>
</file>

<file path=ppt/slides/_rels/slide25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2.bin"/><Relationship Id="rId12" Type="http://schemas.openxmlformats.org/officeDocument/2006/relationships/image" Target="../media/image113.e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22.xml"/><Relationship Id="rId4" Type="http://schemas.openxmlformats.org/officeDocument/2006/relationships/image" Target="../media/image54.png"/><Relationship Id="rId5" Type="http://schemas.openxmlformats.org/officeDocument/2006/relationships/image" Target="../media/image114.png"/><Relationship Id="rId6" Type="http://schemas.openxmlformats.org/officeDocument/2006/relationships/image" Target="../media/image115.png"/><Relationship Id="rId7" Type="http://schemas.openxmlformats.org/officeDocument/2006/relationships/image" Target="../media/image116.png"/><Relationship Id="rId8" Type="http://schemas.openxmlformats.org/officeDocument/2006/relationships/image" Target="../media/image117.png"/><Relationship Id="rId9" Type="http://schemas.openxmlformats.org/officeDocument/2006/relationships/oleObject" Target="../embeddings/oleObject51.bin"/><Relationship Id="rId10" Type="http://schemas.openxmlformats.org/officeDocument/2006/relationships/image" Target="../media/image11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4" Type="http://schemas.openxmlformats.org/officeDocument/2006/relationships/image" Target="../media/image119.png"/><Relationship Id="rId5" Type="http://schemas.openxmlformats.org/officeDocument/2006/relationships/image" Target="../media/image120.png"/><Relationship Id="rId6" Type="http://schemas.openxmlformats.org/officeDocument/2006/relationships/image" Target="../media/image121.png"/><Relationship Id="rId7" Type="http://schemas.openxmlformats.org/officeDocument/2006/relationships/image" Target="../media/image12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4" Type="http://schemas.openxmlformats.org/officeDocument/2006/relationships/image" Target="../media/image124.png"/><Relationship Id="rId5" Type="http://schemas.openxmlformats.org/officeDocument/2006/relationships/image" Target="../media/image125.png"/><Relationship Id="rId6" Type="http://schemas.openxmlformats.org/officeDocument/2006/relationships/image" Target="../media/image126.png"/><Relationship Id="rId7" Type="http://schemas.openxmlformats.org/officeDocument/2006/relationships/image" Target="../media/image127.png"/><Relationship Id="rId8" Type="http://schemas.openxmlformats.org/officeDocument/2006/relationships/image" Target="../media/image12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4" Type="http://schemas.openxmlformats.org/officeDocument/2006/relationships/image" Target="../media/image130.png"/><Relationship Id="rId5" Type="http://schemas.openxmlformats.org/officeDocument/2006/relationships/image" Target="../media/image131.png"/><Relationship Id="rId6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55.bin"/><Relationship Id="rId20" Type="http://schemas.openxmlformats.org/officeDocument/2006/relationships/oleObject" Target="../embeddings/oleObject60.bin"/><Relationship Id="rId21" Type="http://schemas.openxmlformats.org/officeDocument/2006/relationships/image" Target="../media/image62.emf"/><Relationship Id="rId22" Type="http://schemas.openxmlformats.org/officeDocument/2006/relationships/oleObject" Target="../embeddings/oleObject61.bin"/><Relationship Id="rId23" Type="http://schemas.openxmlformats.org/officeDocument/2006/relationships/image" Target="../media/image63.emf"/><Relationship Id="rId24" Type="http://schemas.openxmlformats.org/officeDocument/2006/relationships/oleObject" Target="../embeddings/oleObject62.bin"/><Relationship Id="rId25" Type="http://schemas.openxmlformats.org/officeDocument/2006/relationships/image" Target="../media/image66.emf"/><Relationship Id="rId10" Type="http://schemas.openxmlformats.org/officeDocument/2006/relationships/image" Target="../media/image65.emf"/><Relationship Id="rId11" Type="http://schemas.openxmlformats.org/officeDocument/2006/relationships/oleObject" Target="../embeddings/oleObject56.bin"/><Relationship Id="rId12" Type="http://schemas.openxmlformats.org/officeDocument/2006/relationships/image" Target="../media/image55.emf"/><Relationship Id="rId13" Type="http://schemas.openxmlformats.org/officeDocument/2006/relationships/oleObject" Target="../embeddings/oleObject57.bin"/><Relationship Id="rId14" Type="http://schemas.openxmlformats.org/officeDocument/2006/relationships/image" Target="../media/image60.wmf"/><Relationship Id="rId15" Type="http://schemas.openxmlformats.org/officeDocument/2006/relationships/oleObject" Target="../embeddings/oleObject58.bin"/><Relationship Id="rId16" Type="http://schemas.openxmlformats.org/officeDocument/2006/relationships/image" Target="../media/image61.emf"/><Relationship Id="rId17" Type="http://schemas.openxmlformats.org/officeDocument/2006/relationships/oleObject" Target="../embeddings/oleObject59.bin"/><Relationship Id="rId18" Type="http://schemas.openxmlformats.org/officeDocument/2006/relationships/image" Target="../media/image56.emf"/><Relationship Id="rId19" Type="http://schemas.openxmlformats.org/officeDocument/2006/relationships/image" Target="../media/image134.png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26.xml"/><Relationship Id="rId4" Type="http://schemas.openxmlformats.org/officeDocument/2006/relationships/image" Target="../media/image133.png"/><Relationship Id="rId5" Type="http://schemas.openxmlformats.org/officeDocument/2006/relationships/oleObject" Target="../embeddings/oleObject53.bin"/><Relationship Id="rId6" Type="http://schemas.openxmlformats.org/officeDocument/2006/relationships/image" Target="../media/image57.emf"/><Relationship Id="rId7" Type="http://schemas.openxmlformats.org/officeDocument/2006/relationships/oleObject" Target="../embeddings/oleObject54.bin"/><Relationship Id="rId8" Type="http://schemas.openxmlformats.org/officeDocument/2006/relationships/image" Target="../media/image5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w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4" Type="http://schemas.openxmlformats.org/officeDocument/2006/relationships/image" Target="../media/image136.png"/><Relationship Id="rId5" Type="http://schemas.openxmlformats.org/officeDocument/2006/relationships/image" Target="../media/image54.png"/><Relationship Id="rId6" Type="http://schemas.openxmlformats.org/officeDocument/2006/relationships/image" Target="../media/image137.png"/><Relationship Id="rId7" Type="http://schemas.openxmlformats.org/officeDocument/2006/relationships/oleObject" Target="../embeddings/oleObject63.bin"/><Relationship Id="rId8" Type="http://schemas.openxmlformats.org/officeDocument/2006/relationships/image" Target="../media/image135.emf"/><Relationship Id="rId9" Type="http://schemas.openxmlformats.org/officeDocument/2006/relationships/image" Target="../media/image138.png"/><Relationship Id="rId10" Type="http://schemas.openxmlformats.org/officeDocument/2006/relationships/image" Target="../media/image139.png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4" Type="http://schemas.openxmlformats.org/officeDocument/2006/relationships/image" Target="../media/image14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4" Type="http://schemas.openxmlformats.org/officeDocument/2006/relationships/image" Target="../media/image14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emf"/><Relationship Id="rId4" Type="http://schemas.openxmlformats.org/officeDocument/2006/relationships/image" Target="../media/image145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4" Type="http://schemas.openxmlformats.org/officeDocument/2006/relationships/image" Target="../media/image147.jpeg"/><Relationship Id="rId5" Type="http://schemas.openxmlformats.org/officeDocument/2006/relationships/image" Target="../media/image148.png"/><Relationship Id="rId6" Type="http://schemas.openxmlformats.org/officeDocument/2006/relationships/image" Target="../media/image14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emf"/><Relationship Id="rId4" Type="http://schemas.openxmlformats.org/officeDocument/2006/relationships/image" Target="../media/image151.png"/><Relationship Id="rId5" Type="http://schemas.openxmlformats.org/officeDocument/2006/relationships/image" Target="../media/image15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4" Type="http://schemas.openxmlformats.org/officeDocument/2006/relationships/image" Target="../media/image134.png"/><Relationship Id="rId5" Type="http://schemas.openxmlformats.org/officeDocument/2006/relationships/image" Target="../media/image154.png"/><Relationship Id="rId6" Type="http://schemas.openxmlformats.org/officeDocument/2006/relationships/image" Target="../media/image155.png"/><Relationship Id="rId7" Type="http://schemas.openxmlformats.org/officeDocument/2006/relationships/image" Target="../media/image15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4" Type="http://schemas.openxmlformats.org/officeDocument/2006/relationships/image" Target="../media/image158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.bin"/><Relationship Id="rId12" Type="http://schemas.openxmlformats.org/officeDocument/2006/relationships/image" Target="../media/image17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4.xml"/><Relationship Id="rId4" Type="http://schemas.openxmlformats.org/officeDocument/2006/relationships/image" Target="../media/image18.png"/><Relationship Id="rId5" Type="http://schemas.openxmlformats.org/officeDocument/2006/relationships/oleObject" Target="../embeddings/oleObject2.bin"/><Relationship Id="rId6" Type="http://schemas.openxmlformats.org/officeDocument/2006/relationships/image" Target="../media/image14.e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15.emf"/><Relationship Id="rId9" Type="http://schemas.openxmlformats.org/officeDocument/2006/relationships/oleObject" Target="../embeddings/oleObject4.bin"/><Relationship Id="rId10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9.bin"/><Relationship Id="rId12" Type="http://schemas.openxmlformats.org/officeDocument/2006/relationships/image" Target="../media/image22.wmf"/><Relationship Id="rId13" Type="http://schemas.openxmlformats.org/officeDocument/2006/relationships/image" Target="../media/image24.wmf"/><Relationship Id="rId14" Type="http://schemas.openxmlformats.org/officeDocument/2006/relationships/image" Target="../media/image25.jpeg"/><Relationship Id="rId15" Type="http://schemas.openxmlformats.org/officeDocument/2006/relationships/image" Target="../media/image26.jpeg"/><Relationship Id="rId16" Type="http://schemas.openxmlformats.org/officeDocument/2006/relationships/image" Target="../media/image27.png"/><Relationship Id="rId17" Type="http://schemas.openxmlformats.org/officeDocument/2006/relationships/image" Target="../media/image28.png"/><Relationship Id="rId18" Type="http://schemas.openxmlformats.org/officeDocument/2006/relationships/image" Target="../media/image4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oleObject6.bin"/><Relationship Id="rId5" Type="http://schemas.openxmlformats.org/officeDocument/2006/relationships/image" Target="../media/image19.emf"/><Relationship Id="rId6" Type="http://schemas.openxmlformats.org/officeDocument/2006/relationships/image" Target="../media/image23.png"/><Relationship Id="rId7" Type="http://schemas.openxmlformats.org/officeDocument/2006/relationships/oleObject" Target="../embeddings/oleObject7.bin"/><Relationship Id="rId8" Type="http://schemas.openxmlformats.org/officeDocument/2006/relationships/image" Target="../media/image20.wmf"/><Relationship Id="rId9" Type="http://schemas.openxmlformats.org/officeDocument/2006/relationships/oleObject" Target="../embeddings/oleObject8.bin"/><Relationship Id="rId10" Type="http://schemas.openxmlformats.org/officeDocument/2006/relationships/image" Target="../media/image2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10.bin"/><Relationship Id="rId5" Type="http://schemas.openxmlformats.org/officeDocument/2006/relationships/image" Target="../media/image29.emf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oleObject" Target="../embeddings/oleObject11.bin"/><Relationship Id="rId9" Type="http://schemas.openxmlformats.org/officeDocument/2006/relationships/image" Target="../media/image30.emf"/><Relationship Id="rId10" Type="http://schemas.openxmlformats.org/officeDocument/2006/relationships/image" Target="../media/image33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Relationship Id="rId3" Type="http://schemas.openxmlformats.org/officeDocument/2006/relationships/image" Target="../media/image3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castello-di-pollenzo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023" y="1009868"/>
            <a:ext cx="6807200" cy="5105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16309" y="2135219"/>
            <a:ext cx="2280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FFFFFF"/>
                </a:solidFill>
              </a:rPr>
              <a:t>Contalbrigo</a:t>
            </a:r>
            <a:r>
              <a:rPr lang="en-US" sz="2000" dirty="0" smtClean="0">
                <a:solidFill>
                  <a:srgbClr val="FFFFFF"/>
                </a:solidFill>
              </a:rPr>
              <a:t> Marco</a:t>
            </a:r>
          </a:p>
          <a:p>
            <a:r>
              <a:rPr lang="en-US" sz="2000" dirty="0" smtClean="0">
                <a:solidFill>
                  <a:srgbClr val="FFFFFF"/>
                </a:solidFill>
              </a:rPr>
              <a:t>    INFN Ferrara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1695" y="6180164"/>
            <a:ext cx="54825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Hadron Physics and Non </a:t>
            </a:r>
            <a:r>
              <a:rPr lang="en-US" b="1" dirty="0" err="1" smtClean="0">
                <a:solidFill>
                  <a:srgbClr val="FFFFFF"/>
                </a:solidFill>
              </a:rPr>
              <a:t>Perturbative</a:t>
            </a:r>
            <a:r>
              <a:rPr lang="en-US" b="1" dirty="0" smtClean="0">
                <a:solidFill>
                  <a:srgbClr val="FFFFFF"/>
                </a:solidFill>
              </a:rPr>
              <a:t> QCD 2017</a:t>
            </a:r>
          </a:p>
          <a:p>
            <a:pPr algn="ctr"/>
            <a:r>
              <a:rPr lang="en-US" dirty="0" smtClean="0">
                <a:solidFill>
                  <a:srgbClr val="FFFFFF"/>
                </a:solidFill>
              </a:rPr>
              <a:t>May 23, 2017  </a:t>
            </a:r>
            <a:r>
              <a:rPr lang="en-US" dirty="0" err="1" smtClean="0">
                <a:solidFill>
                  <a:srgbClr val="FFFFFF"/>
                </a:solidFill>
              </a:rPr>
              <a:t>Pollenzo</a:t>
            </a:r>
            <a:r>
              <a:rPr lang="en-US" dirty="0" smtClean="0">
                <a:solidFill>
                  <a:srgbClr val="FFFFFF"/>
                </a:solidFill>
              </a:rPr>
              <a:t> (CN)</a:t>
            </a: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82640" y="6102376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990023" y="207228"/>
            <a:ext cx="6839094" cy="12618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ESULTS FROM </a:t>
            </a:r>
            <a:r>
              <a:rPr lang="en-US" sz="3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emi</a:t>
            </a:r>
            <a:r>
              <a:rPr lang="en-US" sz="3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-</a:t>
            </a:r>
            <a:r>
              <a:rPr lang="en-US" sz="3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InCLUSIVE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3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DIS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(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AND</a:t>
            </a:r>
            <a:r>
              <a:rPr lang="en-US" sz="3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F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RIENDS</a:t>
            </a:r>
            <a:r>
              <a:rPr lang="en-US" sz="3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)</a:t>
            </a:r>
            <a:endParaRPr lang="en-US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32185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Oval 70"/>
          <p:cNvSpPr>
            <a:spLocks noChangeArrowheads="1"/>
          </p:cNvSpPr>
          <p:nvPr/>
        </p:nvSpPr>
        <p:spPr bwMode="auto">
          <a:xfrm>
            <a:off x="6608790" y="5515910"/>
            <a:ext cx="768318" cy="366922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  <a:headEnd/>
            <a:tailEnd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 dirty="0"/>
          </a:p>
        </p:txBody>
      </p:sp>
      <p:sp>
        <p:nvSpPr>
          <p:cNvPr id="165" name="Oval 70"/>
          <p:cNvSpPr>
            <a:spLocks noChangeArrowheads="1"/>
          </p:cNvSpPr>
          <p:nvPr/>
        </p:nvSpPr>
        <p:spPr bwMode="auto">
          <a:xfrm>
            <a:off x="6902745" y="4071298"/>
            <a:ext cx="768318" cy="366922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  <a:headEnd/>
            <a:tailEnd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 dirty="0"/>
          </a:p>
        </p:txBody>
      </p:sp>
      <p:sp>
        <p:nvSpPr>
          <p:cNvPr id="164" name="Oval 70"/>
          <p:cNvSpPr>
            <a:spLocks noChangeArrowheads="1"/>
          </p:cNvSpPr>
          <p:nvPr/>
        </p:nvSpPr>
        <p:spPr bwMode="auto">
          <a:xfrm>
            <a:off x="5658090" y="2939870"/>
            <a:ext cx="768318" cy="366922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  <a:headEnd/>
            <a:tailEnd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 dirty="0"/>
          </a:p>
        </p:txBody>
      </p:sp>
      <p:sp>
        <p:nvSpPr>
          <p:cNvPr id="115" name="Oval 70"/>
          <p:cNvSpPr>
            <a:spLocks noChangeArrowheads="1"/>
          </p:cNvSpPr>
          <p:nvPr/>
        </p:nvSpPr>
        <p:spPr bwMode="auto">
          <a:xfrm>
            <a:off x="6316453" y="1355452"/>
            <a:ext cx="768318" cy="366922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  <a:headEnd/>
            <a:tailEnd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graphicFrame>
        <p:nvGraphicFramePr>
          <p:cNvPr id="9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0020543"/>
              </p:ext>
            </p:extLst>
          </p:nvPr>
        </p:nvGraphicFramePr>
        <p:xfrm>
          <a:off x="4277600" y="1321528"/>
          <a:ext cx="315436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7477" name="Equation" r:id="rId4" imgW="1752600" imgH="393700" progId="Equation.3">
                  <p:embed/>
                </p:oleObj>
              </mc:Choice>
              <mc:Fallback>
                <p:oleObj name="Equation" r:id="rId4" imgW="17526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7600" y="1321528"/>
                        <a:ext cx="3154363" cy="711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1795634"/>
              </p:ext>
            </p:extLst>
          </p:nvPr>
        </p:nvGraphicFramePr>
        <p:xfrm>
          <a:off x="4018832" y="5464267"/>
          <a:ext cx="3633788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7478" name="Equation" r:id="rId6" imgW="2019300" imgH="393700" progId="Equation.3">
                  <p:embed/>
                </p:oleObj>
              </mc:Choice>
              <mc:Fallback>
                <p:oleObj name="Equation" r:id="rId6" imgW="20193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8832" y="5464267"/>
                        <a:ext cx="3633788" cy="711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921745"/>
              </p:ext>
            </p:extLst>
          </p:nvPr>
        </p:nvGraphicFramePr>
        <p:xfrm>
          <a:off x="4243388" y="4024313"/>
          <a:ext cx="34036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7479" name="Equation" r:id="rId8" imgW="1892300" imgH="393700" progId="Equation.3">
                  <p:embed/>
                </p:oleObj>
              </mc:Choice>
              <mc:Fallback>
                <p:oleObj name="Equation" r:id="rId8" imgW="18923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3388" y="4024313"/>
                        <a:ext cx="3403600" cy="711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" name="Oval 69"/>
          <p:cNvSpPr>
            <a:spLocks noChangeArrowheads="1"/>
          </p:cNvSpPr>
          <p:nvPr/>
        </p:nvSpPr>
        <p:spPr bwMode="auto">
          <a:xfrm>
            <a:off x="7643745" y="5537826"/>
            <a:ext cx="396746" cy="314505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776914" y="-76200"/>
            <a:ext cx="34440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Physics reactions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260419" y="632442"/>
            <a:ext cx="2282290" cy="1956512"/>
            <a:chOff x="3024788" y="1047749"/>
            <a:chExt cx="2951163" cy="2665413"/>
          </a:xfrm>
        </p:grpSpPr>
        <p:grpSp>
          <p:nvGrpSpPr>
            <p:cNvPr id="61" name="Group 8"/>
            <p:cNvGrpSpPr>
              <a:grpSpLocks/>
            </p:cNvGrpSpPr>
            <p:nvPr/>
          </p:nvGrpSpPr>
          <p:grpSpPr bwMode="auto">
            <a:xfrm>
              <a:off x="3239101" y="1049337"/>
              <a:ext cx="2665413" cy="2663825"/>
              <a:chOff x="2085" y="2435"/>
              <a:chExt cx="1679" cy="1678"/>
            </a:xfrm>
          </p:grpSpPr>
          <p:pic>
            <p:nvPicPr>
              <p:cNvPr id="64" name="Picture 9" descr="sidis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2085" y="2435"/>
                <a:ext cx="1679" cy="167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sp>
            <p:nvSpPr>
              <p:cNvPr id="65" name="Oval 10"/>
              <p:cNvSpPr>
                <a:spLocks noChangeArrowheads="1"/>
              </p:cNvSpPr>
              <p:nvPr/>
            </p:nvSpPr>
            <p:spPr bwMode="auto">
              <a:xfrm>
                <a:off x="2272" y="3630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6" name="Object 11"/>
              <p:cNvGraphicFramePr>
                <a:graphicFrameLocks noChangeAspect="1"/>
              </p:cNvGraphicFramePr>
              <p:nvPr/>
            </p:nvGraphicFramePr>
            <p:xfrm>
              <a:off x="2273" y="3741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17480" name="Equation" r:id="rId11" imgW="266400" imgH="164880" progId="Equation.3">
                      <p:embed/>
                    </p:oleObj>
                  </mc:Choice>
                  <mc:Fallback>
                    <p:oleObj name="Equation" r:id="rId11" imgW="2664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3" y="3741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7" name="AutoShape 12"/>
              <p:cNvSpPr>
                <a:spLocks noChangeArrowheads="1"/>
              </p:cNvSpPr>
              <p:nvPr/>
            </p:nvSpPr>
            <p:spPr bwMode="auto">
              <a:xfrm>
                <a:off x="2674" y="3297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8" name="Object 13"/>
              <p:cNvGraphicFramePr>
                <a:graphicFrameLocks noChangeAspect="1"/>
              </p:cNvGraphicFramePr>
              <p:nvPr/>
            </p:nvGraphicFramePr>
            <p:xfrm>
              <a:off x="2759" y="3348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17481" name="Equation" r:id="rId13" imgW="152280" imgH="139680" progId="Equation.3">
                      <p:embed/>
                    </p:oleObj>
                  </mc:Choice>
                  <mc:Fallback>
                    <p:oleObj name="Equation" r:id="rId13" imgW="152280" imgH="1396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59" y="3348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2" name="Oval 14"/>
              <p:cNvSpPr>
                <a:spLocks noChangeArrowheads="1"/>
              </p:cNvSpPr>
              <p:nvPr/>
            </p:nvSpPr>
            <p:spPr bwMode="auto">
              <a:xfrm>
                <a:off x="3162" y="3034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73" name="Object 15"/>
              <p:cNvGraphicFramePr>
                <a:graphicFrameLocks noChangeAspect="1"/>
              </p:cNvGraphicFramePr>
              <p:nvPr/>
            </p:nvGraphicFramePr>
            <p:xfrm>
              <a:off x="3160" y="3132"/>
              <a:ext cx="304" cy="1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17482" name="Equation" r:id="rId15" imgW="253800" imgH="164880" progId="Equation.3">
                      <p:embed/>
                    </p:oleObj>
                  </mc:Choice>
                  <mc:Fallback>
                    <p:oleObj name="Equation" r:id="rId15" imgW="2538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0" y="3132"/>
                            <a:ext cx="304" cy="19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62" name="Rectangle 16"/>
            <p:cNvSpPr>
              <a:spLocks noChangeArrowheads="1"/>
            </p:cNvSpPr>
            <p:nvPr/>
          </p:nvSpPr>
          <p:spPr bwMode="auto">
            <a:xfrm>
              <a:off x="3024788" y="1047749"/>
              <a:ext cx="2951163" cy="266541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0629" y="4638765"/>
            <a:ext cx="2168076" cy="18613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97853" y="2878679"/>
            <a:ext cx="2279584" cy="1569455"/>
          </a:xfrm>
          <a:prstGeom prst="rect">
            <a:avLst/>
          </a:prstGeom>
        </p:spPr>
      </p:pic>
      <p:sp>
        <p:nvSpPr>
          <p:cNvPr id="120" name="Rectangle 16"/>
          <p:cNvSpPr>
            <a:spLocks noChangeArrowheads="1"/>
          </p:cNvSpPr>
          <p:nvPr/>
        </p:nvSpPr>
        <p:spPr bwMode="auto">
          <a:xfrm>
            <a:off x="273787" y="2629607"/>
            <a:ext cx="2282290" cy="19565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Rectangle 16"/>
          <p:cNvSpPr>
            <a:spLocks noChangeArrowheads="1"/>
          </p:cNvSpPr>
          <p:nvPr/>
        </p:nvSpPr>
        <p:spPr bwMode="auto">
          <a:xfrm>
            <a:off x="277193" y="4626223"/>
            <a:ext cx="2282290" cy="19565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986638" y="1410915"/>
            <a:ext cx="78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SIDIS</a:t>
            </a:r>
            <a:endParaRPr lang="en-US" dirty="0"/>
          </a:p>
        </p:txBody>
      </p:sp>
      <p:sp>
        <p:nvSpPr>
          <p:cNvPr id="124" name="TextBox 123"/>
          <p:cNvSpPr txBox="1"/>
          <p:nvPr/>
        </p:nvSpPr>
        <p:spPr>
          <a:xfrm>
            <a:off x="3040755" y="2913462"/>
            <a:ext cx="582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</a:t>
            </a:r>
            <a:r>
              <a:rPr lang="en-US" baseline="30000" dirty="0" err="1" smtClean="0"/>
              <a:t>+</a:t>
            </a:r>
            <a:r>
              <a:rPr lang="en-US" dirty="0" err="1" smtClean="0"/>
              <a:t>e</a:t>
            </a:r>
            <a:r>
              <a:rPr lang="en-US" baseline="30000" dirty="0" smtClean="0"/>
              <a:t>-</a:t>
            </a:r>
            <a:endParaRPr lang="en-US" baseline="30000" dirty="0"/>
          </a:p>
        </p:txBody>
      </p:sp>
      <p:graphicFrame>
        <p:nvGraphicFramePr>
          <p:cNvPr id="12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7261686"/>
              </p:ext>
            </p:extLst>
          </p:nvPr>
        </p:nvGraphicFramePr>
        <p:xfrm>
          <a:off x="4217391" y="2904104"/>
          <a:ext cx="313055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7483" name="Equation" r:id="rId19" imgW="1739900" imgH="393700" progId="Equation.3">
                  <p:embed/>
                </p:oleObj>
              </mc:Choice>
              <mc:Fallback>
                <p:oleObj name="Equation" r:id="rId19" imgW="17399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7391" y="2904104"/>
                        <a:ext cx="3130550" cy="711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1" name="TextBox 130"/>
          <p:cNvSpPr txBox="1"/>
          <p:nvPr/>
        </p:nvSpPr>
        <p:spPr>
          <a:xfrm>
            <a:off x="3040755" y="4027574"/>
            <a:ext cx="50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DY</a:t>
            </a:r>
            <a:endParaRPr lang="en-US" baseline="30000" dirty="0"/>
          </a:p>
        </p:txBody>
      </p:sp>
      <p:sp>
        <p:nvSpPr>
          <p:cNvPr id="135" name="TextBox 134"/>
          <p:cNvSpPr txBox="1"/>
          <p:nvPr/>
        </p:nvSpPr>
        <p:spPr>
          <a:xfrm>
            <a:off x="3037147" y="5536471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pp</a:t>
            </a:r>
            <a:endParaRPr lang="en-US" baseline="30000" dirty="0"/>
          </a:p>
        </p:txBody>
      </p:sp>
      <p:grpSp>
        <p:nvGrpSpPr>
          <p:cNvPr id="9" name="Group 8"/>
          <p:cNvGrpSpPr/>
          <p:nvPr/>
        </p:nvGrpSpPr>
        <p:grpSpPr>
          <a:xfrm>
            <a:off x="5595728" y="4097512"/>
            <a:ext cx="450115" cy="338566"/>
            <a:chOff x="5919257" y="4133629"/>
            <a:chExt cx="450115" cy="338566"/>
          </a:xfrm>
        </p:grpSpPr>
        <p:sp>
          <p:nvSpPr>
            <p:cNvPr id="147" name="Oval 69"/>
            <p:cNvSpPr>
              <a:spLocks noChangeArrowheads="1"/>
            </p:cNvSpPr>
            <p:nvPr/>
          </p:nvSpPr>
          <p:spPr bwMode="auto">
            <a:xfrm>
              <a:off x="5945942" y="4142288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37" name="Text Box 85"/>
            <p:cNvSpPr txBox="1">
              <a:spLocks noChangeArrowheads="1"/>
            </p:cNvSpPr>
            <p:nvPr/>
          </p:nvSpPr>
          <p:spPr bwMode="auto">
            <a:xfrm>
              <a:off x="5919257" y="4133629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FF0000"/>
                  </a:solidFill>
                  <a:latin typeface="Arial" charset="0"/>
                </a:rPr>
                <a:t>DF</a:t>
              </a:r>
              <a:endParaRPr lang="it-IT" sz="1600" i="1" dirty="0">
                <a:solidFill>
                  <a:srgbClr val="FF0000"/>
                </a:solidFill>
                <a:latin typeface="Arial" charset="0"/>
              </a:endParaRPr>
            </a:p>
          </p:txBody>
        </p:sp>
      </p:grpSp>
      <p:sp>
        <p:nvSpPr>
          <p:cNvPr id="141" name="Text Box 85"/>
          <p:cNvSpPr txBox="1">
            <a:spLocks noChangeArrowheads="1"/>
          </p:cNvSpPr>
          <p:nvPr/>
        </p:nvSpPr>
        <p:spPr bwMode="auto">
          <a:xfrm>
            <a:off x="7620760" y="5513765"/>
            <a:ext cx="450115" cy="3385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i="1" dirty="0">
                <a:solidFill>
                  <a:srgbClr val="0000FF"/>
                </a:solidFill>
                <a:latin typeface="Arial" charset="0"/>
              </a:rPr>
              <a:t>F</a:t>
            </a:r>
            <a:r>
              <a:rPr lang="en-US" sz="1600" i="1" dirty="0" smtClean="0">
                <a:solidFill>
                  <a:srgbClr val="0000FF"/>
                </a:solidFill>
                <a:latin typeface="Arial" charset="0"/>
              </a:rPr>
              <a:t>F</a:t>
            </a:r>
            <a:endParaRPr lang="it-IT" sz="1600" i="1" dirty="0">
              <a:solidFill>
                <a:srgbClr val="0000FF"/>
              </a:solidFill>
              <a:latin typeface="Arial" charset="0"/>
            </a:endParaRPr>
          </a:p>
        </p:txBody>
      </p:sp>
      <p:grpSp>
        <p:nvGrpSpPr>
          <p:cNvPr id="151" name="Group 150"/>
          <p:cNvGrpSpPr/>
          <p:nvPr/>
        </p:nvGrpSpPr>
        <p:grpSpPr>
          <a:xfrm>
            <a:off x="7305247" y="1388195"/>
            <a:ext cx="450115" cy="338566"/>
            <a:chOff x="6392379" y="4118227"/>
            <a:chExt cx="450115" cy="338566"/>
          </a:xfrm>
        </p:grpSpPr>
        <p:sp>
          <p:nvSpPr>
            <p:cNvPr id="152" name="Oval 69"/>
            <p:cNvSpPr>
              <a:spLocks noChangeArrowheads="1"/>
            </p:cNvSpPr>
            <p:nvPr/>
          </p:nvSpPr>
          <p:spPr bwMode="auto">
            <a:xfrm>
              <a:off x="6418636" y="4133629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" name="Text Box 85"/>
            <p:cNvSpPr txBox="1">
              <a:spLocks noChangeArrowheads="1"/>
            </p:cNvSpPr>
            <p:nvPr/>
          </p:nvSpPr>
          <p:spPr bwMode="auto">
            <a:xfrm>
              <a:off x="6392379" y="4118227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0000FF"/>
                  </a:solidFill>
                  <a:latin typeface="Arial" charset="0"/>
                </a:rPr>
                <a:t>F</a:t>
              </a:r>
              <a:r>
                <a:rPr lang="en-US" sz="1600" i="1" dirty="0" smtClean="0">
                  <a:solidFill>
                    <a:srgbClr val="0000FF"/>
                  </a:solidFill>
                  <a:latin typeface="Arial" charset="0"/>
                </a:rPr>
                <a:t>F</a:t>
              </a:r>
              <a:endParaRPr lang="it-IT" sz="1600" i="1" dirty="0">
                <a:solidFill>
                  <a:srgbClr val="0000FF"/>
                </a:solidFill>
                <a:latin typeface="Arial" charset="0"/>
              </a:endParaRP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5611340" y="1389958"/>
            <a:ext cx="450115" cy="338566"/>
            <a:chOff x="5919257" y="4133629"/>
            <a:chExt cx="450115" cy="338566"/>
          </a:xfrm>
        </p:grpSpPr>
        <p:sp>
          <p:nvSpPr>
            <p:cNvPr id="155" name="Oval 69"/>
            <p:cNvSpPr>
              <a:spLocks noChangeArrowheads="1"/>
            </p:cNvSpPr>
            <p:nvPr/>
          </p:nvSpPr>
          <p:spPr bwMode="auto">
            <a:xfrm>
              <a:off x="5945942" y="4142288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56" name="Text Box 85"/>
            <p:cNvSpPr txBox="1">
              <a:spLocks noChangeArrowheads="1"/>
            </p:cNvSpPr>
            <p:nvPr/>
          </p:nvSpPr>
          <p:spPr bwMode="auto">
            <a:xfrm>
              <a:off x="5919257" y="4133629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FF0000"/>
                  </a:solidFill>
                  <a:latin typeface="Arial" charset="0"/>
                </a:rPr>
                <a:t>DF</a:t>
              </a:r>
              <a:endParaRPr lang="it-IT" sz="1600" i="1" dirty="0">
                <a:solidFill>
                  <a:srgbClr val="FF0000"/>
                </a:solidFill>
                <a:latin typeface="Arial" charset="0"/>
              </a:endParaRP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7311473" y="2956412"/>
            <a:ext cx="450115" cy="338566"/>
            <a:chOff x="6392379" y="4118227"/>
            <a:chExt cx="450115" cy="338566"/>
          </a:xfrm>
        </p:grpSpPr>
        <p:sp>
          <p:nvSpPr>
            <p:cNvPr id="159" name="Oval 69"/>
            <p:cNvSpPr>
              <a:spLocks noChangeArrowheads="1"/>
            </p:cNvSpPr>
            <p:nvPr/>
          </p:nvSpPr>
          <p:spPr bwMode="auto">
            <a:xfrm>
              <a:off x="6418636" y="4133629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60" name="Text Box 85"/>
            <p:cNvSpPr txBox="1">
              <a:spLocks noChangeArrowheads="1"/>
            </p:cNvSpPr>
            <p:nvPr/>
          </p:nvSpPr>
          <p:spPr bwMode="auto">
            <a:xfrm>
              <a:off x="6392379" y="4118227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0000FF"/>
                  </a:solidFill>
                  <a:latin typeface="Arial" charset="0"/>
                </a:rPr>
                <a:t>F</a:t>
              </a:r>
              <a:r>
                <a:rPr lang="en-US" sz="1600" i="1" dirty="0" smtClean="0">
                  <a:solidFill>
                    <a:srgbClr val="0000FF"/>
                  </a:solidFill>
                  <a:latin typeface="Arial" charset="0"/>
                </a:rPr>
                <a:t>F</a:t>
              </a:r>
              <a:endParaRPr lang="it-IT" sz="1600" i="1" dirty="0">
                <a:solidFill>
                  <a:srgbClr val="0000FF"/>
                </a:solidFill>
                <a:latin typeface="Arial" charset="0"/>
              </a:endParaRPr>
            </a:p>
          </p:txBody>
        </p:sp>
      </p:grpSp>
      <p:grpSp>
        <p:nvGrpSpPr>
          <p:cNvPr id="166" name="Group 165"/>
          <p:cNvGrpSpPr/>
          <p:nvPr/>
        </p:nvGrpSpPr>
        <p:grpSpPr>
          <a:xfrm>
            <a:off x="5316541" y="5532167"/>
            <a:ext cx="450115" cy="338566"/>
            <a:chOff x="5919257" y="4127722"/>
            <a:chExt cx="450115" cy="338566"/>
          </a:xfrm>
        </p:grpSpPr>
        <p:sp>
          <p:nvSpPr>
            <p:cNvPr id="167" name="Oval 69"/>
            <p:cNvSpPr>
              <a:spLocks noChangeArrowheads="1"/>
            </p:cNvSpPr>
            <p:nvPr/>
          </p:nvSpPr>
          <p:spPr bwMode="auto">
            <a:xfrm>
              <a:off x="5945942" y="4142288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68" name="Text Box 85"/>
            <p:cNvSpPr txBox="1">
              <a:spLocks noChangeArrowheads="1"/>
            </p:cNvSpPr>
            <p:nvPr/>
          </p:nvSpPr>
          <p:spPr bwMode="auto">
            <a:xfrm>
              <a:off x="5919257" y="4127722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FF0000"/>
                  </a:solidFill>
                  <a:latin typeface="Arial" charset="0"/>
                </a:rPr>
                <a:t>DF</a:t>
              </a:r>
              <a:endParaRPr lang="it-IT" sz="1600" i="1" dirty="0">
                <a:solidFill>
                  <a:srgbClr val="FF0000"/>
                </a:solidFill>
                <a:latin typeface="Arial" charset="0"/>
              </a:endParaRPr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5959917" y="5530564"/>
            <a:ext cx="450115" cy="338566"/>
            <a:chOff x="5919257" y="4133629"/>
            <a:chExt cx="450115" cy="338566"/>
          </a:xfrm>
        </p:grpSpPr>
        <p:sp>
          <p:nvSpPr>
            <p:cNvPr id="170" name="Oval 69"/>
            <p:cNvSpPr>
              <a:spLocks noChangeArrowheads="1"/>
            </p:cNvSpPr>
            <p:nvPr/>
          </p:nvSpPr>
          <p:spPr bwMode="auto">
            <a:xfrm>
              <a:off x="5945942" y="4142288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71" name="Text Box 85"/>
            <p:cNvSpPr txBox="1">
              <a:spLocks noChangeArrowheads="1"/>
            </p:cNvSpPr>
            <p:nvPr/>
          </p:nvSpPr>
          <p:spPr bwMode="auto">
            <a:xfrm>
              <a:off x="5919257" y="4133629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FF0000"/>
                  </a:solidFill>
                  <a:latin typeface="Arial" charset="0"/>
                </a:rPr>
                <a:t>DF</a:t>
              </a:r>
              <a:endParaRPr lang="it-IT" sz="1600" i="1" dirty="0">
                <a:solidFill>
                  <a:srgbClr val="FF0000"/>
                </a:solidFill>
                <a:latin typeface="Arial" charset="0"/>
              </a:endParaRPr>
            </a:p>
          </p:txBody>
        </p:sp>
      </p:grpSp>
      <p:grpSp>
        <p:nvGrpSpPr>
          <p:cNvPr id="172" name="Group 171"/>
          <p:cNvGrpSpPr/>
          <p:nvPr/>
        </p:nvGrpSpPr>
        <p:grpSpPr>
          <a:xfrm>
            <a:off x="6240499" y="4093931"/>
            <a:ext cx="450115" cy="338566"/>
            <a:chOff x="5919257" y="4133629"/>
            <a:chExt cx="450115" cy="338566"/>
          </a:xfrm>
        </p:grpSpPr>
        <p:sp>
          <p:nvSpPr>
            <p:cNvPr id="173" name="Oval 69"/>
            <p:cNvSpPr>
              <a:spLocks noChangeArrowheads="1"/>
            </p:cNvSpPr>
            <p:nvPr/>
          </p:nvSpPr>
          <p:spPr bwMode="auto">
            <a:xfrm>
              <a:off x="5945942" y="4142288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74" name="Text Box 85"/>
            <p:cNvSpPr txBox="1">
              <a:spLocks noChangeArrowheads="1"/>
            </p:cNvSpPr>
            <p:nvPr/>
          </p:nvSpPr>
          <p:spPr bwMode="auto">
            <a:xfrm>
              <a:off x="5919257" y="4133629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FF0000"/>
                  </a:solidFill>
                  <a:latin typeface="Arial" charset="0"/>
                </a:rPr>
                <a:t>DF</a:t>
              </a:r>
              <a:endParaRPr lang="it-IT" sz="1600" i="1" dirty="0">
                <a:solidFill>
                  <a:srgbClr val="FF0000"/>
                </a:solidFill>
                <a:latin typeface="Arial" charset="0"/>
              </a:endParaRPr>
            </a:p>
          </p:txBody>
        </p:sp>
      </p:grpSp>
      <p:grpSp>
        <p:nvGrpSpPr>
          <p:cNvPr id="175" name="Group 174"/>
          <p:cNvGrpSpPr/>
          <p:nvPr/>
        </p:nvGrpSpPr>
        <p:grpSpPr>
          <a:xfrm>
            <a:off x="6637219" y="2960269"/>
            <a:ext cx="450115" cy="338566"/>
            <a:chOff x="6392379" y="4118227"/>
            <a:chExt cx="450115" cy="338566"/>
          </a:xfrm>
        </p:grpSpPr>
        <p:sp>
          <p:nvSpPr>
            <p:cNvPr id="176" name="Oval 69"/>
            <p:cNvSpPr>
              <a:spLocks noChangeArrowheads="1"/>
            </p:cNvSpPr>
            <p:nvPr/>
          </p:nvSpPr>
          <p:spPr bwMode="auto">
            <a:xfrm>
              <a:off x="6418636" y="4133629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77" name="Text Box 85"/>
            <p:cNvSpPr txBox="1">
              <a:spLocks noChangeArrowheads="1"/>
            </p:cNvSpPr>
            <p:nvPr/>
          </p:nvSpPr>
          <p:spPr bwMode="auto">
            <a:xfrm>
              <a:off x="6392379" y="4118227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0000FF"/>
                  </a:solidFill>
                  <a:latin typeface="Arial" charset="0"/>
                </a:rPr>
                <a:t>F</a:t>
              </a:r>
              <a:r>
                <a:rPr lang="en-US" sz="1600" i="1" dirty="0" smtClean="0">
                  <a:solidFill>
                    <a:srgbClr val="0000FF"/>
                  </a:solidFill>
                  <a:latin typeface="Arial" charset="0"/>
                </a:rPr>
                <a:t>F</a:t>
              </a:r>
              <a:endParaRPr lang="it-IT" sz="1600" i="1" dirty="0">
                <a:solidFill>
                  <a:srgbClr val="0000FF"/>
                </a:solidFill>
                <a:latin typeface="Arial" charset="0"/>
              </a:endParaRPr>
            </a:p>
          </p:txBody>
        </p:sp>
      </p:grpSp>
      <p:sp>
        <p:nvSpPr>
          <p:cNvPr id="63" name="Rounded Rectangle 62"/>
          <p:cNvSpPr/>
          <p:nvPr/>
        </p:nvSpPr>
        <p:spPr>
          <a:xfrm>
            <a:off x="2986638" y="775927"/>
            <a:ext cx="5111578" cy="3401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3154896" y="777556"/>
            <a:ext cx="4730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n-lt"/>
              </a:rPr>
              <a:t>SIDIS: rich phenomenology, the most explored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smtClean="0">
                <a:latin typeface="+mn-lt"/>
              </a:rPr>
              <a:t>so far</a:t>
            </a:r>
            <a:endParaRPr lang="en-US" sz="1600" dirty="0">
              <a:latin typeface="+mn-lt"/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2984254" y="2443295"/>
            <a:ext cx="5111578" cy="3401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ounded Rectangle 74"/>
          <p:cNvSpPr/>
          <p:nvPr/>
        </p:nvSpPr>
        <p:spPr>
          <a:xfrm>
            <a:off x="2993932" y="3615304"/>
            <a:ext cx="5111578" cy="3401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ounded Rectangle 76"/>
          <p:cNvSpPr/>
          <p:nvPr/>
        </p:nvSpPr>
        <p:spPr>
          <a:xfrm>
            <a:off x="2974736" y="5005529"/>
            <a:ext cx="5111578" cy="3401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>
            <a:off x="3041242" y="2453350"/>
            <a:ext cx="4971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+mn-lt"/>
              </a:rPr>
              <a:t>e</a:t>
            </a:r>
            <a:r>
              <a:rPr lang="en-US" sz="1600" baseline="30000" dirty="0" err="1" smtClean="0">
                <a:latin typeface="+mn-lt"/>
              </a:rPr>
              <a:t>+</a:t>
            </a:r>
            <a:r>
              <a:rPr lang="en-US" sz="1600" dirty="0" err="1" smtClean="0">
                <a:latin typeface="+mn-lt"/>
              </a:rPr>
              <a:t>e</a:t>
            </a:r>
            <a:r>
              <a:rPr lang="en-US" sz="1600" baseline="30000" dirty="0" smtClean="0">
                <a:latin typeface="+mn-lt"/>
              </a:rPr>
              <a:t>-</a:t>
            </a:r>
            <a:r>
              <a:rPr lang="en-US" sz="1600" dirty="0" smtClean="0">
                <a:latin typeface="+mn-lt"/>
              </a:rPr>
              <a:t> colliders: powerful fragmentation laboratories</a:t>
            </a:r>
            <a:endParaRPr lang="en-US" sz="1600" dirty="0">
              <a:latin typeface="+mn-lt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071782" y="3616934"/>
            <a:ext cx="48945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n-lt"/>
              </a:rPr>
              <a:t>DY: challenging for experiments (only </a:t>
            </a:r>
            <a:r>
              <a:rPr lang="en-US" sz="1600" dirty="0" err="1" smtClean="0">
                <a:latin typeface="+mn-lt"/>
              </a:rPr>
              <a:t>unpolarized</a:t>
            </a:r>
            <a:r>
              <a:rPr lang="en-US" sz="1600" dirty="0" smtClean="0">
                <a:latin typeface="+mn-lt"/>
              </a:rPr>
              <a:t> so far)</a:t>
            </a:r>
            <a:endParaRPr lang="en-US" sz="1600" dirty="0">
              <a:latin typeface="+mn-lt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050991" y="5007159"/>
            <a:ext cx="4834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n-lt"/>
              </a:rPr>
              <a:t>Hadron reactions: challenging for theory (ISI + FSI)</a:t>
            </a:r>
            <a:endParaRPr lang="en-US" sz="1600" dirty="0">
              <a:latin typeface="+mn-lt"/>
            </a:endParaRPr>
          </a:p>
        </p:txBody>
      </p:sp>
      <p:pic>
        <p:nvPicPr>
          <p:cNvPr id="78" name="Picture 77" descr="BABARTM.gif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096" y="2588954"/>
            <a:ext cx="452010" cy="664178"/>
          </a:xfrm>
          <a:prstGeom prst="rect">
            <a:avLst/>
          </a:prstGeom>
        </p:spPr>
      </p:pic>
      <p:pic>
        <p:nvPicPr>
          <p:cNvPr id="82" name="Picture 81" descr="B-logo-small.gif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283" y="2735402"/>
            <a:ext cx="524541" cy="475998"/>
          </a:xfrm>
          <a:prstGeom prst="rect">
            <a:avLst/>
          </a:prstGeom>
        </p:spPr>
      </p:pic>
      <p:pic>
        <p:nvPicPr>
          <p:cNvPr id="83" name="Picture 34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"/>
          <a:stretch>
            <a:fillRect/>
          </a:stretch>
        </p:blipFill>
        <p:spPr bwMode="auto">
          <a:xfrm>
            <a:off x="8577180" y="1284378"/>
            <a:ext cx="473017" cy="39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33" descr="logo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9"/>
          <a:stretch>
            <a:fillRect/>
          </a:stretch>
        </p:blipFill>
        <p:spPr bwMode="auto">
          <a:xfrm>
            <a:off x="7968554" y="1183550"/>
            <a:ext cx="608626" cy="501421"/>
          </a:xfrm>
          <a:prstGeom prst="rect">
            <a:avLst/>
          </a:prstGeom>
          <a:solidFill>
            <a:srgbClr val="99CCFF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146" descr="BNLlogo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8172294" y="4806355"/>
            <a:ext cx="900481" cy="365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" name="Picture 85" descr="JLab_logo.jp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966376" y="1769223"/>
            <a:ext cx="963731" cy="301969"/>
          </a:xfrm>
          <a:prstGeom prst="rect">
            <a:avLst/>
          </a:prstGeom>
        </p:spPr>
      </p:pic>
      <p:pic>
        <p:nvPicPr>
          <p:cNvPr id="87" name="Picture 86" descr="`fermilab_logo.jp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009379" y="4456325"/>
            <a:ext cx="913543" cy="288054"/>
          </a:xfrm>
          <a:prstGeom prst="rect">
            <a:avLst/>
          </a:prstGeom>
        </p:spPr>
      </p:pic>
      <p:pic>
        <p:nvPicPr>
          <p:cNvPr id="88" name="Picture 87" descr="cern_logo.gif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365486" y="3851625"/>
            <a:ext cx="475578" cy="475578"/>
          </a:xfrm>
          <a:prstGeom prst="rect">
            <a:avLst/>
          </a:prstGeom>
        </p:spPr>
      </p:pic>
      <p:pic>
        <p:nvPicPr>
          <p:cNvPr id="2" name="Picture 1" descr="BES3_logo.jp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936" y="3253132"/>
            <a:ext cx="631072" cy="295805"/>
          </a:xfrm>
          <a:prstGeom prst="rect">
            <a:avLst/>
          </a:prstGeom>
        </p:spPr>
      </p:pic>
      <p:pic>
        <p:nvPicPr>
          <p:cNvPr id="3" name="Picture 2" descr="jparc-logo.gif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282" y="5189821"/>
            <a:ext cx="949084" cy="373882"/>
          </a:xfrm>
          <a:prstGeom prst="rect">
            <a:avLst/>
          </a:prstGeom>
        </p:spPr>
      </p:pic>
      <p:pic>
        <p:nvPicPr>
          <p:cNvPr id="4" name="Picture 3" descr="nica-logo-white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142" y="6161327"/>
            <a:ext cx="842815" cy="421408"/>
          </a:xfrm>
          <a:prstGeom prst="rect">
            <a:avLst/>
          </a:prstGeom>
        </p:spPr>
      </p:pic>
      <p:pic>
        <p:nvPicPr>
          <p:cNvPr id="8" name="Picture 7" descr="FAIR_Logo_rgb.jp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435" y="5702587"/>
            <a:ext cx="452662" cy="377218"/>
          </a:xfrm>
          <a:prstGeom prst="rect">
            <a:avLst/>
          </a:prstGeom>
        </p:spPr>
      </p:pic>
      <p:sp>
        <p:nvSpPr>
          <p:cNvPr id="8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367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4810"/>
            <a:ext cx="9144000" cy="556751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87926" y="-76200"/>
            <a:ext cx="482205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 World-wide Challenge  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9" y="6011333"/>
            <a:ext cx="9144000" cy="61724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3634" y="5443617"/>
            <a:ext cx="208601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Babar (</a:t>
            </a:r>
            <a:r>
              <a:rPr lang="en-US" sz="1400" dirty="0" err="1" smtClean="0">
                <a:solidFill>
                  <a:srgbClr val="FF0000"/>
                </a:solidFill>
              </a:rPr>
              <a:t>e+e</a:t>
            </a:r>
            <a:r>
              <a:rPr lang="en-US" sz="1400" dirty="0" smtClean="0">
                <a:solidFill>
                  <a:srgbClr val="FF0000"/>
                </a:solidFill>
              </a:rPr>
              <a:t>-):   </a:t>
            </a:r>
            <a:r>
              <a:rPr lang="en-US" sz="1400" dirty="0" smtClean="0"/>
              <a:t>&lt; 2007</a:t>
            </a:r>
          </a:p>
          <a:p>
            <a:endParaRPr lang="en-US" sz="1400" dirty="0" smtClean="0">
              <a:solidFill>
                <a:srgbClr val="FF0000"/>
              </a:solidFill>
            </a:endParaRPr>
          </a:p>
          <a:p>
            <a:r>
              <a:rPr lang="en-US" sz="1400" dirty="0" smtClean="0">
                <a:solidFill>
                  <a:srgbClr val="FF0000"/>
                </a:solidFill>
              </a:rPr>
              <a:t>BELLE (</a:t>
            </a:r>
            <a:r>
              <a:rPr lang="en-US" sz="1400" dirty="0" err="1" smtClean="0">
                <a:solidFill>
                  <a:srgbClr val="FF0000"/>
                </a:solidFill>
              </a:rPr>
              <a:t>e+e</a:t>
            </a:r>
            <a:r>
              <a:rPr lang="en-US" sz="1400" dirty="0" smtClean="0">
                <a:solidFill>
                  <a:srgbClr val="FF0000"/>
                </a:solidFill>
              </a:rPr>
              <a:t>-):  </a:t>
            </a:r>
            <a:r>
              <a:rPr lang="en-US" sz="1400" dirty="0" smtClean="0">
                <a:solidFill>
                  <a:srgbClr val="000000"/>
                </a:solidFill>
              </a:rPr>
              <a:t>&lt;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smtClean="0"/>
              <a:t>2010 </a:t>
            </a:r>
          </a:p>
          <a:p>
            <a:endParaRPr lang="en-US" sz="1400" dirty="0"/>
          </a:p>
          <a:p>
            <a:r>
              <a:rPr lang="en-US" sz="1400" dirty="0" smtClean="0">
                <a:solidFill>
                  <a:srgbClr val="FF0000"/>
                </a:solidFill>
              </a:rPr>
              <a:t>BELLEII (</a:t>
            </a:r>
            <a:r>
              <a:rPr lang="en-US" sz="1400" dirty="0" err="1" smtClean="0">
                <a:solidFill>
                  <a:srgbClr val="FF0000"/>
                </a:solidFill>
              </a:rPr>
              <a:t>e+e</a:t>
            </a:r>
            <a:r>
              <a:rPr lang="en-US" sz="1400" dirty="0" smtClean="0">
                <a:solidFill>
                  <a:srgbClr val="FF0000"/>
                </a:solidFill>
              </a:rPr>
              <a:t>-): </a:t>
            </a:r>
            <a:r>
              <a:rPr lang="en-US" sz="1400" dirty="0" smtClean="0"/>
              <a:t>2017++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82717" y="5433794"/>
            <a:ext cx="263628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SeaQuest</a:t>
            </a:r>
            <a:r>
              <a:rPr lang="en-US" sz="1400" dirty="0" smtClean="0">
                <a:solidFill>
                  <a:srgbClr val="FF0000"/>
                </a:solidFill>
              </a:rPr>
              <a:t> (</a:t>
            </a:r>
            <a:r>
              <a:rPr lang="en-US" sz="1400" dirty="0" err="1" smtClean="0">
                <a:solidFill>
                  <a:srgbClr val="FF0000"/>
                </a:solidFill>
              </a:rPr>
              <a:t>pp</a:t>
            </a:r>
            <a:r>
              <a:rPr lang="en-US" sz="1400" dirty="0" smtClean="0">
                <a:solidFill>
                  <a:srgbClr val="FF0000"/>
                </a:solidFill>
              </a:rPr>
              <a:t>):   </a:t>
            </a:r>
            <a:r>
              <a:rPr lang="en-US" sz="1400" dirty="0" smtClean="0"/>
              <a:t>2012 - 2016</a:t>
            </a:r>
          </a:p>
          <a:p>
            <a:endParaRPr lang="en-US" sz="1400" dirty="0" smtClean="0">
              <a:solidFill>
                <a:srgbClr val="FF0000"/>
              </a:solidFill>
            </a:endParaRPr>
          </a:p>
          <a:p>
            <a:r>
              <a:rPr lang="en-US" sz="1400" dirty="0">
                <a:solidFill>
                  <a:srgbClr val="FF0000"/>
                </a:solidFill>
              </a:rPr>
              <a:t>RHIC (</a:t>
            </a:r>
            <a:r>
              <a:rPr lang="en-US" sz="1400" dirty="0" err="1">
                <a:solidFill>
                  <a:srgbClr val="FF0000"/>
                </a:solidFill>
              </a:rPr>
              <a:t>pp</a:t>
            </a:r>
            <a:r>
              <a:rPr lang="en-US" sz="1400" dirty="0">
                <a:solidFill>
                  <a:srgbClr val="FF0000"/>
                </a:solidFill>
              </a:rPr>
              <a:t>):         </a:t>
            </a:r>
            <a:r>
              <a:rPr lang="en-US" sz="1400" dirty="0"/>
              <a:t> 2011,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2017++</a:t>
            </a:r>
          </a:p>
          <a:p>
            <a:endParaRPr lang="en-US" sz="1400" dirty="0" smtClean="0">
              <a:solidFill>
                <a:srgbClr val="FF0000"/>
              </a:solidFill>
            </a:endParaRPr>
          </a:p>
          <a:p>
            <a:r>
              <a:rPr lang="en-US" sz="1400" dirty="0" smtClean="0">
                <a:solidFill>
                  <a:srgbClr val="FF0000"/>
                </a:solidFill>
              </a:rPr>
              <a:t>COMPASS (</a:t>
            </a:r>
            <a:r>
              <a:rPr lang="en-US" sz="1400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p</a:t>
            </a:r>
            <a:r>
              <a:rPr lang="en-US" sz="1400" dirty="0" err="1" smtClean="0">
                <a:solidFill>
                  <a:srgbClr val="FF0000"/>
                </a:solidFill>
              </a:rPr>
              <a:t>p</a:t>
            </a:r>
            <a:r>
              <a:rPr lang="en-US" sz="1400" dirty="0" smtClean="0">
                <a:solidFill>
                  <a:srgbClr val="FF0000"/>
                </a:solidFill>
              </a:rPr>
              <a:t>): </a:t>
            </a:r>
            <a:r>
              <a:rPr lang="en-US" sz="1400" dirty="0" smtClean="0">
                <a:solidFill>
                  <a:srgbClr val="000000"/>
                </a:solidFill>
              </a:rPr>
              <a:t>2016 – 2017</a:t>
            </a:r>
            <a:r>
              <a:rPr lang="en-US" sz="1400" dirty="0" smtClean="0"/>
              <a:t>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5251329" y="5304368"/>
            <a:ext cx="2862121" cy="1516566"/>
            <a:chOff x="5251329" y="5304368"/>
            <a:chExt cx="2862121" cy="1516566"/>
          </a:xfrm>
        </p:grpSpPr>
        <p:sp>
          <p:nvSpPr>
            <p:cNvPr id="13" name="TextBox 12"/>
            <p:cNvSpPr txBox="1"/>
            <p:nvPr/>
          </p:nvSpPr>
          <p:spPr>
            <a:xfrm>
              <a:off x="5251329" y="5435939"/>
              <a:ext cx="1921207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LHC (</a:t>
              </a:r>
              <a:r>
                <a:rPr lang="en-US" sz="1400" dirty="0" err="1" smtClean="0">
                  <a:solidFill>
                    <a:srgbClr val="FF0000"/>
                  </a:solidFill>
                </a:rPr>
                <a:t>pp</a:t>
              </a:r>
              <a:r>
                <a:rPr lang="en-US" sz="1400" dirty="0" smtClean="0">
                  <a:solidFill>
                    <a:srgbClr val="FF0000"/>
                  </a:solidFill>
                </a:rPr>
                <a:t>):      </a:t>
              </a:r>
              <a:r>
                <a:rPr lang="en-US" sz="1400" dirty="0" smtClean="0"/>
                <a:t>2008++</a:t>
              </a:r>
              <a:endParaRPr lang="en-US" sz="1400" dirty="0"/>
            </a:p>
            <a:p>
              <a:endParaRPr lang="en-US" sz="1400" dirty="0" smtClean="0"/>
            </a:p>
            <a:p>
              <a:r>
                <a:rPr lang="en-US" sz="1400" dirty="0" err="1" smtClean="0">
                  <a:solidFill>
                    <a:srgbClr val="FF0000"/>
                  </a:solidFill>
                </a:rPr>
                <a:t>LHCb</a:t>
              </a:r>
              <a:r>
                <a:rPr lang="en-US" sz="1400" dirty="0" smtClean="0">
                  <a:solidFill>
                    <a:srgbClr val="FF0000"/>
                  </a:solidFill>
                </a:rPr>
                <a:t> (</a:t>
              </a:r>
              <a:r>
                <a:rPr lang="en-US" sz="1400" dirty="0" err="1" smtClean="0">
                  <a:solidFill>
                    <a:srgbClr val="FF0000"/>
                  </a:solidFill>
                </a:rPr>
                <a:t>pp</a:t>
              </a:r>
              <a:r>
                <a:rPr lang="en-US" sz="1400" dirty="0" smtClean="0">
                  <a:solidFill>
                    <a:srgbClr val="FF0000"/>
                  </a:solidFill>
                </a:rPr>
                <a:t>)     </a:t>
              </a:r>
              <a:r>
                <a:rPr lang="en-US" sz="1400" dirty="0" smtClean="0"/>
                <a:t>2018++</a:t>
              </a:r>
              <a:endParaRPr lang="en-US" sz="1400" dirty="0"/>
            </a:p>
            <a:p>
              <a:endParaRPr lang="en-US" sz="1400" dirty="0" smtClean="0"/>
            </a:p>
            <a:p>
              <a:r>
                <a:rPr lang="en-US" sz="1400" dirty="0">
                  <a:solidFill>
                    <a:srgbClr val="FF0000"/>
                  </a:solidFill>
                </a:rPr>
                <a:t>JPARC(</a:t>
              </a:r>
              <a:r>
                <a:rPr lang="en-US" sz="1400" dirty="0" err="1">
                  <a:solidFill>
                    <a:srgbClr val="FF0000"/>
                  </a:solidFill>
                </a:rPr>
                <a:t>pp</a:t>
              </a:r>
              <a:r>
                <a:rPr lang="en-US" sz="1400" dirty="0">
                  <a:solidFill>
                    <a:srgbClr val="FF0000"/>
                  </a:solidFill>
                </a:rPr>
                <a:t>):   </a:t>
              </a:r>
              <a:r>
                <a:rPr lang="en-US" sz="1400" dirty="0"/>
                <a:t>2018++</a:t>
              </a:r>
            </a:p>
            <a:p>
              <a:endParaRPr lang="en-US" sz="1400" dirty="0" smtClean="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7851915" y="5304368"/>
              <a:ext cx="2615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-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336312" y="5426557"/>
            <a:ext cx="191112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FAIR </a:t>
            </a:r>
            <a:r>
              <a:rPr lang="en-US" sz="1400" dirty="0">
                <a:solidFill>
                  <a:srgbClr val="FF0000"/>
                </a:solidFill>
              </a:rPr>
              <a:t>(</a:t>
            </a:r>
            <a:r>
              <a:rPr lang="en-US" sz="1400" dirty="0" err="1">
                <a:solidFill>
                  <a:srgbClr val="FF0000"/>
                </a:solidFill>
              </a:rPr>
              <a:t>pp</a:t>
            </a:r>
            <a:r>
              <a:rPr lang="en-US" sz="1400" dirty="0">
                <a:solidFill>
                  <a:srgbClr val="FF0000"/>
                </a:solidFill>
              </a:rPr>
              <a:t>):     </a:t>
            </a:r>
            <a:r>
              <a:rPr lang="en-US" sz="1400" dirty="0" smtClean="0"/>
              <a:t>2020++</a:t>
            </a:r>
          </a:p>
          <a:p>
            <a:endParaRPr lang="en-US" sz="1400" dirty="0" smtClean="0"/>
          </a:p>
          <a:p>
            <a:r>
              <a:rPr lang="en-US" sz="1400" dirty="0">
                <a:solidFill>
                  <a:srgbClr val="FF0000"/>
                </a:solidFill>
              </a:rPr>
              <a:t>NICA (</a:t>
            </a:r>
            <a:r>
              <a:rPr lang="en-US" sz="1400" dirty="0" err="1">
                <a:solidFill>
                  <a:srgbClr val="FF0000"/>
                </a:solidFill>
              </a:rPr>
              <a:t>pp</a:t>
            </a:r>
            <a:r>
              <a:rPr lang="en-US" sz="1400" dirty="0">
                <a:solidFill>
                  <a:srgbClr val="FF0000"/>
                </a:solidFill>
              </a:rPr>
              <a:t>):     </a:t>
            </a:r>
            <a:r>
              <a:rPr lang="en-US" sz="1400" dirty="0"/>
              <a:t>2020++   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smtClean="0">
                <a:solidFill>
                  <a:srgbClr val="FF0000"/>
                </a:solidFill>
              </a:rPr>
              <a:t>AFTER (</a:t>
            </a:r>
            <a:r>
              <a:rPr lang="en-US" sz="1400" dirty="0" err="1" smtClean="0">
                <a:solidFill>
                  <a:srgbClr val="FF0000"/>
                </a:solidFill>
              </a:rPr>
              <a:t>pp</a:t>
            </a:r>
            <a:r>
              <a:rPr lang="en-US" sz="1400" dirty="0" smtClean="0">
                <a:solidFill>
                  <a:srgbClr val="FF0000"/>
                </a:solidFill>
              </a:rPr>
              <a:t>):  </a:t>
            </a:r>
            <a:r>
              <a:rPr lang="en-US" sz="1400" dirty="0" smtClean="0"/>
              <a:t>2020++   </a:t>
            </a:r>
            <a:endParaRPr lang="en-US" sz="1400" dirty="0"/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0903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4857686"/>
              </p:ext>
            </p:extLst>
          </p:nvPr>
        </p:nvGraphicFramePr>
        <p:xfrm>
          <a:off x="639008" y="728205"/>
          <a:ext cx="8128000" cy="213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9738" name="Equation" r:id="rId4" imgW="5397500" imgH="1409700" progId="Equation.3">
                  <p:embed/>
                </p:oleObj>
              </mc:Choice>
              <mc:Fallback>
                <p:oleObj name="Equation" r:id="rId4" imgW="5397500" imgH="1409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008" y="728205"/>
                        <a:ext cx="8128000" cy="21320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val 2"/>
          <p:cNvSpPr/>
          <p:nvPr/>
        </p:nvSpPr>
        <p:spPr>
          <a:xfrm>
            <a:off x="3542131" y="4511185"/>
            <a:ext cx="1584501" cy="46782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/>
          <p:cNvCxnSpPr>
            <a:endCxn id="63" idx="7"/>
          </p:cNvCxnSpPr>
          <p:nvPr/>
        </p:nvCxnSpPr>
        <p:spPr>
          <a:xfrm flipV="1">
            <a:off x="3723155" y="3942089"/>
            <a:ext cx="112593" cy="65549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 flipV="1">
            <a:off x="4726947" y="3949862"/>
            <a:ext cx="138824" cy="62299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4" idx="3"/>
            <a:endCxn id="63" idx="7"/>
          </p:cNvCxnSpPr>
          <p:nvPr/>
        </p:nvCxnSpPr>
        <p:spPr>
          <a:xfrm flipH="1">
            <a:off x="3835748" y="3545398"/>
            <a:ext cx="304077" cy="39669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3050240" y="4869015"/>
            <a:ext cx="588832" cy="33774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 flipV="1">
            <a:off x="5029248" y="4869015"/>
            <a:ext cx="650944" cy="33774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3" name="Freeform 62"/>
          <p:cNvSpPr/>
          <p:nvPr/>
        </p:nvSpPr>
        <p:spPr>
          <a:xfrm>
            <a:off x="3341384" y="3644843"/>
            <a:ext cx="502902" cy="305019"/>
          </a:xfrm>
          <a:custGeom>
            <a:avLst/>
            <a:gdLst>
              <a:gd name="connsiteX0" fmla="*/ 0 w 403083"/>
              <a:gd name="connsiteY0" fmla="*/ 52268 h 251723"/>
              <a:gd name="connsiteX1" fmla="*/ 121920 w 403083"/>
              <a:gd name="connsiteY1" fmla="*/ 1468 h 251723"/>
              <a:gd name="connsiteX2" fmla="*/ 111760 w 403083"/>
              <a:gd name="connsiteY2" fmla="*/ 103068 h 251723"/>
              <a:gd name="connsiteX3" fmla="*/ 223520 w 403083"/>
              <a:gd name="connsiteY3" fmla="*/ 72588 h 251723"/>
              <a:gd name="connsiteX4" fmla="*/ 233680 w 403083"/>
              <a:gd name="connsiteY4" fmla="*/ 184348 h 251723"/>
              <a:gd name="connsiteX5" fmla="*/ 325120 w 403083"/>
              <a:gd name="connsiteY5" fmla="*/ 164028 h 251723"/>
              <a:gd name="connsiteX6" fmla="*/ 325120 w 403083"/>
              <a:gd name="connsiteY6" fmla="*/ 245308 h 251723"/>
              <a:gd name="connsiteX7" fmla="*/ 396240 w 403083"/>
              <a:gd name="connsiteY7" fmla="*/ 245308 h 251723"/>
              <a:gd name="connsiteX8" fmla="*/ 396240 w 403083"/>
              <a:gd name="connsiteY8" fmla="*/ 235148 h 251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083" h="251723">
                <a:moveTo>
                  <a:pt x="0" y="52268"/>
                </a:moveTo>
                <a:cubicBezTo>
                  <a:pt x="51646" y="22634"/>
                  <a:pt x="103293" y="-6999"/>
                  <a:pt x="121920" y="1468"/>
                </a:cubicBezTo>
                <a:cubicBezTo>
                  <a:pt x="140547" y="9935"/>
                  <a:pt x="94827" y="91215"/>
                  <a:pt x="111760" y="103068"/>
                </a:cubicBezTo>
                <a:cubicBezTo>
                  <a:pt x="128693" y="114921"/>
                  <a:pt x="203200" y="59041"/>
                  <a:pt x="223520" y="72588"/>
                </a:cubicBezTo>
                <a:cubicBezTo>
                  <a:pt x="243840" y="86135"/>
                  <a:pt x="216747" y="169108"/>
                  <a:pt x="233680" y="184348"/>
                </a:cubicBezTo>
                <a:cubicBezTo>
                  <a:pt x="250613" y="199588"/>
                  <a:pt x="309880" y="153868"/>
                  <a:pt x="325120" y="164028"/>
                </a:cubicBezTo>
                <a:cubicBezTo>
                  <a:pt x="340360" y="174188"/>
                  <a:pt x="313267" y="231761"/>
                  <a:pt x="325120" y="245308"/>
                </a:cubicBezTo>
                <a:cubicBezTo>
                  <a:pt x="336973" y="258855"/>
                  <a:pt x="384387" y="247001"/>
                  <a:pt x="396240" y="245308"/>
                </a:cubicBezTo>
                <a:cubicBezTo>
                  <a:pt x="408093" y="243615"/>
                  <a:pt x="402166" y="239381"/>
                  <a:pt x="396240" y="235148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4726947" y="3644843"/>
            <a:ext cx="502902" cy="305019"/>
          </a:xfrm>
          <a:custGeom>
            <a:avLst/>
            <a:gdLst>
              <a:gd name="connsiteX0" fmla="*/ 0 w 403083"/>
              <a:gd name="connsiteY0" fmla="*/ 52268 h 251723"/>
              <a:gd name="connsiteX1" fmla="*/ 121920 w 403083"/>
              <a:gd name="connsiteY1" fmla="*/ 1468 h 251723"/>
              <a:gd name="connsiteX2" fmla="*/ 111760 w 403083"/>
              <a:gd name="connsiteY2" fmla="*/ 103068 h 251723"/>
              <a:gd name="connsiteX3" fmla="*/ 223520 w 403083"/>
              <a:gd name="connsiteY3" fmla="*/ 72588 h 251723"/>
              <a:gd name="connsiteX4" fmla="*/ 233680 w 403083"/>
              <a:gd name="connsiteY4" fmla="*/ 184348 h 251723"/>
              <a:gd name="connsiteX5" fmla="*/ 325120 w 403083"/>
              <a:gd name="connsiteY5" fmla="*/ 164028 h 251723"/>
              <a:gd name="connsiteX6" fmla="*/ 325120 w 403083"/>
              <a:gd name="connsiteY6" fmla="*/ 245308 h 251723"/>
              <a:gd name="connsiteX7" fmla="*/ 396240 w 403083"/>
              <a:gd name="connsiteY7" fmla="*/ 245308 h 251723"/>
              <a:gd name="connsiteX8" fmla="*/ 396240 w 403083"/>
              <a:gd name="connsiteY8" fmla="*/ 235148 h 251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083" h="251723">
                <a:moveTo>
                  <a:pt x="0" y="52268"/>
                </a:moveTo>
                <a:cubicBezTo>
                  <a:pt x="51646" y="22634"/>
                  <a:pt x="103293" y="-6999"/>
                  <a:pt x="121920" y="1468"/>
                </a:cubicBezTo>
                <a:cubicBezTo>
                  <a:pt x="140547" y="9935"/>
                  <a:pt x="94827" y="91215"/>
                  <a:pt x="111760" y="103068"/>
                </a:cubicBezTo>
                <a:cubicBezTo>
                  <a:pt x="128693" y="114921"/>
                  <a:pt x="203200" y="59041"/>
                  <a:pt x="223520" y="72588"/>
                </a:cubicBezTo>
                <a:cubicBezTo>
                  <a:pt x="243840" y="86135"/>
                  <a:pt x="216747" y="169108"/>
                  <a:pt x="233680" y="184348"/>
                </a:cubicBezTo>
                <a:cubicBezTo>
                  <a:pt x="250613" y="199588"/>
                  <a:pt x="309880" y="153868"/>
                  <a:pt x="325120" y="164028"/>
                </a:cubicBezTo>
                <a:cubicBezTo>
                  <a:pt x="340360" y="174188"/>
                  <a:pt x="313267" y="231761"/>
                  <a:pt x="325120" y="245308"/>
                </a:cubicBezTo>
                <a:cubicBezTo>
                  <a:pt x="336973" y="258855"/>
                  <a:pt x="384387" y="247001"/>
                  <a:pt x="396240" y="245308"/>
                </a:cubicBezTo>
                <a:cubicBezTo>
                  <a:pt x="408093" y="243615"/>
                  <a:pt x="402166" y="239381"/>
                  <a:pt x="396240" y="235148"/>
                </a:cubicBezTo>
              </a:path>
            </a:pathLst>
          </a:custGeom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3050240" y="4680706"/>
            <a:ext cx="500983" cy="526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67" name="TextBox 66"/>
          <p:cNvSpPr txBox="1"/>
          <p:nvPr/>
        </p:nvSpPr>
        <p:spPr>
          <a:xfrm>
            <a:off x="5257855" y="4686892"/>
            <a:ext cx="500983" cy="526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68" name="TextBox 67"/>
          <p:cNvSpPr txBox="1"/>
          <p:nvPr/>
        </p:nvSpPr>
        <p:spPr>
          <a:xfrm>
            <a:off x="3425093" y="4195053"/>
            <a:ext cx="500983" cy="526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69" name="TextBox 68"/>
          <p:cNvSpPr txBox="1"/>
          <p:nvPr/>
        </p:nvSpPr>
        <p:spPr>
          <a:xfrm>
            <a:off x="4874720" y="4196385"/>
            <a:ext cx="500983" cy="526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166" name="Rectangle 16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/>
          <p:nvPr/>
        </p:nvSpPr>
        <p:spPr>
          <a:xfrm>
            <a:off x="1758815" y="-76200"/>
            <a:ext cx="548028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SIDIS Cross-Section &amp; TMDs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7869" y="4058151"/>
            <a:ext cx="6946267" cy="1511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3999730" y="3158075"/>
            <a:ext cx="580571" cy="420986"/>
            <a:chOff x="4073072" y="2548452"/>
            <a:chExt cx="580571" cy="420986"/>
          </a:xfrm>
        </p:grpSpPr>
        <p:cxnSp>
          <p:nvCxnSpPr>
            <p:cNvPr id="31" name="Straight Connector 30"/>
            <p:cNvCxnSpPr/>
            <p:nvPr/>
          </p:nvCxnSpPr>
          <p:spPr>
            <a:xfrm flipH="1" flipV="1">
              <a:off x="4073072" y="2566594"/>
              <a:ext cx="253004" cy="19520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4425177" y="2548452"/>
              <a:ext cx="228466" cy="19520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" name="Oval 3"/>
            <p:cNvSpPr/>
            <p:nvPr/>
          </p:nvSpPr>
          <p:spPr>
            <a:xfrm>
              <a:off x="4154714" y="2739570"/>
              <a:ext cx="399143" cy="22986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4" name="Straight Connector 33"/>
          <p:cNvCxnSpPr>
            <a:stCxn id="4" idx="5"/>
          </p:cNvCxnSpPr>
          <p:nvPr/>
        </p:nvCxnSpPr>
        <p:spPr>
          <a:xfrm>
            <a:off x="4422062" y="3545398"/>
            <a:ext cx="304885" cy="39669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884886" y="3720358"/>
            <a:ext cx="800871" cy="1395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/>
          <p:nvPr/>
        </p:nvCxnSpPr>
        <p:spPr>
          <a:xfrm>
            <a:off x="4290016" y="3026565"/>
            <a:ext cx="0" cy="2273340"/>
          </a:xfrm>
          <a:prstGeom prst="line">
            <a:avLst/>
          </a:prstGeom>
          <a:ln w="25400"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6466560" y="3737921"/>
            <a:ext cx="2028805" cy="79821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6633408" y="3777155"/>
            <a:ext cx="16512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TMD Factorization</a:t>
            </a:r>
          </a:p>
          <a:p>
            <a:r>
              <a:rPr lang="en-US" sz="1400" dirty="0"/>
              <a:t>h</a:t>
            </a:r>
            <a:r>
              <a:rPr lang="en-US" sz="1400" dirty="0" smtClean="0"/>
              <a:t>olds for </a:t>
            </a:r>
            <a:r>
              <a:rPr lang="en-US" sz="1400" dirty="0" err="1" smtClean="0"/>
              <a:t>p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&lt;&lt;Q </a:t>
            </a:r>
          </a:p>
          <a:p>
            <a:r>
              <a:rPr lang="en-US" sz="1400" dirty="0" smtClean="0"/>
              <a:t>Two scales</a:t>
            </a:r>
            <a:endParaRPr lang="en-US" sz="1400" dirty="0"/>
          </a:p>
        </p:txBody>
      </p:sp>
      <p:sp>
        <p:nvSpPr>
          <p:cNvPr id="46" name="TextBox 45"/>
          <p:cNvSpPr txBox="1"/>
          <p:nvPr/>
        </p:nvSpPr>
        <p:spPr>
          <a:xfrm>
            <a:off x="6466560" y="4923654"/>
            <a:ext cx="21506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Quark parton distribution</a:t>
            </a:r>
            <a:endParaRPr lang="en-US" sz="1400" dirty="0"/>
          </a:p>
        </p:txBody>
      </p:sp>
      <p:sp>
        <p:nvSpPr>
          <p:cNvPr id="48" name="TextBox 47"/>
          <p:cNvSpPr txBox="1"/>
          <p:nvPr/>
        </p:nvSpPr>
        <p:spPr>
          <a:xfrm>
            <a:off x="6547840" y="3271284"/>
            <a:ext cx="1821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Quark fragmentation</a:t>
            </a:r>
            <a:endParaRPr lang="en-US" sz="1400" dirty="0"/>
          </a:p>
        </p:txBody>
      </p:sp>
      <p:grpSp>
        <p:nvGrpSpPr>
          <p:cNvPr id="5" name="Group 4"/>
          <p:cNvGrpSpPr/>
          <p:nvPr/>
        </p:nvGrpSpPr>
        <p:grpSpPr>
          <a:xfrm>
            <a:off x="193509" y="5597794"/>
            <a:ext cx="8773584" cy="911726"/>
            <a:chOff x="105833" y="707518"/>
            <a:chExt cx="8773584" cy="911726"/>
          </a:xfrm>
        </p:grpSpPr>
        <p:sp>
          <p:nvSpPr>
            <p:cNvPr id="8" name="Rectangle 7"/>
            <p:cNvSpPr/>
            <p:nvPr/>
          </p:nvSpPr>
          <p:spPr>
            <a:xfrm>
              <a:off x="105833" y="707518"/>
              <a:ext cx="8773584" cy="911726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3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64429443"/>
                </p:ext>
              </p:extLst>
            </p:nvPr>
          </p:nvGraphicFramePr>
          <p:xfrm>
            <a:off x="357188" y="1119182"/>
            <a:ext cx="8383587" cy="5000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39739" name="Equation" r:id="rId6" imgW="5130800" imgH="304800" progId="Equation.3">
                    <p:embed/>
                  </p:oleObj>
                </mc:Choice>
                <mc:Fallback>
                  <p:oleObj name="Equation" r:id="rId6" imgW="5130800" imgH="304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188" y="1119182"/>
                          <a:ext cx="8383587" cy="500062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330634" y="707518"/>
              <a:ext cx="58075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Wide kinematic coverage is needed to resolve the convolution</a:t>
              </a:r>
              <a:endParaRPr lang="en-US" sz="1600" dirty="0"/>
            </a:p>
          </p:txBody>
        </p:sp>
      </p:grpSp>
      <p:sp>
        <p:nvSpPr>
          <p:cNvPr id="42" name="Rectangle 41"/>
          <p:cNvSpPr/>
          <p:nvPr/>
        </p:nvSpPr>
        <p:spPr>
          <a:xfrm>
            <a:off x="193509" y="702622"/>
            <a:ext cx="8773584" cy="2243777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8714" y="3408059"/>
            <a:ext cx="2536084" cy="1668476"/>
          </a:xfrm>
          <a:prstGeom prst="rect">
            <a:avLst/>
          </a:prstGeom>
        </p:spPr>
      </p:pic>
      <p:sp>
        <p:nvSpPr>
          <p:cNvPr id="4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348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/>
          <p:cNvSpPr/>
          <p:nvPr/>
        </p:nvSpPr>
        <p:spPr>
          <a:xfrm>
            <a:off x="1034142" y="6156648"/>
            <a:ext cx="6068787" cy="3399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 16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6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1" name="Text Box 39"/>
          <p:cNvSpPr txBox="1">
            <a:spLocks noChangeArrowheads="1"/>
          </p:cNvSpPr>
          <p:nvPr/>
        </p:nvSpPr>
        <p:spPr bwMode="auto">
          <a:xfrm>
            <a:off x="5863203" y="2182932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92" name="Text Box 40"/>
          <p:cNvSpPr txBox="1">
            <a:spLocks noChangeArrowheads="1"/>
          </p:cNvSpPr>
          <p:nvPr/>
        </p:nvSpPr>
        <p:spPr bwMode="auto">
          <a:xfrm rot="16200000">
            <a:off x="4288785" y="3265638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nucleon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9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890704"/>
              </p:ext>
            </p:extLst>
          </p:nvPr>
        </p:nvGraphicFramePr>
        <p:xfrm>
          <a:off x="5478717" y="2552583"/>
          <a:ext cx="2681222" cy="1786574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345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357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4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0935338"/>
              </p:ext>
            </p:extLst>
          </p:nvPr>
        </p:nvGraphicFramePr>
        <p:xfrm>
          <a:off x="6216148" y="2943647"/>
          <a:ext cx="21748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1369" name="Equation" r:id="rId4" imgW="203200" imgH="228600" progId="Equation.3">
                  <p:embed/>
                </p:oleObj>
              </mc:Choice>
              <mc:Fallback>
                <p:oleObj name="Equation" r:id="rId4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6148" y="2943647"/>
                        <a:ext cx="217488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6601168"/>
              </p:ext>
            </p:extLst>
          </p:nvPr>
        </p:nvGraphicFramePr>
        <p:xfrm>
          <a:off x="6957243" y="3400900"/>
          <a:ext cx="239444" cy="331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1370" name="Equation" r:id="rId6" imgW="165100" imgH="228600" progId="Equation.3">
                  <p:embed/>
                </p:oleObj>
              </mc:Choice>
              <mc:Fallback>
                <p:oleObj name="Equation" r:id="rId6" imgW="165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7243" y="3400900"/>
                        <a:ext cx="239444" cy="33182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6870851"/>
              </p:ext>
            </p:extLst>
          </p:nvPr>
        </p:nvGraphicFramePr>
        <p:xfrm>
          <a:off x="6954718" y="3924911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1371" name="Equation" r:id="rId8" imgW="228600" imgH="228600" progId="Equation.3">
                  <p:embed/>
                </p:oleObj>
              </mc:Choice>
              <mc:Fallback>
                <p:oleObj name="Equation" r:id="rId8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4718" y="3924911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9260482"/>
              </p:ext>
            </p:extLst>
          </p:nvPr>
        </p:nvGraphicFramePr>
        <p:xfrm>
          <a:off x="7624654" y="3399501"/>
          <a:ext cx="290223" cy="33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1372" name="Equation" r:id="rId10" imgW="228600" imgH="266400" progId="Equation.3">
                  <p:embed/>
                </p:oleObj>
              </mc:Choice>
              <mc:Fallback>
                <p:oleObj name="Equation" r:id="rId10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4654" y="3399501"/>
                        <a:ext cx="290223" cy="338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3298298"/>
              </p:ext>
            </p:extLst>
          </p:nvPr>
        </p:nvGraphicFramePr>
        <p:xfrm>
          <a:off x="7522402" y="3879524"/>
          <a:ext cx="534988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1373" name="Equation" r:id="rId12" imgW="381000" imgH="228600" progId="Equation.3">
                  <p:embed/>
                </p:oleObj>
              </mc:Choice>
              <mc:Fallback>
                <p:oleObj name="Equation" r:id="rId12" imgW="381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2402" y="3879524"/>
                        <a:ext cx="534988" cy="3254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6450960"/>
              </p:ext>
            </p:extLst>
          </p:nvPr>
        </p:nvGraphicFramePr>
        <p:xfrm>
          <a:off x="7624655" y="2908355"/>
          <a:ext cx="290222" cy="381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1374" name="Equation" r:id="rId14" imgW="203040" imgH="266400" progId="Equation.3">
                  <p:embed/>
                </p:oleObj>
              </mc:Choice>
              <mc:Fallback>
                <p:oleObj name="Equation" r:id="rId14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4655" y="2908355"/>
                        <a:ext cx="290222" cy="38128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563579"/>
              </p:ext>
            </p:extLst>
          </p:nvPr>
        </p:nvGraphicFramePr>
        <p:xfrm>
          <a:off x="6221560" y="3879106"/>
          <a:ext cx="277827" cy="336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1375" name="Equation" r:id="rId16" imgW="215900" imgH="228600" progId="Equation.3">
                  <p:embed/>
                </p:oleObj>
              </mc:Choice>
              <mc:Fallback>
                <p:oleObj name="Equation" r:id="rId16" imgW="215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1560" y="3879106"/>
                        <a:ext cx="277827" cy="33631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" name="Rectangle 4"/>
          <p:cNvSpPr>
            <a:spLocks/>
          </p:cNvSpPr>
          <p:nvPr/>
        </p:nvSpPr>
        <p:spPr bwMode="auto">
          <a:xfrm>
            <a:off x="7385610" y="2883837"/>
            <a:ext cx="770592" cy="1649791"/>
          </a:xfrm>
          <a:prstGeom prst="rect">
            <a:avLst/>
          </a:prstGeom>
          <a:gradFill rotWithShape="0">
            <a:gsLst>
              <a:gs pos="0">
                <a:srgbClr val="0080FF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graphicFrame>
        <p:nvGraphicFramePr>
          <p:cNvPr id="102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289795"/>
              </p:ext>
            </p:extLst>
          </p:nvPr>
        </p:nvGraphicFramePr>
        <p:xfrm>
          <a:off x="5479702" y="1112106"/>
          <a:ext cx="2681222" cy="799546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3" name="Text Box 40"/>
          <p:cNvSpPr txBox="1">
            <a:spLocks noChangeArrowheads="1"/>
          </p:cNvSpPr>
          <p:nvPr/>
        </p:nvSpPr>
        <p:spPr bwMode="auto">
          <a:xfrm rot="16200000">
            <a:off x="4249502" y="1157017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 smtClean="0">
                <a:solidFill>
                  <a:srgbClr val="FF0000"/>
                </a:solidFill>
              </a:rPr>
              <a:t>hadron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04" name="Text Box 39"/>
          <p:cNvSpPr txBox="1">
            <a:spLocks noChangeArrowheads="1"/>
          </p:cNvSpPr>
          <p:nvPr/>
        </p:nvSpPr>
        <p:spPr bwMode="auto">
          <a:xfrm>
            <a:off x="5966900" y="753615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05" name="Rectangle 4"/>
          <p:cNvSpPr>
            <a:spLocks/>
          </p:cNvSpPr>
          <p:nvPr/>
        </p:nvSpPr>
        <p:spPr bwMode="auto">
          <a:xfrm>
            <a:off x="7390332" y="1436850"/>
            <a:ext cx="770592" cy="512822"/>
          </a:xfrm>
          <a:prstGeom prst="rect">
            <a:avLst/>
          </a:prstGeom>
          <a:gradFill rotWithShape="0">
            <a:gsLst>
              <a:gs pos="0">
                <a:srgbClr val="0080FF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graphicFrame>
        <p:nvGraphicFramePr>
          <p:cNvPr id="10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4346203"/>
              </p:ext>
            </p:extLst>
          </p:nvPr>
        </p:nvGraphicFramePr>
        <p:xfrm>
          <a:off x="6229386" y="1492258"/>
          <a:ext cx="293688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1376" name="Equation" r:id="rId18" imgW="203200" imgH="228600" progId="Equation.3">
                  <p:embed/>
                </p:oleObj>
              </mc:Choice>
              <mc:Fallback>
                <p:oleObj name="Equation" r:id="rId18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9386" y="1492258"/>
                        <a:ext cx="293688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1580054"/>
              </p:ext>
            </p:extLst>
          </p:nvPr>
        </p:nvGraphicFramePr>
        <p:xfrm>
          <a:off x="7612099" y="1511308"/>
          <a:ext cx="347662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1377" name="Equation" r:id="rId20" imgW="241300" imgH="228600" progId="Equation.3">
                  <p:embed/>
                </p:oleObj>
              </mc:Choice>
              <mc:Fallback>
                <p:oleObj name="Equation" r:id="rId20" imgW="241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2099" y="1511308"/>
                        <a:ext cx="347662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Rectangle 55"/>
          <p:cNvSpPr/>
          <p:nvPr/>
        </p:nvSpPr>
        <p:spPr>
          <a:xfrm>
            <a:off x="2632103" y="-76200"/>
            <a:ext cx="37337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Parton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Correlators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3" name="Picture 2" descr="atlante.jp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4" y="943624"/>
            <a:ext cx="2738878" cy="50025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53089" y="1593617"/>
            <a:ext cx="783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TMD</a:t>
            </a:r>
          </a:p>
          <a:p>
            <a:r>
              <a:rPr lang="en-US" dirty="0" smtClean="0"/>
              <a:t>World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16485" y="4653651"/>
            <a:ext cx="38468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+</a:t>
            </a:r>
            <a:r>
              <a:rPr lang="en-US" sz="1600" dirty="0" smtClean="0"/>
              <a:t>  Quark </a:t>
            </a:r>
            <a:r>
              <a:rPr lang="en-US" sz="1600" dirty="0" err="1" smtClean="0"/>
              <a:t>correlators</a:t>
            </a:r>
            <a:r>
              <a:rPr lang="en-US" sz="1600" dirty="0" smtClean="0"/>
              <a:t> at sub-leading twist</a:t>
            </a:r>
          </a:p>
          <a:p>
            <a:endParaRPr lang="en-US" sz="1000" dirty="0"/>
          </a:p>
          <a:p>
            <a:r>
              <a:rPr lang="en-US" sz="2000" dirty="0" smtClean="0"/>
              <a:t>+</a:t>
            </a:r>
            <a:r>
              <a:rPr lang="en-US" sz="1600" dirty="0" smtClean="0"/>
              <a:t>   Gluon </a:t>
            </a:r>
            <a:r>
              <a:rPr lang="en-US" sz="1600" dirty="0" err="1" smtClean="0"/>
              <a:t>correlators</a:t>
            </a:r>
            <a:r>
              <a:rPr lang="en-US" sz="1600" dirty="0" smtClean="0"/>
              <a:t> (x 2 gauge links) </a:t>
            </a:r>
          </a:p>
          <a:p>
            <a:endParaRPr lang="en-US" sz="1000" dirty="0"/>
          </a:p>
          <a:p>
            <a:r>
              <a:rPr lang="en-US" sz="2000" dirty="0" smtClean="0"/>
              <a:t>+</a:t>
            </a:r>
            <a:r>
              <a:rPr lang="en-US" sz="1600" dirty="0" smtClean="0"/>
              <a:t>   Di-hadron fragmentations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272554" y="6156648"/>
            <a:ext cx="56821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Beauty and complexity of the unique strong-interacting world</a:t>
            </a:r>
            <a:endParaRPr lang="en-US" sz="1600" dirty="0"/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926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2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133998"/>
              </p:ext>
            </p:extLst>
          </p:nvPr>
        </p:nvGraphicFramePr>
        <p:xfrm>
          <a:off x="1088601" y="1234796"/>
          <a:ext cx="2681222" cy="1786574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345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357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1472424" y="921930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2" name="Text Box 40"/>
          <p:cNvSpPr txBox="1">
            <a:spLocks noChangeArrowheads="1"/>
          </p:cNvSpPr>
          <p:nvPr/>
        </p:nvSpPr>
        <p:spPr bwMode="auto">
          <a:xfrm rot="16200000">
            <a:off x="-116423" y="1998262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nucleon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2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0431848"/>
              </p:ext>
            </p:extLst>
          </p:nvPr>
        </p:nvGraphicFramePr>
        <p:xfrm>
          <a:off x="2567127" y="2608523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0161" name="Equation" r:id="rId4" imgW="228600" imgH="228600" progId="Equation.3">
                  <p:embed/>
                </p:oleObj>
              </mc:Choice>
              <mc:Fallback>
                <p:oleObj name="Equation" r:id="rId4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7127" y="2608523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0048759"/>
              </p:ext>
            </p:extLst>
          </p:nvPr>
        </p:nvGraphicFramePr>
        <p:xfrm>
          <a:off x="3237063" y="2083113"/>
          <a:ext cx="290223" cy="33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0162" name="Equation" r:id="rId6" imgW="228600" imgH="266400" progId="Equation.3">
                  <p:embed/>
                </p:oleObj>
              </mc:Choice>
              <mc:Fallback>
                <p:oleObj name="Equation" r:id="rId6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7063" y="2083113"/>
                        <a:ext cx="290223" cy="338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2934895"/>
              </p:ext>
            </p:extLst>
          </p:nvPr>
        </p:nvGraphicFramePr>
        <p:xfrm>
          <a:off x="3159430" y="2562718"/>
          <a:ext cx="483214" cy="325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0163" name="Equation" r:id="rId8" imgW="342900" imgH="228600" progId="Equation.3">
                  <p:embed/>
                </p:oleObj>
              </mc:Choice>
              <mc:Fallback>
                <p:oleObj name="Equation" r:id="rId8" imgW="342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430" y="2562718"/>
                        <a:ext cx="483214" cy="32520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2813957"/>
              </p:ext>
            </p:extLst>
          </p:nvPr>
        </p:nvGraphicFramePr>
        <p:xfrm>
          <a:off x="1826032" y="1625860"/>
          <a:ext cx="21748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0164" name="Equation" r:id="rId10" imgW="203200" imgH="228600" progId="Equation.3">
                  <p:embed/>
                </p:oleObj>
              </mc:Choice>
              <mc:Fallback>
                <p:oleObj name="Equation" r:id="rId10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6032" y="1625860"/>
                        <a:ext cx="217488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8810301"/>
              </p:ext>
            </p:extLst>
          </p:nvPr>
        </p:nvGraphicFramePr>
        <p:xfrm>
          <a:off x="3237064" y="1591967"/>
          <a:ext cx="290222" cy="381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0165" name="Equation" r:id="rId12" imgW="203040" imgH="266400" progId="Equation.3">
                  <p:embed/>
                </p:oleObj>
              </mc:Choice>
              <mc:Fallback>
                <p:oleObj name="Equation" r:id="rId12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7064" y="1591967"/>
                        <a:ext cx="290222" cy="38128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7418735"/>
              </p:ext>
            </p:extLst>
          </p:nvPr>
        </p:nvGraphicFramePr>
        <p:xfrm>
          <a:off x="1833969" y="2562718"/>
          <a:ext cx="277827" cy="336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0166" name="Equation" r:id="rId14" imgW="215900" imgH="228600" progId="Equation.3">
                  <p:embed/>
                </p:oleObj>
              </mc:Choice>
              <mc:Fallback>
                <p:oleObj name="Equation" r:id="rId14" imgW="215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3969" y="2562718"/>
                        <a:ext cx="277827" cy="33631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5640158"/>
              </p:ext>
            </p:extLst>
          </p:nvPr>
        </p:nvGraphicFramePr>
        <p:xfrm>
          <a:off x="2567127" y="2083113"/>
          <a:ext cx="239444" cy="331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0167" name="Equation" r:id="rId16" imgW="165100" imgH="228600" progId="Equation.3">
                  <p:embed/>
                </p:oleObj>
              </mc:Choice>
              <mc:Fallback>
                <p:oleObj name="Equation" r:id="rId16" imgW="165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7127" y="2083113"/>
                        <a:ext cx="239444" cy="33182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Rectangle 37"/>
          <p:cNvSpPr/>
          <p:nvPr/>
        </p:nvSpPr>
        <p:spPr>
          <a:xfrm>
            <a:off x="475015" y="-76200"/>
            <a:ext cx="80478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Transverse Momentum Dependent Distr.</a:t>
            </a:r>
          </a:p>
        </p:txBody>
      </p:sp>
      <p:pic>
        <p:nvPicPr>
          <p:cNvPr id="3" name="Picture 2" descr="Up_unpol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26" y="3606406"/>
            <a:ext cx="2237123" cy="1981200"/>
          </a:xfrm>
          <a:prstGeom prst="rect">
            <a:avLst/>
          </a:prstGeom>
        </p:spPr>
      </p:pic>
      <p:pic>
        <p:nvPicPr>
          <p:cNvPr id="4" name="Picture 3" descr="Down_unpol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492" y="4281215"/>
            <a:ext cx="2244661" cy="2069513"/>
          </a:xfrm>
          <a:prstGeom prst="rect">
            <a:avLst/>
          </a:prstGeom>
        </p:spPr>
      </p:pic>
      <p:sp>
        <p:nvSpPr>
          <p:cNvPr id="53" name="Rectangle 4"/>
          <p:cNvSpPr>
            <a:spLocks/>
          </p:cNvSpPr>
          <p:nvPr/>
        </p:nvSpPr>
        <p:spPr bwMode="auto">
          <a:xfrm>
            <a:off x="1619235" y="1580451"/>
            <a:ext cx="681232" cy="512822"/>
          </a:xfrm>
          <a:prstGeom prst="rect">
            <a:avLst/>
          </a:prstGeom>
          <a:gradFill rotWithShape="0">
            <a:gsLst>
              <a:gs pos="0">
                <a:srgbClr val="0080FF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5139434" y="3203628"/>
            <a:ext cx="3573763" cy="28931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5212938" y="3203627"/>
            <a:ext cx="2619277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Related to:</a:t>
            </a:r>
          </a:p>
          <a:p>
            <a:endParaRPr lang="en-US" sz="1400" dirty="0" smtClean="0">
              <a:solidFill>
                <a:srgbClr val="FF0000"/>
              </a:solidFill>
            </a:endParaRPr>
          </a:p>
          <a:p>
            <a:r>
              <a:rPr lang="en-US" sz="14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</a:t>
            </a:r>
            <a:r>
              <a:rPr lang="en-US" sz="1400" dirty="0" smtClean="0">
                <a:solidFill>
                  <a:srgbClr val="FF0000"/>
                </a:solidFill>
              </a:rPr>
              <a:t>Low-</a:t>
            </a:r>
            <a:r>
              <a:rPr lang="en-US" sz="1400" dirty="0" err="1" smtClean="0">
                <a:solidFill>
                  <a:srgbClr val="FF0000"/>
                </a:solidFill>
              </a:rPr>
              <a:t>pT</a:t>
            </a:r>
            <a:r>
              <a:rPr lang="en-US" sz="1400" dirty="0" smtClean="0">
                <a:solidFill>
                  <a:srgbClr val="FF0000"/>
                </a:solidFill>
              </a:rPr>
              <a:t> regime: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    precise </a:t>
            </a:r>
            <a:r>
              <a:rPr lang="en-US" sz="1400" dirty="0" err="1" smtClean="0">
                <a:solidFill>
                  <a:srgbClr val="FF0000"/>
                </a:solidFill>
              </a:rPr>
              <a:t>xsec</a:t>
            </a:r>
            <a:r>
              <a:rPr lang="en-US" sz="1400" dirty="0" smtClean="0">
                <a:solidFill>
                  <a:srgbClr val="FF0000"/>
                </a:solidFill>
              </a:rPr>
              <a:t> measurements </a:t>
            </a:r>
          </a:p>
          <a:p>
            <a:endParaRPr lang="en-US" sz="1400" dirty="0">
              <a:solidFill>
                <a:srgbClr val="FF0000"/>
              </a:solidFill>
            </a:endParaRPr>
          </a:p>
          <a:p>
            <a:r>
              <a:rPr lang="en-US" sz="14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</a:t>
            </a:r>
            <a:r>
              <a:rPr lang="en-US" sz="1400" dirty="0" smtClean="0">
                <a:solidFill>
                  <a:srgbClr val="FF0000"/>
                </a:solidFill>
                <a:sym typeface="Zapf Dingbats"/>
              </a:rPr>
              <a:t>Parton correlations</a:t>
            </a:r>
            <a:r>
              <a:rPr lang="en-US" sz="1400" dirty="0" smtClean="0">
                <a:solidFill>
                  <a:srgbClr val="FF0000"/>
                </a:solidFill>
              </a:rPr>
              <a:t>:</a:t>
            </a:r>
            <a:endParaRPr lang="en-US" sz="1400" dirty="0">
              <a:solidFill>
                <a:srgbClr val="FF0000"/>
              </a:solidFill>
            </a:endParaRPr>
          </a:p>
          <a:p>
            <a:r>
              <a:rPr lang="en-US" sz="1400" dirty="0">
                <a:solidFill>
                  <a:srgbClr val="FF0000"/>
                </a:solidFill>
              </a:rPr>
              <a:t>    </a:t>
            </a:r>
            <a:r>
              <a:rPr lang="en-US" sz="1400" dirty="0" smtClean="0">
                <a:solidFill>
                  <a:srgbClr val="FF0000"/>
                </a:solidFill>
              </a:rPr>
              <a:t>short range, MPI</a:t>
            </a:r>
            <a:endParaRPr lang="en-US" sz="1400" dirty="0" smtClean="0">
              <a:solidFill>
                <a:srgbClr val="FF0000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endParaRPr lang="en-US" sz="1400" dirty="0">
              <a:solidFill>
                <a:srgbClr val="FF0000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r>
              <a:rPr lang="en-US" sz="14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</a:t>
            </a:r>
            <a:r>
              <a:rPr lang="en-US" sz="1400" dirty="0" smtClean="0">
                <a:solidFill>
                  <a:srgbClr val="FF0000"/>
                </a:solidFill>
              </a:rPr>
              <a:t>Low-x physics: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    color glass condensate</a:t>
            </a:r>
            <a:endParaRPr lang="en-US" sz="1400" dirty="0">
              <a:solidFill>
                <a:srgbClr val="FF0000"/>
              </a:solidFill>
            </a:endParaRPr>
          </a:p>
          <a:p>
            <a:endParaRPr lang="en-US" sz="1400" dirty="0" smtClean="0">
              <a:solidFill>
                <a:srgbClr val="FF0000"/>
              </a:solidFill>
            </a:endParaRPr>
          </a:p>
          <a:p>
            <a:r>
              <a:rPr lang="en-US" sz="14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</a:t>
            </a:r>
            <a:r>
              <a:rPr lang="en-US" sz="1400" dirty="0" err="1" smtClean="0">
                <a:solidFill>
                  <a:srgbClr val="FF0000"/>
                </a:solidFill>
              </a:rPr>
              <a:t>Hadronization</a:t>
            </a:r>
            <a:r>
              <a:rPr lang="en-US" sz="14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    parton dynamic in medium</a:t>
            </a:r>
          </a:p>
        </p:txBody>
      </p:sp>
      <p:graphicFrame>
        <p:nvGraphicFramePr>
          <p:cNvPr id="37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254617"/>
              </p:ext>
            </p:extLst>
          </p:nvPr>
        </p:nvGraphicFramePr>
        <p:xfrm>
          <a:off x="5746299" y="1545337"/>
          <a:ext cx="2681222" cy="799546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9" name="Text Box 40"/>
          <p:cNvSpPr txBox="1">
            <a:spLocks noChangeArrowheads="1"/>
          </p:cNvSpPr>
          <p:nvPr/>
        </p:nvSpPr>
        <p:spPr bwMode="auto">
          <a:xfrm rot="16200000">
            <a:off x="4516099" y="1590248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 smtClean="0">
                <a:solidFill>
                  <a:srgbClr val="FF0000"/>
                </a:solidFill>
              </a:rPr>
              <a:t>hadron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0" name="Text Box 39"/>
          <p:cNvSpPr txBox="1">
            <a:spLocks noChangeArrowheads="1"/>
          </p:cNvSpPr>
          <p:nvPr/>
        </p:nvSpPr>
        <p:spPr bwMode="auto">
          <a:xfrm>
            <a:off x="6233497" y="1186846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4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2914905"/>
              </p:ext>
            </p:extLst>
          </p:nvPr>
        </p:nvGraphicFramePr>
        <p:xfrm>
          <a:off x="6495983" y="1925489"/>
          <a:ext cx="293688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0168" name="Equation" r:id="rId20" imgW="203200" imgH="228600" progId="Equation.3">
                  <p:embed/>
                </p:oleObj>
              </mc:Choice>
              <mc:Fallback>
                <p:oleObj name="Equation" r:id="rId20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5983" y="1925489"/>
                        <a:ext cx="293688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0498858"/>
              </p:ext>
            </p:extLst>
          </p:nvPr>
        </p:nvGraphicFramePr>
        <p:xfrm>
          <a:off x="7878696" y="1944539"/>
          <a:ext cx="347662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0169" name="Equation" r:id="rId22" imgW="241300" imgH="228600" progId="Equation.3">
                  <p:embed/>
                </p:oleObj>
              </mc:Choice>
              <mc:Fallback>
                <p:oleObj name="Equation" r:id="rId22" imgW="241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8696" y="1944539"/>
                        <a:ext cx="347662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Rectangle 4"/>
          <p:cNvSpPr>
            <a:spLocks/>
          </p:cNvSpPr>
          <p:nvPr/>
        </p:nvSpPr>
        <p:spPr bwMode="auto">
          <a:xfrm>
            <a:off x="6292473" y="1870081"/>
            <a:ext cx="687718" cy="474802"/>
          </a:xfrm>
          <a:prstGeom prst="rect">
            <a:avLst/>
          </a:prstGeom>
          <a:gradFill rotWithShape="0">
            <a:gsLst>
              <a:gs pos="0">
                <a:srgbClr val="0080FF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graphicFrame>
        <p:nvGraphicFramePr>
          <p:cNvPr id="59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4564323"/>
              </p:ext>
            </p:extLst>
          </p:nvPr>
        </p:nvGraphicFramePr>
        <p:xfrm>
          <a:off x="4165276" y="1463640"/>
          <a:ext cx="700713" cy="70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0170" name="Equation" r:id="rId24" imgW="165100" imgH="165100" progId="Equation.3">
                  <p:embed/>
                </p:oleObj>
              </mc:Choice>
              <mc:Fallback>
                <p:oleObj name="Equation" r:id="rId24" imgW="1651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4165276" y="1463640"/>
                        <a:ext cx="700713" cy="700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677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RA_jet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638" y="672645"/>
            <a:ext cx="6153727" cy="583846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3531" y="1200726"/>
            <a:ext cx="2762450" cy="16698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313141" y="-76200"/>
            <a:ext cx="43716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Inclusive Jets @ HERA</a:t>
            </a: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1331484" y="3253051"/>
            <a:ext cx="1624148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H1</a:t>
            </a:r>
            <a:r>
              <a:rPr lang="en-US" sz="1000" b="1" dirty="0" smtClean="0">
                <a:solidFill>
                  <a:srgbClr val="000000"/>
                </a:solidFill>
              </a:rPr>
              <a:t>  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: 1611.03421]</a:t>
            </a:r>
          </a:p>
        </p:txBody>
      </p:sp>
      <p:pic>
        <p:nvPicPr>
          <p:cNvPr id="5" name="Picture 4" descr="HERA_alfa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0954"/>
            <a:ext cx="2904435" cy="27824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895" y="1289341"/>
            <a:ext cx="287640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Good </a:t>
            </a:r>
            <a:r>
              <a:rPr lang="en-US" sz="1600" dirty="0" err="1" smtClean="0"/>
              <a:t>perturbative</a:t>
            </a:r>
            <a:r>
              <a:rPr lang="en-US" sz="1600" dirty="0" smtClean="0"/>
              <a:t> description </a:t>
            </a:r>
          </a:p>
          <a:p>
            <a:r>
              <a:rPr lang="en-US" sz="1600" baseline="-25000" dirty="0" smtClean="0"/>
              <a:t> </a:t>
            </a:r>
            <a:r>
              <a:rPr lang="en-US" sz="1600" dirty="0" smtClean="0"/>
              <a:t>(hard gluon emission)</a:t>
            </a:r>
          </a:p>
          <a:p>
            <a:endParaRPr lang="en-US" sz="1600" dirty="0" smtClean="0"/>
          </a:p>
          <a:p>
            <a:r>
              <a:rPr lang="en-US" sz="1600" dirty="0" smtClean="0"/>
              <a:t>   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T</a:t>
            </a:r>
            <a:r>
              <a:rPr lang="en-US" sz="1600" dirty="0" smtClean="0"/>
              <a:t>&gt;5 GeV      Q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&gt;5 GeV</a:t>
            </a:r>
            <a:r>
              <a:rPr lang="en-US" sz="1600" baseline="30000" dirty="0" smtClean="0"/>
              <a:t>2</a:t>
            </a:r>
            <a:endParaRPr lang="en-US" sz="1600" baseline="30000" dirty="0"/>
          </a:p>
          <a:p>
            <a:endParaRPr lang="en-US" sz="1600" dirty="0"/>
          </a:p>
          <a:p>
            <a:r>
              <a:rPr lang="en-US" sz="1600" dirty="0" smtClean="0"/>
              <a:t>Part in </a:t>
            </a:r>
            <a:r>
              <a:rPr lang="en-US" sz="1600" dirty="0"/>
              <a:t>a </a:t>
            </a:r>
            <a:r>
              <a:rPr lang="en-US" sz="1600" dirty="0" err="1"/>
              <a:t>p</a:t>
            </a:r>
            <a:r>
              <a:rPr lang="en-US" sz="1600" baseline="-25000" dirty="0" err="1"/>
              <a:t>T</a:t>
            </a:r>
            <a:r>
              <a:rPr lang="en-US" sz="1600" dirty="0"/>
              <a:t>&lt;&lt;Q TMD regime </a:t>
            </a:r>
            <a:endParaRPr lang="en-US" sz="1600" dirty="0" smtClean="0"/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349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411681" y="5524500"/>
            <a:ext cx="4548103" cy="7394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Alesio_Z_CM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747" y="3324271"/>
            <a:ext cx="3266760" cy="330430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556740" y="-76200"/>
            <a:ext cx="588446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Non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Perturbative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QCD Signals</a:t>
            </a:r>
          </a:p>
        </p:txBody>
      </p:sp>
      <p:pic>
        <p:nvPicPr>
          <p:cNvPr id="4" name="Picture 3" descr="DAlesio_DY_Z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13" y="819723"/>
            <a:ext cx="6584596" cy="30594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0265" y="4340844"/>
            <a:ext cx="13630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q</a:t>
            </a:r>
            <a:r>
              <a:rPr lang="en-US" baseline="-25000" dirty="0" err="1" smtClean="0"/>
              <a:t>T</a:t>
            </a:r>
            <a:r>
              <a:rPr lang="en-US" dirty="0" smtClean="0"/>
              <a:t>/Q ~ 1/10</a:t>
            </a:r>
          </a:p>
          <a:p>
            <a:endParaRPr lang="en-US" baseline="30000" dirty="0"/>
          </a:p>
          <a:p>
            <a:r>
              <a:rPr lang="en-US" dirty="0" err="1" smtClean="0"/>
              <a:t>q</a:t>
            </a:r>
            <a:r>
              <a:rPr lang="en-US" baseline="-25000" dirty="0" err="1" smtClean="0"/>
              <a:t>T</a:t>
            </a:r>
            <a:r>
              <a:rPr lang="en-US" baseline="30000" dirty="0" smtClean="0"/>
              <a:t> </a:t>
            </a:r>
            <a:r>
              <a:rPr lang="en-US" dirty="0" smtClean="0"/>
              <a:t>~</a:t>
            </a:r>
            <a:r>
              <a:rPr lang="en-US" baseline="30000" dirty="0" smtClean="0"/>
              <a:t> </a:t>
            </a:r>
            <a:r>
              <a:rPr lang="en-US" dirty="0" smtClean="0">
                <a:latin typeface="Symbol" charset="2"/>
                <a:cs typeface="Symbol" charset="2"/>
              </a:rPr>
              <a:t>L</a:t>
            </a:r>
            <a:r>
              <a:rPr lang="en-US" baseline="-25000" dirty="0" smtClean="0"/>
              <a:t>QCD</a:t>
            </a:r>
            <a:endParaRPr lang="en-US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5140036" y="1119817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</a:t>
            </a:r>
            <a:r>
              <a:rPr lang="en-US" sz="1200" dirty="0" smtClean="0"/>
              <a:t>~</a:t>
            </a:r>
            <a:r>
              <a:rPr lang="en-US" sz="1200" dirty="0"/>
              <a:t>9</a:t>
            </a:r>
            <a:r>
              <a:rPr lang="en-US" sz="1200" dirty="0" smtClean="0"/>
              <a:t>0 GeV</a:t>
            </a:r>
            <a:endParaRPr lang="en-US" sz="1200" baseline="30000" dirty="0"/>
          </a:p>
        </p:txBody>
      </p:sp>
      <p:sp>
        <p:nvSpPr>
          <p:cNvPr id="16" name="TextBox 15"/>
          <p:cNvSpPr txBox="1"/>
          <p:nvPr/>
        </p:nvSpPr>
        <p:spPr>
          <a:xfrm>
            <a:off x="7838549" y="4329468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</a:t>
            </a:r>
            <a:r>
              <a:rPr lang="en-US" sz="1200" dirty="0" smtClean="0"/>
              <a:t>~</a:t>
            </a:r>
            <a:r>
              <a:rPr lang="en-US" sz="1200" dirty="0"/>
              <a:t>9</a:t>
            </a:r>
            <a:r>
              <a:rPr lang="en-US" sz="1200" dirty="0" smtClean="0"/>
              <a:t>0 GeV</a:t>
            </a:r>
            <a:endParaRPr lang="en-US" sz="1200" baseline="30000" dirty="0"/>
          </a:p>
        </p:txBody>
      </p:sp>
      <p:sp>
        <p:nvSpPr>
          <p:cNvPr id="17" name="TextBox 16"/>
          <p:cNvSpPr txBox="1"/>
          <p:nvPr/>
        </p:nvSpPr>
        <p:spPr>
          <a:xfrm>
            <a:off x="3889282" y="4306238"/>
            <a:ext cx="13630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q</a:t>
            </a:r>
            <a:r>
              <a:rPr lang="en-US" baseline="-25000" dirty="0" err="1" smtClean="0"/>
              <a:t>T</a:t>
            </a:r>
            <a:r>
              <a:rPr lang="en-US" dirty="0" smtClean="0"/>
              <a:t>/Q ~ 1/20</a:t>
            </a:r>
          </a:p>
          <a:p>
            <a:endParaRPr lang="en-US" baseline="30000" dirty="0"/>
          </a:p>
          <a:p>
            <a:r>
              <a:rPr lang="en-US" dirty="0" err="1" smtClean="0"/>
              <a:t>q</a:t>
            </a:r>
            <a:r>
              <a:rPr lang="en-US" baseline="-25000" dirty="0" err="1" smtClean="0"/>
              <a:t>T</a:t>
            </a:r>
            <a:r>
              <a:rPr lang="en-US" baseline="30000" dirty="0"/>
              <a:t> </a:t>
            </a:r>
            <a:r>
              <a:rPr lang="en-US" dirty="0" smtClean="0"/>
              <a:t>&gt;&gt;</a:t>
            </a:r>
            <a:r>
              <a:rPr lang="en-US" baseline="30000" dirty="0" smtClean="0"/>
              <a:t> </a:t>
            </a:r>
            <a:r>
              <a:rPr lang="en-US" dirty="0" smtClean="0">
                <a:latin typeface="Symbol" charset="2"/>
                <a:cs typeface="Symbol" charset="2"/>
              </a:rPr>
              <a:t>L</a:t>
            </a:r>
            <a:r>
              <a:rPr lang="en-US" baseline="-25000" dirty="0" smtClean="0"/>
              <a:t>QCD</a:t>
            </a:r>
            <a:endParaRPr lang="en-US" baseline="-25000" dirty="0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4262561" y="706726"/>
            <a:ext cx="2156712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err="1" smtClean="0"/>
              <a:t>D’Alesio</a:t>
            </a:r>
            <a:r>
              <a:rPr lang="en-US" sz="1000" b="1" dirty="0" smtClean="0"/>
              <a:t>++</a:t>
            </a:r>
            <a:r>
              <a:rPr lang="en-US" sz="1000" b="1" dirty="0" smtClean="0">
                <a:solidFill>
                  <a:srgbClr val="000000"/>
                </a:solidFill>
              </a:rPr>
              <a:t>  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: 1407.3311]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2264" y="5613970"/>
            <a:ext cx="453752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Non </a:t>
            </a:r>
            <a:r>
              <a:rPr lang="en-US" sz="1600" dirty="0" err="1" smtClean="0"/>
              <a:t>perturbative</a:t>
            </a:r>
            <a:r>
              <a:rPr lang="en-US" sz="1600" dirty="0" smtClean="0"/>
              <a:t> PDF component shows effects </a:t>
            </a:r>
          </a:p>
          <a:p>
            <a:r>
              <a:rPr lang="en-US" sz="1600" dirty="0" smtClean="0"/>
              <a:t>up to vector boson production at LHC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4444194" y="3783328"/>
            <a:ext cx="0" cy="546140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6" idx="0"/>
          </p:cNvCxnSpPr>
          <p:nvPr/>
        </p:nvCxnSpPr>
        <p:spPr>
          <a:xfrm flipH="1" flipV="1">
            <a:off x="1736398" y="3783328"/>
            <a:ext cx="15398" cy="55751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645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4563000" y="600044"/>
            <a:ext cx="3720898" cy="2041556"/>
            <a:chOff x="4714524" y="4500168"/>
            <a:chExt cx="3720898" cy="2041556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4524" y="4500168"/>
              <a:ext cx="3720898" cy="2041556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5675902" y="4562125"/>
              <a:ext cx="20185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latin typeface="Symbol" charset="2"/>
                  <a:cs typeface="Symbol" charset="2"/>
                </a:rPr>
                <a:t>L</a:t>
              </a:r>
              <a:r>
                <a:rPr lang="en-US" sz="1200" baseline="-25000" dirty="0" smtClean="0">
                  <a:latin typeface="+mj-lt"/>
                </a:rPr>
                <a:t>QCD</a:t>
              </a:r>
              <a:r>
                <a:rPr lang="en-US" sz="1200" dirty="0" smtClean="0">
                  <a:latin typeface="+mj-lt"/>
                </a:rPr>
                <a:t>&lt;&lt;</a:t>
              </a:r>
              <a:r>
                <a:rPr lang="en-US" sz="1200" dirty="0" err="1" smtClean="0">
                  <a:latin typeface="+mj-lt"/>
                </a:rPr>
                <a:t>q</a:t>
              </a:r>
              <a:r>
                <a:rPr lang="en-US" sz="1200" baseline="-25000" dirty="0" err="1" smtClean="0">
                  <a:latin typeface="+mj-lt"/>
                </a:rPr>
                <a:t>T</a:t>
              </a:r>
              <a:r>
                <a:rPr lang="en-US" sz="1200" dirty="0" smtClean="0">
                  <a:latin typeface="+mj-lt"/>
                </a:rPr>
                <a:t>&lt;&lt;Q     same physics</a:t>
              </a:r>
              <a:endParaRPr lang="en-US" sz="1200" dirty="0">
                <a:latin typeface="+mj-lt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4714240" y="2468880"/>
            <a:ext cx="4240613" cy="2634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29" y="4279508"/>
            <a:ext cx="4133131" cy="243932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43760" y="6511107"/>
            <a:ext cx="320474" cy="1174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37066" y="-76200"/>
            <a:ext cx="372379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Unpolarized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TMDs</a:t>
            </a:r>
          </a:p>
        </p:txBody>
      </p:sp>
      <p:sp>
        <p:nvSpPr>
          <p:cNvPr id="9" name="Rectangle 8"/>
          <p:cNvSpPr/>
          <p:nvPr/>
        </p:nvSpPr>
        <p:spPr>
          <a:xfrm>
            <a:off x="3429064" y="5623841"/>
            <a:ext cx="147053" cy="1797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300154" y="734064"/>
            <a:ext cx="3275964" cy="5071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4"/>
          <p:cNvGrpSpPr>
            <a:grpSpLocks/>
          </p:cNvGrpSpPr>
          <p:nvPr/>
        </p:nvGrpSpPr>
        <p:grpSpPr bwMode="auto">
          <a:xfrm>
            <a:off x="300154" y="1436607"/>
            <a:ext cx="3170673" cy="2598487"/>
            <a:chOff x="5638800" y="1066800"/>
            <a:chExt cx="3140075" cy="2590800"/>
          </a:xfrm>
        </p:grpSpPr>
        <p:pic>
          <p:nvPicPr>
            <p:cNvPr id="35" name="Picture 22" descr="sea-quarks-width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800" y="1066800"/>
              <a:ext cx="3140075" cy="25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Rectangle 2"/>
            <p:cNvSpPr>
              <a:spLocks noChangeArrowheads="1"/>
            </p:cNvSpPr>
            <p:nvPr/>
          </p:nvSpPr>
          <p:spPr bwMode="auto">
            <a:xfrm>
              <a:off x="6341094" y="3385788"/>
              <a:ext cx="2437781" cy="2260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0             0.5               1.0              </a:t>
              </a:r>
              <a:endParaRPr lang="en-US"/>
            </a:p>
          </p:txBody>
        </p:sp>
      </p:grpSp>
      <p:sp>
        <p:nvSpPr>
          <p:cNvPr id="50" name="Rectangle 49"/>
          <p:cNvSpPr/>
          <p:nvPr/>
        </p:nvSpPr>
        <p:spPr>
          <a:xfrm>
            <a:off x="1872894" y="4094450"/>
            <a:ext cx="220225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 smtClean="0"/>
              <a:t>Matevosyan</a:t>
            </a:r>
            <a:r>
              <a:rPr lang="en-US" sz="1000" b="1" dirty="0" smtClean="0"/>
              <a:t>++   [arXiv</a:t>
            </a:r>
            <a:r>
              <a:rPr lang="en-US" sz="1000" b="1" dirty="0"/>
              <a:t>:</a:t>
            </a:r>
            <a:r>
              <a:rPr lang="en-US" sz="1000" b="1" dirty="0" smtClean="0"/>
              <a:t>1111.1740]</a:t>
            </a:r>
            <a:endParaRPr lang="en-US" sz="1000" dirty="0"/>
          </a:p>
        </p:txBody>
      </p:sp>
      <p:sp>
        <p:nvSpPr>
          <p:cNvPr id="51" name="Rectangle 50"/>
          <p:cNvSpPr/>
          <p:nvPr/>
        </p:nvSpPr>
        <p:spPr>
          <a:xfrm>
            <a:off x="1811434" y="1261506"/>
            <a:ext cx="22995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smtClean="0"/>
              <a:t>P. Schweitzer++   [arXiv</a:t>
            </a:r>
            <a:r>
              <a:rPr lang="en-US" sz="1000" b="1" dirty="0"/>
              <a:t>:</a:t>
            </a:r>
            <a:r>
              <a:rPr lang="en-US" sz="1000" b="1" dirty="0" smtClean="0"/>
              <a:t>1210.1267]</a:t>
            </a:r>
            <a:endParaRPr lang="en-US" sz="1000" dirty="0"/>
          </a:p>
        </p:txBody>
      </p:sp>
      <p:graphicFrame>
        <p:nvGraphicFramePr>
          <p:cNvPr id="4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3008407"/>
              </p:ext>
            </p:extLst>
          </p:nvPr>
        </p:nvGraphicFramePr>
        <p:xfrm>
          <a:off x="487363" y="803275"/>
          <a:ext cx="2882900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5215" name="Equation" r:id="rId7" imgW="1676400" imgH="241300" progId="Equation.3">
                  <p:embed/>
                </p:oleObj>
              </mc:Choice>
              <mc:Fallback>
                <p:oleObj name="Equation" r:id="rId7" imgW="16764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363" y="803275"/>
                        <a:ext cx="2882900" cy="4143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084320" y="620233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z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63286" y="1436607"/>
            <a:ext cx="846005" cy="2612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63286" y="1414504"/>
            <a:ext cx="877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  <a:r>
              <a:rPr lang="en-US" baseline="-25000" dirty="0" smtClean="0"/>
              <a:t>1</a:t>
            </a:r>
            <a:r>
              <a:rPr lang="en-US" dirty="0" smtClean="0"/>
              <a:t>(</a:t>
            </a:r>
            <a:r>
              <a:rPr lang="en-US" dirty="0" err="1" smtClean="0"/>
              <a:t>x,k</a:t>
            </a:r>
            <a:r>
              <a:rPr lang="en-US" baseline="-25000" dirty="0" err="1" smtClean="0"/>
              <a:t>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3116756" y="3700985"/>
            <a:ext cx="394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endParaRPr lang="en-US" dirty="0"/>
          </a:p>
        </p:txBody>
      </p:sp>
      <p:sp>
        <p:nvSpPr>
          <p:cNvPr id="2" name="Donut 1"/>
          <p:cNvSpPr/>
          <p:nvPr/>
        </p:nvSpPr>
        <p:spPr>
          <a:xfrm>
            <a:off x="2715266" y="2641600"/>
            <a:ext cx="675052" cy="619760"/>
          </a:xfrm>
          <a:prstGeom prst="donut">
            <a:avLst>
              <a:gd name="adj" fmla="val 5328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Donut 38"/>
          <p:cNvSpPr/>
          <p:nvPr/>
        </p:nvSpPr>
        <p:spPr>
          <a:xfrm>
            <a:off x="2795775" y="4673600"/>
            <a:ext cx="675052" cy="619760"/>
          </a:xfrm>
          <a:prstGeom prst="donut">
            <a:avLst>
              <a:gd name="adj" fmla="val 5328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382899" y="2945722"/>
            <a:ext cx="1422781" cy="346118"/>
          </a:xfrm>
          <a:prstGeom prst="straightConnector1">
            <a:avLst/>
          </a:prstGeom>
          <a:ln w="50800">
            <a:tailEnd type="triangle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3429064" y="5019040"/>
            <a:ext cx="1422781" cy="181410"/>
          </a:xfrm>
          <a:prstGeom prst="straightConnector1">
            <a:avLst/>
          </a:prstGeom>
          <a:ln w="50800">
            <a:tailEnd type="triangle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0" name="Picture 19" descr="Fluctua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881" y="2994532"/>
            <a:ext cx="3698240" cy="969442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5065248" y="4959550"/>
            <a:ext cx="283940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Reflect different fragmentation</a:t>
            </a:r>
          </a:p>
          <a:p>
            <a:endParaRPr lang="en-US" sz="1400" dirty="0"/>
          </a:p>
          <a:p>
            <a:r>
              <a:rPr lang="en-US" sz="1400" dirty="0" smtClean="0"/>
              <a:t>May be enhanced in medium.</a:t>
            </a:r>
          </a:p>
          <a:p>
            <a:endParaRPr lang="en-US" sz="1400" dirty="0" smtClean="0"/>
          </a:p>
          <a:p>
            <a:r>
              <a:rPr lang="en-US" sz="1400" dirty="0" smtClean="0"/>
              <a:t>Parton propagation in cold matter</a:t>
            </a:r>
          </a:p>
          <a:p>
            <a:r>
              <a:rPr lang="en-US" sz="1400" dirty="0"/>
              <a:t>a</a:t>
            </a:r>
            <a:r>
              <a:rPr lang="en-US" sz="1400" dirty="0" smtClean="0"/>
              <a:t>s complementary study to QGP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39170" y="2641600"/>
            <a:ext cx="34072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Large tiles extending up to the inverse </a:t>
            </a:r>
          </a:p>
          <a:p>
            <a:r>
              <a:rPr lang="en-US" sz="1400" dirty="0" smtClean="0"/>
              <a:t>of the gauge field fluctuation scale </a:t>
            </a:r>
            <a:r>
              <a:rPr lang="en-US" sz="1400" dirty="0" smtClean="0">
                <a:latin typeface="Symbol" charset="2"/>
                <a:cs typeface="Symbol" charset="2"/>
              </a:rPr>
              <a:t>r</a:t>
            </a:r>
            <a:r>
              <a:rPr lang="en-US" sz="1400" dirty="0" smtClean="0"/>
              <a:t>&lt;&lt;M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5110290" y="3913174"/>
            <a:ext cx="30187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May short range parton correlations </a:t>
            </a:r>
          </a:p>
          <a:p>
            <a:r>
              <a:rPr lang="en-US" sz="1400" dirty="0"/>
              <a:t>m</a:t>
            </a:r>
            <a:r>
              <a:rPr lang="en-US" sz="1400" dirty="0" smtClean="0"/>
              <a:t>anifest also in </a:t>
            </a:r>
            <a:r>
              <a:rPr lang="en-US" sz="1400" dirty="0" err="1" smtClean="0"/>
              <a:t>pp</a:t>
            </a:r>
            <a:r>
              <a:rPr lang="en-US" sz="1400" dirty="0" smtClean="0"/>
              <a:t> MPI ?</a:t>
            </a:r>
            <a:endParaRPr lang="en-US" sz="1400" dirty="0"/>
          </a:p>
        </p:txBody>
      </p:sp>
      <p:sp>
        <p:nvSpPr>
          <p:cNvPr id="45" name="Oval 44"/>
          <p:cNvSpPr/>
          <p:nvPr/>
        </p:nvSpPr>
        <p:spPr>
          <a:xfrm>
            <a:off x="7680037" y="1370191"/>
            <a:ext cx="43041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4513731" y="1326158"/>
            <a:ext cx="430410" cy="3810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7632780" y="1404858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PDF</a:t>
            </a:r>
            <a:endParaRPr lang="en-US" sz="1400" dirty="0"/>
          </a:p>
        </p:txBody>
      </p:sp>
      <p:sp>
        <p:nvSpPr>
          <p:cNvPr id="53" name="TextBox 52"/>
          <p:cNvSpPr txBox="1"/>
          <p:nvPr/>
        </p:nvSpPr>
        <p:spPr>
          <a:xfrm>
            <a:off x="4435337" y="1353838"/>
            <a:ext cx="5735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TMD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4265083" y="1783836"/>
            <a:ext cx="774087" cy="5021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360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7235" y="-76200"/>
            <a:ext cx="758347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Space-Momentum Parton Correlations</a:t>
            </a:r>
          </a:p>
        </p:txBody>
      </p:sp>
      <p:pic>
        <p:nvPicPr>
          <p:cNvPr id="3" name="Picture 2" descr="MPI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8" y="999371"/>
            <a:ext cx="5230092" cy="1720869"/>
          </a:xfrm>
          <a:prstGeom prst="rect">
            <a:avLst/>
          </a:prstGeom>
        </p:spPr>
      </p:pic>
      <p:pic>
        <p:nvPicPr>
          <p:cNvPr id="6" name="Picture 5" descr="Corr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36" y="3204941"/>
            <a:ext cx="3432011" cy="3136397"/>
          </a:xfrm>
          <a:prstGeom prst="rect">
            <a:avLst/>
          </a:prstGeom>
        </p:spPr>
      </p:pic>
      <p:pic>
        <p:nvPicPr>
          <p:cNvPr id="11" name="Picture 10" descr="Corr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468" y="2819129"/>
            <a:ext cx="2257568" cy="374147"/>
          </a:xfrm>
          <a:prstGeom prst="rect">
            <a:avLst/>
          </a:prstGeom>
        </p:spPr>
      </p:pic>
      <p:pic>
        <p:nvPicPr>
          <p:cNvPr id="12" name="Picture 11" descr="Corr3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820" y="2847035"/>
            <a:ext cx="3833550" cy="35689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37930" y="664620"/>
            <a:ext cx="4418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May manifest in multi-particle interactions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30634" y="2847035"/>
            <a:ext cx="17469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Light-front </a:t>
            </a:r>
            <a:r>
              <a:rPr lang="en-US" sz="1600" dirty="0" err="1" smtClean="0"/>
              <a:t>dPDF</a:t>
            </a:r>
            <a:r>
              <a:rPr lang="en-US" sz="1600" dirty="0" smtClean="0"/>
              <a:t>: 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2456484" y="5831204"/>
            <a:ext cx="285396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Expected model-independent </a:t>
            </a:r>
          </a:p>
          <a:p>
            <a:r>
              <a:rPr lang="en-US" sz="1600" dirty="0" smtClean="0"/>
              <a:t>correlation from x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+x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&lt;1</a:t>
            </a:r>
            <a:endParaRPr lang="en-US" sz="1600" dirty="0"/>
          </a:p>
        </p:txBody>
      </p:sp>
      <p:sp>
        <p:nvSpPr>
          <p:cNvPr id="52" name="Rectangle 51"/>
          <p:cNvSpPr/>
          <p:nvPr/>
        </p:nvSpPr>
        <p:spPr>
          <a:xfrm>
            <a:off x="7307720" y="2650083"/>
            <a:ext cx="166356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 smtClean="0"/>
              <a:t>Scopetta</a:t>
            </a:r>
            <a:r>
              <a:rPr lang="en-US" sz="1000" b="1" dirty="0" smtClean="0"/>
              <a:t>++ @ this Conf.</a:t>
            </a:r>
            <a:endParaRPr lang="en-US" sz="1000" dirty="0"/>
          </a:p>
        </p:txBody>
      </p:sp>
      <p:pic>
        <p:nvPicPr>
          <p:cNvPr id="24" name="Picture 23" descr="sigma_eff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493" y="1149407"/>
            <a:ext cx="2677515" cy="973642"/>
          </a:xfrm>
          <a:prstGeom prst="rect">
            <a:avLst/>
          </a:prstGeom>
        </p:spPr>
      </p:pic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498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Bacchetta_pdf_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9113"/>
            <a:ext cx="3158995" cy="2998081"/>
          </a:xfrm>
          <a:prstGeom prst="rect">
            <a:avLst/>
          </a:prstGeom>
        </p:spPr>
      </p:pic>
      <p:pic>
        <p:nvPicPr>
          <p:cNvPr id="3" name="Picture 2" descr="Bacchetta_P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341" y="817593"/>
            <a:ext cx="3106055" cy="2790466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2989921" y="845651"/>
            <a:ext cx="2966794" cy="96981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2183585" y="1075814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PDFs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30634" y="4225635"/>
            <a:ext cx="3537093" cy="19396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560073" y="-76200"/>
            <a:ext cx="387775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Flavor Dependence</a:t>
            </a:r>
          </a:p>
        </p:txBody>
      </p:sp>
      <p:sp>
        <p:nvSpPr>
          <p:cNvPr id="40" name="Text Box 88"/>
          <p:cNvSpPr txBox="1">
            <a:spLocks noChangeArrowheads="1"/>
          </p:cNvSpPr>
          <p:nvPr/>
        </p:nvSpPr>
        <p:spPr bwMode="auto">
          <a:xfrm>
            <a:off x="423203" y="4337665"/>
            <a:ext cx="3444524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b="1" dirty="0" smtClean="0">
                <a:latin typeface="Arial"/>
              </a:rPr>
              <a:t>Indication of a </a:t>
            </a:r>
            <a:r>
              <a:rPr lang="en-US" sz="1400" b="1" dirty="0" err="1" smtClean="0">
                <a:latin typeface="Arial"/>
              </a:rPr>
              <a:t>k</a:t>
            </a:r>
            <a:r>
              <a:rPr lang="en-US" sz="1400" b="1" baseline="-25000" dirty="0" err="1" smtClean="0">
                <a:latin typeface="Arial"/>
              </a:rPr>
              <a:t>T</a:t>
            </a:r>
            <a:r>
              <a:rPr lang="en-US" sz="1400" b="1" dirty="0" smtClean="0">
                <a:latin typeface="Arial"/>
              </a:rPr>
              <a:t> and </a:t>
            </a:r>
            <a:r>
              <a:rPr lang="en-US" sz="1400" b="1" dirty="0" err="1" smtClean="0">
                <a:latin typeface="Arial"/>
              </a:rPr>
              <a:t>p</a:t>
            </a:r>
            <a:r>
              <a:rPr lang="en-US" sz="1400" b="1" baseline="-25000" dirty="0" err="1" smtClean="0">
                <a:latin typeface="Arial"/>
              </a:rPr>
              <a:t>T</a:t>
            </a:r>
            <a:r>
              <a:rPr lang="en-US" sz="1400" b="1" dirty="0" smtClean="0">
                <a:latin typeface="Arial"/>
              </a:rPr>
              <a:t> broadening </a:t>
            </a:r>
          </a:p>
          <a:p>
            <a:pPr eaLnBrk="1" hangingPunct="1">
              <a:spcBef>
                <a:spcPct val="50000"/>
              </a:spcBef>
            </a:pPr>
            <a:r>
              <a:rPr lang="en-US" sz="1400" b="1" dirty="0" smtClean="0">
                <a:latin typeface="Arial"/>
              </a:rPr>
              <a:t>with </a:t>
            </a:r>
            <a:r>
              <a:rPr lang="en-US" sz="1400" b="1" dirty="0" err="1" smtClean="0">
                <a:latin typeface="Arial"/>
              </a:rPr>
              <a:t>c.m</a:t>
            </a:r>
            <a:r>
              <a:rPr lang="en-US" sz="1400" b="1" dirty="0" smtClean="0">
                <a:latin typeface="Arial"/>
              </a:rPr>
              <a:t>. energy: TMD evolution</a:t>
            </a:r>
          </a:p>
          <a:p>
            <a:pPr eaLnBrk="1" hangingPunct="1">
              <a:spcBef>
                <a:spcPct val="50000"/>
              </a:spcBef>
            </a:pPr>
            <a:endParaRPr lang="en-US" sz="1400" b="1" dirty="0" smtClean="0">
              <a:latin typeface="Arial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400" b="1" dirty="0" smtClean="0">
                <a:latin typeface="Arial"/>
              </a:rPr>
              <a:t>Energy scan at EIC in conjunction with B-factory data is crucial for effective progresses</a:t>
            </a:r>
            <a:endParaRPr lang="en-US" sz="1400" b="1" dirty="0">
              <a:latin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548070" y="3057987"/>
            <a:ext cx="121344" cy="5055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023446" y="2688655"/>
            <a:ext cx="165146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Fixed target SIDIS</a:t>
            </a:r>
          </a:p>
          <a:p>
            <a:pPr algn="ctr"/>
            <a:endParaRPr lang="en-US" sz="1400" dirty="0"/>
          </a:p>
          <a:p>
            <a:pPr algn="ctr"/>
            <a:r>
              <a:rPr lang="en-US" sz="1400" dirty="0" smtClean="0"/>
              <a:t>  Q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~ few GeV</a:t>
            </a:r>
            <a:r>
              <a:rPr lang="en-US" sz="1400" baseline="30000" dirty="0" smtClean="0"/>
              <a:t>2</a:t>
            </a:r>
            <a:endParaRPr lang="en-US" sz="1400" baseline="30000" dirty="0"/>
          </a:p>
        </p:txBody>
      </p:sp>
      <p:sp>
        <p:nvSpPr>
          <p:cNvPr id="31" name="TextBox 30"/>
          <p:cNvSpPr txBox="1"/>
          <p:nvPr/>
        </p:nvSpPr>
        <p:spPr>
          <a:xfrm>
            <a:off x="4904837" y="2688655"/>
            <a:ext cx="147049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B-factories</a:t>
            </a:r>
          </a:p>
          <a:p>
            <a:pPr algn="ctr"/>
            <a:endParaRPr lang="en-US" sz="1400" dirty="0"/>
          </a:p>
          <a:p>
            <a:pPr algn="ctr"/>
            <a:r>
              <a:rPr lang="en-US" sz="1400" dirty="0" smtClean="0"/>
              <a:t>  Q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~ 100 GeV</a:t>
            </a:r>
            <a:r>
              <a:rPr lang="en-US" sz="1400" baseline="30000" dirty="0" smtClean="0"/>
              <a:t>2</a:t>
            </a:r>
            <a:endParaRPr lang="en-US" sz="1400" baseline="30000" dirty="0"/>
          </a:p>
        </p:txBody>
      </p:sp>
      <p:sp>
        <p:nvSpPr>
          <p:cNvPr id="24" name="Left-Right Arrow 23"/>
          <p:cNvSpPr/>
          <p:nvPr/>
        </p:nvSpPr>
        <p:spPr>
          <a:xfrm>
            <a:off x="4082334" y="2214808"/>
            <a:ext cx="1437390" cy="436880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Box 88"/>
          <p:cNvSpPr txBox="1">
            <a:spLocks noChangeArrowheads="1"/>
          </p:cNvSpPr>
          <p:nvPr/>
        </p:nvSpPr>
        <p:spPr bwMode="auto">
          <a:xfrm>
            <a:off x="3192093" y="907367"/>
            <a:ext cx="264457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b="1" dirty="0" smtClean="0">
                <a:latin typeface="Arial"/>
              </a:rPr>
              <a:t>TMD Q</a:t>
            </a:r>
            <a:r>
              <a:rPr lang="en-US" sz="1400" b="1" baseline="30000" dirty="0" smtClean="0">
                <a:latin typeface="Arial"/>
              </a:rPr>
              <a:t>2</a:t>
            </a:r>
            <a:r>
              <a:rPr lang="en-US" sz="1400" b="1" dirty="0" smtClean="0">
                <a:latin typeface="Arial"/>
              </a:rPr>
              <a:t> evolution ≠ DGLAP</a:t>
            </a:r>
            <a:endParaRPr lang="en-US" sz="1400" b="1" dirty="0">
              <a:latin typeface="Arial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715445" y="683420"/>
            <a:ext cx="233751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smtClean="0"/>
              <a:t>A</a:t>
            </a:r>
            <a:r>
              <a:rPr lang="en-US" sz="1000" b="1" dirty="0"/>
              <a:t>.</a:t>
            </a:r>
            <a:r>
              <a:rPr lang="en-US" sz="1000" b="1" dirty="0" smtClean="0"/>
              <a:t> </a:t>
            </a:r>
            <a:r>
              <a:rPr lang="en-US" sz="1000" b="1" dirty="0" err="1" smtClean="0"/>
              <a:t>Bacchetta</a:t>
            </a:r>
            <a:r>
              <a:rPr lang="en-US" sz="1000" b="1" dirty="0" smtClean="0"/>
              <a:t>++   [arXiv</a:t>
            </a:r>
            <a:r>
              <a:rPr lang="en-US" sz="1000" b="1" dirty="0"/>
              <a:t>:</a:t>
            </a:r>
            <a:r>
              <a:rPr lang="en-US" sz="1000" b="1" dirty="0" smtClean="0"/>
              <a:t>1703.10157]</a:t>
            </a:r>
            <a:endParaRPr lang="en-US" sz="1000" dirty="0"/>
          </a:p>
        </p:txBody>
      </p:sp>
      <p:grpSp>
        <p:nvGrpSpPr>
          <p:cNvPr id="44" name="Group 43"/>
          <p:cNvGrpSpPr/>
          <p:nvPr/>
        </p:nvGrpSpPr>
        <p:grpSpPr>
          <a:xfrm>
            <a:off x="4415992" y="3861281"/>
            <a:ext cx="2970718" cy="2601915"/>
            <a:chOff x="410033" y="775435"/>
            <a:chExt cx="2970718" cy="2601915"/>
          </a:xfrm>
        </p:grpSpPr>
        <p:grpSp>
          <p:nvGrpSpPr>
            <p:cNvPr id="46" name="Group 45"/>
            <p:cNvGrpSpPr/>
            <p:nvPr/>
          </p:nvGrpSpPr>
          <p:grpSpPr>
            <a:xfrm>
              <a:off x="410033" y="814088"/>
              <a:ext cx="2970718" cy="2563262"/>
              <a:chOff x="410033" y="814088"/>
              <a:chExt cx="2970718" cy="2563262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2184436" y="1254718"/>
                <a:ext cx="11296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>
                    <a:solidFill>
                      <a:srgbClr val="FF0000"/>
                    </a:solidFill>
                  </a:rPr>
                  <a:t>Drell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-Yan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49" name="Group 48"/>
              <p:cNvGrpSpPr/>
              <p:nvPr/>
            </p:nvGrpSpPr>
            <p:grpSpPr>
              <a:xfrm>
                <a:off x="410033" y="814088"/>
                <a:ext cx="2970718" cy="2563262"/>
                <a:chOff x="5208011" y="757259"/>
                <a:chExt cx="3345109" cy="2683805"/>
              </a:xfrm>
            </p:grpSpPr>
            <p:pic>
              <p:nvPicPr>
                <p:cNvPr id="50" name="Picture 49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 rot="16200000">
                  <a:off x="4825022" y="1140248"/>
                  <a:ext cx="1059003" cy="293025"/>
                </a:xfrm>
                <a:prstGeom prst="rect">
                  <a:avLst/>
                </a:prstGeom>
              </p:spPr>
            </p:pic>
            <p:grpSp>
              <p:nvGrpSpPr>
                <p:cNvPr id="51" name="Group 50"/>
                <p:cNvGrpSpPr/>
                <p:nvPr/>
              </p:nvGrpSpPr>
              <p:grpSpPr>
                <a:xfrm>
                  <a:off x="5548425" y="962270"/>
                  <a:ext cx="3004695" cy="2478794"/>
                  <a:chOff x="524571" y="1153723"/>
                  <a:chExt cx="3004695" cy="2478794"/>
                </a:xfrm>
              </p:grpSpPr>
              <p:pic>
                <p:nvPicPr>
                  <p:cNvPr id="52" name="Picture 51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524571" y="1153723"/>
                    <a:ext cx="3004695" cy="2478794"/>
                  </a:xfrm>
                  <a:prstGeom prst="rect">
                    <a:avLst/>
                  </a:prstGeom>
                </p:spPr>
              </p:pic>
              <p:sp>
                <p:nvSpPr>
                  <p:cNvPr id="53" name="TextBox 52"/>
                  <p:cNvSpPr txBox="1"/>
                  <p:nvPr/>
                </p:nvSpPr>
                <p:spPr>
                  <a:xfrm>
                    <a:off x="1101418" y="2103988"/>
                    <a:ext cx="650915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z ~ 0.5</a:t>
                    </a:r>
                    <a:endParaRPr lang="en-US" sz="1200" dirty="0"/>
                  </a:p>
                </p:txBody>
              </p:sp>
              <p:sp>
                <p:nvSpPr>
                  <p:cNvPr id="54" name="TextBox 53"/>
                  <p:cNvSpPr txBox="1"/>
                  <p:nvPr/>
                </p:nvSpPr>
                <p:spPr>
                  <a:xfrm>
                    <a:off x="1074682" y="1695797"/>
                    <a:ext cx="78755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>
                        <a:solidFill>
                          <a:srgbClr val="FF0000"/>
                        </a:solidFill>
                      </a:rPr>
                      <a:t>SIDIS</a:t>
                    </a:r>
                    <a:endParaRPr lang="en-US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</p:grpSp>
        <p:sp>
          <p:nvSpPr>
            <p:cNvPr id="47" name="Rectangle 46"/>
            <p:cNvSpPr/>
            <p:nvPr/>
          </p:nvSpPr>
          <p:spPr>
            <a:xfrm>
              <a:off x="986188" y="775435"/>
              <a:ext cx="2299565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00" b="1" dirty="0" smtClean="0"/>
                <a:t>P. Schweitzer++   [arXiv</a:t>
              </a:r>
              <a:r>
                <a:rPr lang="en-US" sz="1000" b="1" dirty="0"/>
                <a:t>:</a:t>
              </a:r>
              <a:r>
                <a:rPr lang="en-US" sz="1000" b="1" dirty="0" smtClean="0"/>
                <a:t>1003.2190]</a:t>
              </a:r>
              <a:endParaRPr lang="en-US" sz="1000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066447" y="1246070"/>
            <a:ext cx="2782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Very interesting non </a:t>
            </a:r>
            <a:r>
              <a:rPr lang="en-US" sz="1400" dirty="0" err="1" smtClean="0"/>
              <a:t>perturbative</a:t>
            </a:r>
            <a:endParaRPr lang="en-US" sz="1400" dirty="0" smtClean="0"/>
          </a:p>
          <a:p>
            <a:r>
              <a:rPr lang="en-US" sz="1400" dirty="0"/>
              <a:t>p</a:t>
            </a:r>
            <a:r>
              <a:rPr lang="en-US" sz="1400" dirty="0" smtClean="0"/>
              <a:t>art of evolution taken from data</a:t>
            </a:r>
            <a:endParaRPr lang="en-US" sz="1400" dirty="0"/>
          </a:p>
        </p:txBody>
      </p:sp>
      <p:sp>
        <p:nvSpPr>
          <p:cNvPr id="4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31680" y="776050"/>
            <a:ext cx="20949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smtClean="0"/>
              <a:t>A</a:t>
            </a:r>
            <a:r>
              <a:rPr lang="en-US" sz="1000" b="1" dirty="0"/>
              <a:t>.</a:t>
            </a:r>
            <a:r>
              <a:rPr lang="en-US" sz="1000" b="1" dirty="0" smtClean="0"/>
              <a:t> Signori++   [arXiv</a:t>
            </a:r>
            <a:r>
              <a:rPr lang="en-US" sz="1000" b="1" dirty="0"/>
              <a:t>:</a:t>
            </a:r>
            <a:r>
              <a:rPr lang="en-US" sz="1000" b="1" dirty="0" smtClean="0"/>
              <a:t>1309.3507]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35745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5"/>
          <p:cNvSpPr>
            <a:spLocks noChangeArrowheads="1"/>
          </p:cNvSpPr>
          <p:nvPr/>
        </p:nvSpPr>
        <p:spPr bwMode="auto">
          <a:xfrm>
            <a:off x="1561298" y="1367800"/>
            <a:ext cx="6535677" cy="584776"/>
          </a:xfrm>
          <a:prstGeom prst="rect">
            <a:avLst/>
          </a:prstGeom>
          <a:solidFill>
            <a:schemeClr val="bg1">
              <a:alpha val="59000"/>
            </a:schemeClr>
          </a:solidFill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smtClean="0">
                <a:latin typeface="Arial" pitchFamily="-108" charset="0"/>
              </a:rPr>
              <a:t>Should not be confused with </a:t>
            </a:r>
            <a:r>
              <a:rPr lang="en-US" sz="1600" dirty="0" err="1" smtClean="0">
                <a:latin typeface="Arial" pitchFamily="-108" charset="0"/>
              </a:rPr>
              <a:t>pQCD</a:t>
            </a:r>
            <a:r>
              <a:rPr lang="en-US" sz="1600" dirty="0" smtClean="0">
                <a:latin typeface="Arial" pitchFamily="-108" charset="0"/>
              </a:rPr>
              <a:t>, which can</a:t>
            </a:r>
            <a:r>
              <a:rPr lang="en-US" sz="1600" dirty="0">
                <a:latin typeface="Arial" pitchFamily="-108" charset="0"/>
              </a:rPr>
              <a:t>,</a:t>
            </a:r>
            <a:r>
              <a:rPr lang="en-US" sz="1600" dirty="0" smtClean="0">
                <a:latin typeface="Arial" pitchFamily="-108" charset="0"/>
              </a:rPr>
              <a:t> </a:t>
            </a:r>
          </a:p>
          <a:p>
            <a:pPr algn="ctr"/>
            <a:r>
              <a:rPr lang="en-US" sz="1600" dirty="0" smtClean="0">
                <a:latin typeface="Arial" pitchFamily="-108" charset="0"/>
              </a:rPr>
              <a:t>but is not touching the intimate nature of the strong interaction</a:t>
            </a:r>
            <a:endParaRPr lang="it-IT" sz="1600" dirty="0">
              <a:latin typeface="Arial" pitchFamily="-10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9368" y="3307539"/>
            <a:ext cx="4004632" cy="3183544"/>
          </a:xfrm>
          <a:prstGeom prst="rect">
            <a:avLst/>
          </a:prstGeom>
        </p:spPr>
      </p:pic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827088" y="5877382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5561" name="Rectangle 41"/>
          <p:cNvSpPr>
            <a:spLocks noChangeArrowheads="1"/>
          </p:cNvSpPr>
          <p:nvPr/>
        </p:nvSpPr>
        <p:spPr bwMode="auto">
          <a:xfrm>
            <a:off x="3568700" y="2616200"/>
            <a:ext cx="914400" cy="91440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15562" name="Text Box 42"/>
          <p:cNvSpPr txBox="1">
            <a:spLocks noChangeArrowheads="1"/>
          </p:cNvSpPr>
          <p:nvPr/>
        </p:nvSpPr>
        <p:spPr bwMode="auto">
          <a:xfrm>
            <a:off x="4137025" y="1263650"/>
            <a:ext cx="184150" cy="44291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515564" name="Line 44"/>
          <p:cNvSpPr>
            <a:spLocks noChangeShapeType="1"/>
          </p:cNvSpPr>
          <p:nvPr/>
        </p:nvSpPr>
        <p:spPr bwMode="auto">
          <a:xfrm>
            <a:off x="5080000" y="1943100"/>
            <a:ext cx="165100" cy="0"/>
          </a:xfrm>
          <a:prstGeom prst="line">
            <a:avLst/>
          </a:prstGeom>
          <a:noFill/>
          <a:ln w="31750">
            <a:noFill/>
            <a:round/>
            <a:headEnd/>
            <a:tailEnd type="triangle" w="med" len="med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124986" y="-76200"/>
            <a:ext cx="27479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QCD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vs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pQCD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graphicFrame>
        <p:nvGraphicFramePr>
          <p:cNvPr id="2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5790389"/>
              </p:ext>
            </p:extLst>
          </p:nvPr>
        </p:nvGraphicFramePr>
        <p:xfrm>
          <a:off x="330634" y="5450664"/>
          <a:ext cx="3806391" cy="853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349" name="Equation" r:id="rId5" imgW="2095200" imgH="469800" progId="Equation.3">
                  <p:embed/>
                </p:oleObj>
              </mc:Choice>
              <mc:Fallback>
                <p:oleObj name="Equation" r:id="rId5" imgW="209520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634" y="5450664"/>
                        <a:ext cx="3806391" cy="85343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 Box 10"/>
          <p:cNvSpPr txBox="1">
            <a:spLocks noChangeArrowheads="1"/>
          </p:cNvSpPr>
          <p:nvPr/>
        </p:nvSpPr>
        <p:spPr bwMode="auto">
          <a:xfrm>
            <a:off x="5998139" y="2851746"/>
            <a:ext cx="653875" cy="507334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A</a:t>
            </a:r>
            <a:r>
              <a:rPr lang="en-US" sz="1600" baseline="-25000" dirty="0">
                <a:solidFill>
                  <a:schemeClr val="tx1"/>
                </a:solidFill>
              </a:rPr>
              <a:t>N</a:t>
            </a:r>
            <a:endParaRPr lang="it-IT" sz="1600" baseline="-25000" dirty="0">
              <a:solidFill>
                <a:schemeClr val="tx1"/>
              </a:solidFill>
            </a:endParaRPr>
          </a:p>
        </p:txBody>
      </p:sp>
      <p:sp>
        <p:nvSpPr>
          <p:cNvPr id="44" name="Text Box 58"/>
          <p:cNvSpPr txBox="1">
            <a:spLocks noChangeArrowheads="1"/>
          </p:cNvSpPr>
          <p:nvPr/>
        </p:nvSpPr>
        <p:spPr bwMode="auto">
          <a:xfrm>
            <a:off x="806112" y="2317829"/>
            <a:ext cx="2525488" cy="40011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" pitchFamily="-108" charset="0"/>
              </a:rPr>
              <a:t>Proton Spin Budget </a:t>
            </a:r>
            <a:endParaRPr lang="it-IT" sz="20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45" name="Text Box 58"/>
          <p:cNvSpPr txBox="1">
            <a:spLocks noChangeArrowheads="1"/>
          </p:cNvSpPr>
          <p:nvPr/>
        </p:nvSpPr>
        <p:spPr bwMode="auto">
          <a:xfrm>
            <a:off x="5522675" y="2262796"/>
            <a:ext cx="3163356" cy="40011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" pitchFamily="-108" charset="0"/>
              </a:rPr>
              <a:t>Single Spin Asymmetries</a:t>
            </a:r>
            <a:endParaRPr lang="it-IT" sz="20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31973" y="3603166"/>
            <a:ext cx="117840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dirty="0" smtClean="0">
                <a:solidFill>
                  <a:srgbClr val="FF0000"/>
                </a:solidFill>
                <a:latin typeface="Wide Latin"/>
                <a:cs typeface="Wide Latin"/>
              </a:rPr>
              <a:t>?</a:t>
            </a:r>
            <a:endParaRPr lang="en-US" sz="10000" dirty="0">
              <a:solidFill>
                <a:srgbClr val="FF0000"/>
              </a:solidFill>
              <a:latin typeface="Wide Latin"/>
              <a:cs typeface="Wide Lati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80050" y="2853857"/>
            <a:ext cx="9797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pp</a:t>
            </a:r>
            <a:r>
              <a:rPr lang="en-US" sz="1600" dirty="0" smtClean="0"/>
              <a:t> </a:t>
            </a:r>
            <a:r>
              <a:rPr lang="en-US" sz="1600" dirty="0" smtClean="0">
                <a:sym typeface="Wingdings"/>
              </a:rPr>
              <a:t> </a:t>
            </a:r>
            <a:r>
              <a:rPr lang="en-US" sz="1600" dirty="0" err="1" smtClean="0">
                <a:latin typeface="Symbol" charset="2"/>
                <a:cs typeface="Symbol" charset="2"/>
                <a:sym typeface="Wingdings"/>
              </a:rPr>
              <a:t>p</a:t>
            </a:r>
            <a:r>
              <a:rPr lang="en-US" sz="1600" dirty="0" err="1" smtClean="0">
                <a:sym typeface="Wingdings"/>
              </a:rPr>
              <a:t>X</a:t>
            </a:r>
            <a:endParaRPr lang="en-US" sz="1600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7020253" y="2853857"/>
            <a:ext cx="0" cy="185526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Text Box 58"/>
          <p:cNvSpPr txBox="1">
            <a:spLocks noChangeArrowheads="1"/>
          </p:cNvSpPr>
          <p:nvPr/>
        </p:nvSpPr>
        <p:spPr bwMode="auto">
          <a:xfrm>
            <a:off x="2315258" y="862148"/>
            <a:ext cx="4627408" cy="40011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" pitchFamily="-108" charset="0"/>
              </a:rPr>
              <a:t>QCD can not be a precision science </a:t>
            </a:r>
            <a:endParaRPr lang="it-IT" sz="2000" dirty="0">
              <a:solidFill>
                <a:srgbClr val="FF0000"/>
              </a:solidFill>
              <a:latin typeface="Arial" pitchFamily="-108" charset="0"/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440" y="3138917"/>
            <a:ext cx="2890794" cy="222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0749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885410" y="5180829"/>
            <a:ext cx="3567850" cy="1542997"/>
            <a:chOff x="2885410" y="5180829"/>
            <a:chExt cx="3567850" cy="1542997"/>
          </a:xfrm>
        </p:grpSpPr>
        <p:pic>
          <p:nvPicPr>
            <p:cNvPr id="4" name="Picture 3" descr="low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5410" y="5180829"/>
              <a:ext cx="3567850" cy="1433029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3063130" y="5720623"/>
              <a:ext cx="3286869" cy="10032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EIC_condensat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993" y="804999"/>
            <a:ext cx="3440007" cy="3600808"/>
          </a:xfrm>
          <a:prstGeom prst="rect">
            <a:avLst/>
          </a:prstGeom>
        </p:spPr>
      </p:pic>
      <p:pic>
        <p:nvPicPr>
          <p:cNvPr id="2" name="Picture 1" descr="QCDphas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5" y="1021450"/>
            <a:ext cx="4706537" cy="369242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090501" y="-76200"/>
            <a:ext cx="281692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Low-x Physics</a:t>
            </a:r>
          </a:p>
        </p:txBody>
      </p:sp>
      <p:sp>
        <p:nvSpPr>
          <p:cNvPr id="3" name="Rectangle 2"/>
          <p:cNvSpPr/>
          <p:nvPr/>
        </p:nvSpPr>
        <p:spPr>
          <a:xfrm>
            <a:off x="4838096" y="3965372"/>
            <a:ext cx="81728" cy="6187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wx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12" y="4917439"/>
            <a:ext cx="2184531" cy="1620781"/>
          </a:xfrm>
          <a:prstGeom prst="rect">
            <a:avLst/>
          </a:prstGeom>
        </p:spPr>
      </p:pic>
      <p:sp>
        <p:nvSpPr>
          <p:cNvPr id="18" name="Up Arrow 17"/>
          <p:cNvSpPr/>
          <p:nvPr/>
        </p:nvSpPr>
        <p:spPr>
          <a:xfrm rot="5400000">
            <a:off x="4131455" y="79732"/>
            <a:ext cx="472627" cy="1694877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Up Arrow 18"/>
          <p:cNvSpPr/>
          <p:nvPr/>
        </p:nvSpPr>
        <p:spPr>
          <a:xfrm rot="10800000">
            <a:off x="1423894" y="3965371"/>
            <a:ext cx="459937" cy="952066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788107" y="690857"/>
            <a:ext cx="2254293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000" b="1" dirty="0" smtClean="0"/>
              <a:t>A. </a:t>
            </a:r>
            <a:r>
              <a:rPr lang="en-US" sz="1000" b="1" dirty="0" err="1" smtClean="0"/>
              <a:t>Accardi</a:t>
            </a:r>
            <a:r>
              <a:rPr lang="en-US" sz="1000" b="1" dirty="0" smtClean="0"/>
              <a:t> et al.  [</a:t>
            </a:r>
            <a:r>
              <a:rPr lang="en-US" sz="1000" b="1" dirty="0" err="1" smtClean="0"/>
              <a:t>arXiv</a:t>
            </a:r>
            <a:r>
              <a:rPr lang="en-US" sz="1000" b="1" dirty="0" smtClean="0"/>
              <a:t> 1212.1701]</a:t>
            </a:r>
            <a:endParaRPr lang="en-US" sz="1000" dirty="0"/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7159" y="5748196"/>
            <a:ext cx="4193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BFKL must be the correct theory  of low-x QCD, 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smtClean="0"/>
              <a:t>it naturally incorporates </a:t>
            </a:r>
            <a:r>
              <a:rPr lang="en-US" sz="1400" dirty="0" err="1" smtClean="0"/>
              <a:t>k</a:t>
            </a:r>
            <a:r>
              <a:rPr lang="en-US" sz="1400" baseline="-25000" dirty="0" err="1" smtClean="0"/>
              <a:t>T</a:t>
            </a:r>
            <a:r>
              <a:rPr lang="en-US" sz="1400" dirty="0" err="1" smtClean="0"/>
              <a:t>-unintegrated</a:t>
            </a:r>
            <a:r>
              <a:rPr lang="en-US" sz="1400" dirty="0" smtClean="0"/>
              <a:t> PDFs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36658" y="4559983"/>
            <a:ext cx="17013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6600"/>
                </a:solidFill>
              </a:rPr>
              <a:t>See M. </a:t>
            </a:r>
            <a:r>
              <a:rPr lang="en-US" sz="1400" b="1" dirty="0" err="1" smtClean="0">
                <a:solidFill>
                  <a:srgbClr val="FF6600"/>
                </a:solidFill>
              </a:rPr>
              <a:t>Radici</a:t>
            </a:r>
            <a:r>
              <a:rPr lang="en-US" sz="1400" b="1" dirty="0" smtClean="0">
                <a:solidFill>
                  <a:srgbClr val="FF6600"/>
                </a:solidFill>
              </a:rPr>
              <a:t> talk</a:t>
            </a:r>
            <a:endParaRPr lang="en-US" sz="1400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28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Tjet_leadi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2" y="3160803"/>
            <a:ext cx="3857461" cy="347793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838096" y="3965372"/>
            <a:ext cx="81728" cy="6187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8743" y="1104174"/>
            <a:ext cx="35716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Starting distribution for gluons f(x,k</a:t>
            </a:r>
            <a:r>
              <a:rPr lang="en-US" sz="1600" baseline="-25000" dirty="0" smtClean="0"/>
              <a:t>T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)</a:t>
            </a:r>
            <a:endParaRPr lang="en-US" sz="1600" baseline="-25000" dirty="0"/>
          </a:p>
          <a:p>
            <a:r>
              <a:rPr lang="en-US" sz="1600" dirty="0" smtClean="0"/>
              <a:t>from F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 and inclusive hadron at LHC</a:t>
            </a:r>
          </a:p>
          <a:p>
            <a:r>
              <a:rPr lang="en-US" sz="1600" dirty="0" smtClean="0"/>
              <a:t>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0634" y="1613436"/>
            <a:ext cx="29535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 + CCFM (BFKL like) evolution</a:t>
            </a:r>
            <a:endParaRPr lang="en-US" sz="1600" dirty="0"/>
          </a:p>
        </p:txBody>
      </p:sp>
      <p:sp>
        <p:nvSpPr>
          <p:cNvPr id="18" name="Rectangle 17"/>
          <p:cNvSpPr/>
          <p:nvPr/>
        </p:nvSpPr>
        <p:spPr>
          <a:xfrm>
            <a:off x="3188555" y="-76200"/>
            <a:ext cx="26208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Gluon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uPDFs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30043" y="2907539"/>
            <a:ext cx="2116284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000" b="1" dirty="0" smtClean="0"/>
              <a:t>S. </a:t>
            </a:r>
            <a:r>
              <a:rPr lang="en-US" sz="1000" b="1" dirty="0" err="1" smtClean="0"/>
              <a:t>Dooling</a:t>
            </a:r>
            <a:r>
              <a:rPr lang="en-US" sz="1000" b="1" dirty="0" smtClean="0"/>
              <a:t> ++  [</a:t>
            </a:r>
            <a:r>
              <a:rPr lang="en-US" sz="1000" b="1" dirty="0" err="1" smtClean="0"/>
              <a:t>arXiv</a:t>
            </a:r>
            <a:r>
              <a:rPr lang="en-US" sz="1000" b="1" dirty="0" smtClean="0"/>
              <a:t> 1406.2994]</a:t>
            </a:r>
            <a:endParaRPr lang="en-US" sz="1000" dirty="0"/>
          </a:p>
        </p:txBody>
      </p:sp>
      <p:sp>
        <p:nvSpPr>
          <p:cNvPr id="22" name="Rectangle 21"/>
          <p:cNvSpPr/>
          <p:nvPr/>
        </p:nvSpPr>
        <p:spPr>
          <a:xfrm>
            <a:off x="1550002" y="3126547"/>
            <a:ext cx="23015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/>
              <a:t> </a:t>
            </a:r>
            <a:r>
              <a:rPr lang="en-US" sz="1000" b="1" dirty="0" smtClean="0"/>
              <a:t>                  CMS   [arXiv</a:t>
            </a:r>
            <a:r>
              <a:rPr lang="en-US" sz="1000" b="1" dirty="0"/>
              <a:t>:</a:t>
            </a:r>
            <a:r>
              <a:rPr lang="en-US" sz="1000" b="1" dirty="0" smtClean="0"/>
              <a:t>1406.7533]</a:t>
            </a:r>
            <a:endParaRPr lang="en-US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1912380" y="4150038"/>
            <a:ext cx="180977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 smtClean="0">
                <a:solidFill>
                  <a:srgbClr val="FF0000"/>
                </a:solidFill>
              </a:rPr>
              <a:t>W + n jets @ CMS</a:t>
            </a:r>
            <a:endParaRPr lang="en-US" sz="1500" b="1" dirty="0">
              <a:solidFill>
                <a:srgbClr val="FF0000"/>
              </a:solidFill>
            </a:endParaRPr>
          </a:p>
        </p:txBody>
      </p:sp>
      <p:pic>
        <p:nvPicPr>
          <p:cNvPr id="26" name="Picture 25" descr="LHC_Dstar_P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96" y="3177881"/>
            <a:ext cx="3875692" cy="345069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383323" y="3038980"/>
            <a:ext cx="2294681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000" b="1" dirty="0" smtClean="0"/>
              <a:t>AA. </a:t>
            </a:r>
            <a:r>
              <a:rPr lang="en-US" sz="1000" b="1" dirty="0" err="1" smtClean="0"/>
              <a:t>Grinyuk</a:t>
            </a:r>
            <a:r>
              <a:rPr lang="en-US" sz="1000" b="1" dirty="0" smtClean="0"/>
              <a:t> ++  [</a:t>
            </a:r>
            <a:r>
              <a:rPr lang="en-US" sz="1000" b="1" dirty="0" err="1" smtClean="0"/>
              <a:t>arXiv</a:t>
            </a:r>
            <a:r>
              <a:rPr lang="en-US" sz="1000" b="1" dirty="0" smtClean="0"/>
              <a:t> 1510.07849]</a:t>
            </a:r>
            <a:endParaRPr lang="en-US" sz="1000" dirty="0"/>
          </a:p>
        </p:txBody>
      </p:sp>
      <p:pic>
        <p:nvPicPr>
          <p:cNvPr id="20" name="Picture 19" descr="F2_DESY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853" y="721360"/>
            <a:ext cx="5012908" cy="202213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905803" y="1921510"/>
            <a:ext cx="1133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F</a:t>
            </a:r>
            <a:r>
              <a:rPr lang="en-US" sz="1400" b="1" baseline="-25000" dirty="0" smtClean="0">
                <a:solidFill>
                  <a:srgbClr val="FF0000"/>
                </a:solidFill>
              </a:rPr>
              <a:t>2</a:t>
            </a:r>
            <a:r>
              <a:rPr lang="en-US" sz="1400" b="1" dirty="0" smtClean="0">
                <a:solidFill>
                  <a:srgbClr val="FF0000"/>
                </a:solidFill>
              </a:rPr>
              <a:t> @ DESY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42086" y="4625603"/>
            <a:ext cx="120573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 smtClean="0">
                <a:solidFill>
                  <a:srgbClr val="FF0000"/>
                </a:solidFill>
              </a:rPr>
              <a:t>D* @ </a:t>
            </a:r>
            <a:r>
              <a:rPr lang="en-US" sz="1500" b="1" dirty="0" err="1" smtClean="0">
                <a:solidFill>
                  <a:srgbClr val="FF0000"/>
                </a:solidFill>
              </a:rPr>
              <a:t>LHCb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947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0161" y="1491144"/>
            <a:ext cx="5502923" cy="1770610"/>
            <a:chOff x="1270000" y="1522849"/>
            <a:chExt cx="6366566" cy="192924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85454" y="1588115"/>
              <a:ext cx="5795819" cy="170465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270001" y="3151910"/>
              <a:ext cx="5911274" cy="300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270000" y="1522849"/>
              <a:ext cx="6366566" cy="497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7" name="Picture 26" descr="Wang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92" y="1510485"/>
            <a:ext cx="3419808" cy="356349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2547156" y="-77788"/>
            <a:ext cx="43373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Medium modification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152400" y="653480"/>
            <a:ext cx="8991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400" dirty="0"/>
              <a:t>In terms of the QCD, there are several contributions to P</a:t>
            </a:r>
            <a:r>
              <a:rPr lang="en-US" sz="1400" baseline="-25000" dirty="0"/>
              <a:t>T</a:t>
            </a:r>
            <a:r>
              <a:rPr lang="en-US" sz="1400" dirty="0"/>
              <a:t> distribution of hadrons produced in </a:t>
            </a:r>
            <a:r>
              <a:rPr lang="en-US" sz="1400" dirty="0" smtClean="0"/>
              <a:t>SIDIS</a:t>
            </a:r>
            <a:r>
              <a:rPr lang="en-US" sz="1400" dirty="0"/>
              <a:t>:</a:t>
            </a:r>
          </a:p>
          <a:p>
            <a:pPr>
              <a:buFont typeface="Arial" charset="0"/>
              <a:buChar char="•"/>
            </a:pPr>
            <a:r>
              <a:rPr lang="en-US" sz="1400" dirty="0" smtClean="0"/>
              <a:t>  </a:t>
            </a:r>
            <a:r>
              <a:rPr lang="en-US" sz="1400" dirty="0" smtClean="0">
                <a:solidFill>
                  <a:srgbClr val="0000FF"/>
                </a:solidFill>
              </a:rPr>
              <a:t>primordial </a:t>
            </a:r>
            <a:r>
              <a:rPr lang="en-US" sz="1400" dirty="0">
                <a:solidFill>
                  <a:srgbClr val="0000FF"/>
                </a:solidFill>
              </a:rPr>
              <a:t>transverse </a:t>
            </a:r>
            <a:r>
              <a:rPr lang="en-US" sz="1400" dirty="0" smtClean="0">
                <a:solidFill>
                  <a:srgbClr val="0000FF"/>
                </a:solidFill>
              </a:rPr>
              <a:t>momentum + gluon </a:t>
            </a:r>
            <a:r>
              <a:rPr lang="en-US" sz="1400" dirty="0">
                <a:solidFill>
                  <a:srgbClr val="0000FF"/>
                </a:solidFill>
              </a:rPr>
              <a:t>radiation of the struck </a:t>
            </a:r>
            <a:r>
              <a:rPr lang="en-US" sz="1400" dirty="0" smtClean="0">
                <a:solidFill>
                  <a:srgbClr val="0000FF"/>
                </a:solidFill>
              </a:rPr>
              <a:t>quark</a:t>
            </a:r>
            <a:endParaRPr lang="en-US" sz="1400" dirty="0">
              <a:solidFill>
                <a:srgbClr val="0000FF"/>
              </a:solidFill>
            </a:endParaRPr>
          </a:p>
          <a:p>
            <a:pPr>
              <a:buFont typeface="Arial" charset="0"/>
              <a:buChar char="•"/>
            </a:pPr>
            <a:r>
              <a:rPr lang="en-US" sz="1400" dirty="0" smtClean="0"/>
              <a:t>  the </a:t>
            </a:r>
            <a:r>
              <a:rPr lang="en-US" sz="1400" dirty="0"/>
              <a:t>formation and soft multiple interactions of the </a:t>
            </a:r>
            <a:r>
              <a:rPr lang="ja-JP" altLang="en-US" sz="1400" dirty="0"/>
              <a:t>“</a:t>
            </a:r>
            <a:r>
              <a:rPr lang="en-US" altLang="ja-JP" sz="1400" dirty="0"/>
              <a:t>pre-hadron</a:t>
            </a:r>
            <a:r>
              <a:rPr lang="ja-JP" altLang="en-US" sz="1400" dirty="0"/>
              <a:t>”</a:t>
            </a:r>
            <a:endParaRPr lang="en-US" altLang="ja-JP" sz="1400" dirty="0"/>
          </a:p>
          <a:p>
            <a:pPr>
              <a:buFont typeface="Arial" charset="0"/>
              <a:buChar char="•"/>
            </a:pPr>
            <a:r>
              <a:rPr lang="en-US" sz="1400" dirty="0" smtClean="0"/>
              <a:t>  the </a:t>
            </a:r>
            <a:r>
              <a:rPr lang="en-US" sz="1400" dirty="0"/>
              <a:t>interaction of the formed hadrons with the surrounding </a:t>
            </a:r>
            <a:r>
              <a:rPr lang="en-US" sz="1400" dirty="0" err="1"/>
              <a:t>hadronic</a:t>
            </a:r>
            <a:r>
              <a:rPr lang="en-US" sz="1400" dirty="0"/>
              <a:t> medium</a:t>
            </a:r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7075410" y="1314367"/>
            <a:ext cx="1900503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HERMES</a:t>
            </a:r>
            <a:r>
              <a:rPr lang="en-US" sz="1000" b="1" dirty="0" smtClean="0">
                <a:solidFill>
                  <a:srgbClr val="000000"/>
                </a:solidFill>
              </a:rPr>
              <a:t>  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: 0906.2478]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405675" y="5438150"/>
            <a:ext cx="3319104" cy="1131800"/>
            <a:chOff x="390844" y="4452182"/>
            <a:chExt cx="4172088" cy="1404374"/>
          </a:xfrm>
        </p:grpSpPr>
        <p:pic>
          <p:nvPicPr>
            <p:cNvPr id="34" name="Picture 33" descr="cosphiA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844" y="4924217"/>
              <a:ext cx="3560646" cy="932339"/>
            </a:xfrm>
            <a:prstGeom prst="rect">
              <a:avLst/>
            </a:prstGeom>
          </p:spPr>
        </p:pic>
        <p:pic>
          <p:nvPicPr>
            <p:cNvPr id="35" name="Picture 34" descr="D2F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478" y="4452182"/>
              <a:ext cx="500932" cy="375699"/>
            </a:xfrm>
            <a:prstGeom prst="rect">
              <a:avLst/>
            </a:prstGeom>
          </p:spPr>
        </p:pic>
        <p:pic>
          <p:nvPicPr>
            <p:cNvPr id="36" name="Picture 35" descr="D2F2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2108" y="4452182"/>
              <a:ext cx="1736564" cy="375699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4032017" y="5168454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= </a:t>
              </a:r>
              <a:r>
                <a:rPr lang="en-US" dirty="0" err="1" smtClean="0"/>
                <a:t>f</a:t>
              </a:r>
              <a:r>
                <a:rPr lang="en-US" baseline="-25000" dirty="0" err="1" smtClean="0"/>
                <a:t>s</a:t>
              </a:r>
              <a:endParaRPr lang="en-US" baseline="-25000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6844382" y="5059849"/>
            <a:ext cx="21518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N-B Chang ++  [arXiv:1402.3042]</a:t>
            </a:r>
            <a:endParaRPr lang="en-US" sz="1000" b="1" dirty="0"/>
          </a:p>
        </p:txBody>
      </p:sp>
      <p:sp>
        <p:nvSpPr>
          <p:cNvPr id="8" name="Rectangle 7"/>
          <p:cNvSpPr/>
          <p:nvPr/>
        </p:nvSpPr>
        <p:spPr>
          <a:xfrm>
            <a:off x="5405675" y="5334000"/>
            <a:ext cx="3487473" cy="11957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520" y="3159881"/>
            <a:ext cx="4815271" cy="3247509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549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uller_RA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014" y="3416319"/>
            <a:ext cx="3488136" cy="3216708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-14806" y="1660728"/>
            <a:ext cx="5531686" cy="4982935"/>
            <a:chOff x="76634" y="1660728"/>
            <a:chExt cx="5531686" cy="4982935"/>
          </a:xfrm>
        </p:grpSpPr>
        <p:pic>
          <p:nvPicPr>
            <p:cNvPr id="36" name="Picture 35" descr="multA_plot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34" y="1660860"/>
              <a:ext cx="5390672" cy="4982803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2928168" y="1660728"/>
              <a:ext cx="2680152" cy="49678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 rot="16200000">
            <a:off x="-385517" y="6049466"/>
            <a:ext cx="1036324" cy="2652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2547156" y="-77788"/>
            <a:ext cx="43373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Medium modification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 descr="q0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90" y="1008088"/>
            <a:ext cx="2609528" cy="279281"/>
          </a:xfrm>
          <a:prstGeom prst="rect">
            <a:avLst/>
          </a:prstGeom>
        </p:spPr>
      </p:pic>
      <p:pic>
        <p:nvPicPr>
          <p:cNvPr id="12" name="Picture 11" descr="sPbPb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692" y="5908984"/>
            <a:ext cx="1389059" cy="221601"/>
          </a:xfrm>
          <a:prstGeom prst="rect">
            <a:avLst/>
          </a:prstGeom>
        </p:spPr>
      </p:pic>
      <p:pic>
        <p:nvPicPr>
          <p:cNvPr id="14" name="Picture 13" descr="q0PbPb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166" y="5533696"/>
            <a:ext cx="2191495" cy="27962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35367" y="630451"/>
            <a:ext cx="56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DIS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89306" y="5172615"/>
            <a:ext cx="646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LHC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182875" y="5822884"/>
            <a:ext cx="8064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Pb+Pb</a:t>
            </a:r>
            <a:endParaRPr lang="en-US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658056" y="1363840"/>
            <a:ext cx="21874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N-B Chang ++   [arXiv:1401.5109]</a:t>
            </a:r>
            <a:endParaRPr lang="en-US" sz="10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3557389" y="4013731"/>
            <a:ext cx="19594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JET Coll.     [arXiv:1312.5003]</a:t>
            </a:r>
            <a:endParaRPr lang="en-US" sz="1000" b="1" dirty="0"/>
          </a:p>
        </p:txBody>
      </p:sp>
      <p:sp>
        <p:nvSpPr>
          <p:cNvPr id="47" name="Rectangle 46"/>
          <p:cNvSpPr/>
          <p:nvPr/>
        </p:nvSpPr>
        <p:spPr>
          <a:xfrm>
            <a:off x="5646616" y="914399"/>
            <a:ext cx="312615" cy="858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Jet_angular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880" y="654509"/>
            <a:ext cx="3541401" cy="2761810"/>
          </a:xfrm>
          <a:prstGeom prst="rect">
            <a:avLst/>
          </a:prstGeom>
        </p:spPr>
      </p:pic>
      <p:pic>
        <p:nvPicPr>
          <p:cNvPr id="31" name="Picture 30" descr="Jet_label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029" y="685283"/>
            <a:ext cx="344985" cy="1653328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3046609" y="2000056"/>
            <a:ext cx="2563759" cy="1039291"/>
            <a:chOff x="3763024" y="607415"/>
            <a:chExt cx="2563759" cy="1039291"/>
          </a:xfrm>
        </p:grpSpPr>
        <p:sp>
          <p:nvSpPr>
            <p:cNvPr id="42" name="TextBox 41"/>
            <p:cNvSpPr txBox="1"/>
            <p:nvPr/>
          </p:nvSpPr>
          <p:spPr>
            <a:xfrm>
              <a:off x="4507599" y="607415"/>
              <a:ext cx="7488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RHIC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3763024" y="914399"/>
              <a:ext cx="2563759" cy="732307"/>
              <a:chOff x="3763024" y="914399"/>
              <a:chExt cx="2563759" cy="732307"/>
            </a:xfrm>
          </p:grpSpPr>
          <p:pic>
            <p:nvPicPr>
              <p:cNvPr id="44" name="Picture 43" descr="sAA.png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86557" y="1363854"/>
                <a:ext cx="1540226" cy="246207"/>
              </a:xfrm>
              <a:prstGeom prst="rect">
                <a:avLst/>
              </a:prstGeom>
            </p:spPr>
          </p:pic>
          <p:pic>
            <p:nvPicPr>
              <p:cNvPr id="46" name="Picture 45" descr="q0AA.png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99290" y="984998"/>
                <a:ext cx="2427493" cy="287196"/>
              </a:xfrm>
              <a:prstGeom prst="rect">
                <a:avLst/>
              </a:prstGeom>
            </p:spPr>
          </p:pic>
          <p:sp>
            <p:nvSpPr>
              <p:cNvPr id="49" name="TextBox 48"/>
              <p:cNvSpPr txBox="1"/>
              <p:nvPr/>
            </p:nvSpPr>
            <p:spPr>
              <a:xfrm>
                <a:off x="3763024" y="1308152"/>
                <a:ext cx="80643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 smtClean="0"/>
                  <a:t>Au+Au</a:t>
                </a:r>
                <a:endParaRPr lang="en-US" sz="1600" dirty="0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5646616" y="914399"/>
                <a:ext cx="312615" cy="8587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470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2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373629"/>
              </p:ext>
            </p:extLst>
          </p:nvPr>
        </p:nvGraphicFramePr>
        <p:xfrm>
          <a:off x="854410" y="1007321"/>
          <a:ext cx="2681222" cy="1786574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345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357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1238233" y="694455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2" name="Text Box 40"/>
          <p:cNvSpPr txBox="1">
            <a:spLocks noChangeArrowheads="1"/>
          </p:cNvSpPr>
          <p:nvPr/>
        </p:nvSpPr>
        <p:spPr bwMode="auto">
          <a:xfrm rot="16200000">
            <a:off x="-350614" y="1770787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nucleon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2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2106395"/>
              </p:ext>
            </p:extLst>
          </p:nvPr>
        </p:nvGraphicFramePr>
        <p:xfrm>
          <a:off x="2332936" y="2381048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0015" name="Equation" r:id="rId4" imgW="228600" imgH="228600" progId="Equation.3">
                  <p:embed/>
                </p:oleObj>
              </mc:Choice>
              <mc:Fallback>
                <p:oleObj name="Equation" r:id="rId4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2936" y="2381048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5714201"/>
              </p:ext>
            </p:extLst>
          </p:nvPr>
        </p:nvGraphicFramePr>
        <p:xfrm>
          <a:off x="3002872" y="1855638"/>
          <a:ext cx="290223" cy="33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0016" name="Equation" r:id="rId6" imgW="228600" imgH="266400" progId="Equation.3">
                  <p:embed/>
                </p:oleObj>
              </mc:Choice>
              <mc:Fallback>
                <p:oleObj name="Equation" r:id="rId6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2872" y="1855638"/>
                        <a:ext cx="290223" cy="338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1127175"/>
              </p:ext>
            </p:extLst>
          </p:nvPr>
        </p:nvGraphicFramePr>
        <p:xfrm>
          <a:off x="2925239" y="2335243"/>
          <a:ext cx="483214" cy="325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0017" name="Equation" r:id="rId8" imgW="342900" imgH="228600" progId="Equation.3">
                  <p:embed/>
                </p:oleObj>
              </mc:Choice>
              <mc:Fallback>
                <p:oleObj name="Equation" r:id="rId8" imgW="342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5239" y="2335243"/>
                        <a:ext cx="483214" cy="32520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8723259"/>
              </p:ext>
            </p:extLst>
          </p:nvPr>
        </p:nvGraphicFramePr>
        <p:xfrm>
          <a:off x="1591841" y="1398385"/>
          <a:ext cx="21748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0018" name="Equation" r:id="rId10" imgW="203200" imgH="228600" progId="Equation.3">
                  <p:embed/>
                </p:oleObj>
              </mc:Choice>
              <mc:Fallback>
                <p:oleObj name="Equation" r:id="rId10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841" y="1398385"/>
                        <a:ext cx="217488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8127112"/>
              </p:ext>
            </p:extLst>
          </p:nvPr>
        </p:nvGraphicFramePr>
        <p:xfrm>
          <a:off x="3002873" y="1364492"/>
          <a:ext cx="290222" cy="381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0019" name="Equation" r:id="rId12" imgW="203040" imgH="266400" progId="Equation.3">
                  <p:embed/>
                </p:oleObj>
              </mc:Choice>
              <mc:Fallback>
                <p:oleObj name="Equation" r:id="rId12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2873" y="1364492"/>
                        <a:ext cx="290222" cy="38128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8365789"/>
              </p:ext>
            </p:extLst>
          </p:nvPr>
        </p:nvGraphicFramePr>
        <p:xfrm>
          <a:off x="1599778" y="2335243"/>
          <a:ext cx="277827" cy="336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0020" name="Equation" r:id="rId14" imgW="215900" imgH="228600" progId="Equation.3">
                  <p:embed/>
                </p:oleObj>
              </mc:Choice>
              <mc:Fallback>
                <p:oleObj name="Equation" r:id="rId14" imgW="215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9778" y="2335243"/>
                        <a:ext cx="277827" cy="33631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9520164"/>
              </p:ext>
            </p:extLst>
          </p:nvPr>
        </p:nvGraphicFramePr>
        <p:xfrm>
          <a:off x="2332936" y="1855638"/>
          <a:ext cx="239444" cy="331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0021" name="Equation" r:id="rId16" imgW="165100" imgH="228600" progId="Equation.3">
                  <p:embed/>
                </p:oleObj>
              </mc:Choice>
              <mc:Fallback>
                <p:oleObj name="Equation" r:id="rId16" imgW="165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2936" y="1855638"/>
                        <a:ext cx="239444" cy="33182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Rectangle 37"/>
          <p:cNvSpPr/>
          <p:nvPr/>
        </p:nvSpPr>
        <p:spPr>
          <a:xfrm>
            <a:off x="475015" y="-76200"/>
            <a:ext cx="80478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Transverse Momentum Dependent Distr.</a:t>
            </a:r>
          </a:p>
        </p:txBody>
      </p:sp>
      <p:sp>
        <p:nvSpPr>
          <p:cNvPr id="60" name="Rectangle 4"/>
          <p:cNvSpPr>
            <a:spLocks/>
          </p:cNvSpPr>
          <p:nvPr/>
        </p:nvSpPr>
        <p:spPr bwMode="auto">
          <a:xfrm>
            <a:off x="2788181" y="2257983"/>
            <a:ext cx="306002" cy="512822"/>
          </a:xfrm>
          <a:prstGeom prst="rect">
            <a:avLst/>
          </a:prstGeom>
          <a:gradFill rotWithShape="0">
            <a:gsLst>
              <a:gs pos="0">
                <a:srgbClr val="0080FF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321122" y="5385766"/>
            <a:ext cx="3731333" cy="11022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>
            <a:off x="379609" y="5408857"/>
            <a:ext cx="2569934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Related to:</a:t>
            </a:r>
          </a:p>
          <a:p>
            <a:endParaRPr lang="en-US" sz="800" dirty="0">
              <a:solidFill>
                <a:srgbClr val="FF0000"/>
              </a:solidFill>
            </a:endParaRPr>
          </a:p>
          <a:p>
            <a:pPr marL="285750" indent="-285750">
              <a:buFont typeface="Zapf Dingbats" charset="0"/>
              <a:buChar char="✓"/>
            </a:pPr>
            <a:r>
              <a:rPr lang="en-US" sz="1400" dirty="0" smtClean="0">
                <a:solidFill>
                  <a:srgbClr val="FF0000"/>
                </a:solidFill>
              </a:rPr>
              <a:t>Tensor Charge &amp; Coupling</a:t>
            </a:r>
          </a:p>
          <a:p>
            <a:endParaRPr lang="en-US" sz="800" dirty="0" smtClean="0">
              <a:solidFill>
                <a:srgbClr val="FF0000"/>
              </a:solidFill>
            </a:endParaRPr>
          </a:p>
          <a:p>
            <a:pPr marL="285750" indent="-285750">
              <a:buFont typeface="Zapf Dingbats" charset="0"/>
              <a:buChar char="✓"/>
            </a:pPr>
            <a:r>
              <a:rPr lang="en-US" sz="1400" dirty="0" smtClean="0">
                <a:solidFill>
                  <a:srgbClr val="FF0000"/>
                </a:solidFill>
              </a:rPr>
              <a:t>SSA in hadron </a:t>
            </a:r>
            <a:r>
              <a:rPr lang="en-US" sz="1400" dirty="0" err="1" smtClean="0">
                <a:solidFill>
                  <a:srgbClr val="FF0000"/>
                </a:solidFill>
              </a:rPr>
              <a:t>interactins</a:t>
            </a:r>
            <a:endParaRPr lang="en-US" sz="1400" dirty="0">
              <a:solidFill>
                <a:srgbClr val="FF0000"/>
              </a:solidFill>
            </a:endParaRPr>
          </a:p>
        </p:txBody>
      </p:sp>
      <p:graphicFrame>
        <p:nvGraphicFramePr>
          <p:cNvPr id="42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250878"/>
              </p:ext>
            </p:extLst>
          </p:nvPr>
        </p:nvGraphicFramePr>
        <p:xfrm>
          <a:off x="5805116" y="1535697"/>
          <a:ext cx="2681222" cy="799546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4" name="Text Box 40"/>
          <p:cNvSpPr txBox="1">
            <a:spLocks noChangeArrowheads="1"/>
          </p:cNvSpPr>
          <p:nvPr/>
        </p:nvSpPr>
        <p:spPr bwMode="auto">
          <a:xfrm rot="16200000">
            <a:off x="4574916" y="1580608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 smtClean="0">
                <a:solidFill>
                  <a:srgbClr val="FF0000"/>
                </a:solidFill>
              </a:rPr>
              <a:t>hadron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5" name="Text Box 39"/>
          <p:cNvSpPr txBox="1">
            <a:spLocks noChangeArrowheads="1"/>
          </p:cNvSpPr>
          <p:nvPr/>
        </p:nvSpPr>
        <p:spPr bwMode="auto">
          <a:xfrm>
            <a:off x="6292314" y="1177206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4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5081947"/>
              </p:ext>
            </p:extLst>
          </p:nvPr>
        </p:nvGraphicFramePr>
        <p:xfrm>
          <a:off x="6554800" y="1915849"/>
          <a:ext cx="293688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0022" name="Equation" r:id="rId18" imgW="203200" imgH="228600" progId="Equation.3">
                  <p:embed/>
                </p:oleObj>
              </mc:Choice>
              <mc:Fallback>
                <p:oleObj name="Equation" r:id="rId18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4800" y="1915849"/>
                        <a:ext cx="293688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0667062"/>
              </p:ext>
            </p:extLst>
          </p:nvPr>
        </p:nvGraphicFramePr>
        <p:xfrm>
          <a:off x="7937513" y="1934899"/>
          <a:ext cx="347662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0023" name="Equation" r:id="rId20" imgW="241300" imgH="228600" progId="Equation.3">
                  <p:embed/>
                </p:oleObj>
              </mc:Choice>
              <mc:Fallback>
                <p:oleObj name="Equation" r:id="rId20" imgW="241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7513" y="1934899"/>
                        <a:ext cx="347662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Rectangle 4"/>
          <p:cNvSpPr>
            <a:spLocks/>
          </p:cNvSpPr>
          <p:nvPr/>
        </p:nvSpPr>
        <p:spPr bwMode="auto">
          <a:xfrm>
            <a:off x="7690574" y="1873599"/>
            <a:ext cx="795764" cy="461644"/>
          </a:xfrm>
          <a:prstGeom prst="rect">
            <a:avLst/>
          </a:prstGeom>
          <a:gradFill rotWithShape="0">
            <a:gsLst>
              <a:gs pos="0">
                <a:srgbClr val="0080FF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5295734"/>
              </p:ext>
            </p:extLst>
          </p:nvPr>
        </p:nvGraphicFramePr>
        <p:xfrm>
          <a:off x="4165276" y="1463640"/>
          <a:ext cx="700713" cy="70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0024" name="Equation" r:id="rId22" imgW="165100" imgH="165100" progId="Equation.3">
                  <p:embed/>
                </p:oleObj>
              </mc:Choice>
              <mc:Fallback>
                <p:oleObj name="Equation" r:id="rId22" imgW="1651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4165276" y="1463640"/>
                        <a:ext cx="700713" cy="700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330634" y="3034588"/>
            <a:ext cx="3836845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Transversity</a:t>
            </a:r>
            <a:r>
              <a:rPr lang="en-US" sz="1400" dirty="0" smtClean="0">
                <a:solidFill>
                  <a:srgbClr val="FF0000"/>
                </a:solidFill>
              </a:rPr>
              <a:t>:</a:t>
            </a:r>
          </a:p>
          <a:p>
            <a:endParaRPr lang="en-US" sz="800" dirty="0" smtClean="0">
              <a:solidFill>
                <a:srgbClr val="FF0000"/>
              </a:solidFill>
            </a:endParaRPr>
          </a:p>
          <a:p>
            <a:r>
              <a:rPr lang="en-US" sz="1400" dirty="0"/>
              <a:t>d</a:t>
            </a:r>
            <a:r>
              <a:rPr lang="en-US" sz="1400" dirty="0" smtClean="0"/>
              <a:t>ifferent from </a:t>
            </a:r>
            <a:r>
              <a:rPr lang="en-US" sz="1400" dirty="0" err="1" smtClean="0"/>
              <a:t>helicity</a:t>
            </a:r>
            <a:r>
              <a:rPr lang="en-US" sz="1400" dirty="0" smtClean="0"/>
              <a:t> distribution as </a:t>
            </a:r>
          </a:p>
          <a:p>
            <a:r>
              <a:rPr lang="en-US" sz="1400" dirty="0" smtClean="0"/>
              <a:t>rotation and boost do not commute</a:t>
            </a:r>
          </a:p>
          <a:p>
            <a:endParaRPr lang="en-US" sz="14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  -  sensitive to the relativistic effects</a:t>
            </a:r>
            <a:endParaRPr lang="en-US" sz="1400" dirty="0"/>
          </a:p>
          <a:p>
            <a:r>
              <a:rPr lang="en-US" sz="1400" dirty="0" smtClean="0"/>
              <a:t>    -  related to the tensor charge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-  non-singlet type evolution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-  </a:t>
            </a:r>
            <a:r>
              <a:rPr lang="en-US" sz="1400" dirty="0" err="1"/>
              <a:t>chirally</a:t>
            </a:r>
            <a:r>
              <a:rPr lang="en-US" sz="1400" dirty="0"/>
              <a:t>-</a:t>
            </a:r>
            <a:r>
              <a:rPr lang="en-US" sz="1400" dirty="0" smtClean="0"/>
              <a:t>odd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it requires a </a:t>
            </a:r>
            <a:r>
              <a:rPr lang="en-US" sz="1400" dirty="0" err="1" smtClean="0"/>
              <a:t>chirally</a:t>
            </a:r>
            <a:r>
              <a:rPr lang="en-US" sz="1400" dirty="0" smtClean="0"/>
              <a:t>-odd fragmentation</a:t>
            </a:r>
            <a:endParaRPr lang="en-US" sz="1400" dirty="0"/>
          </a:p>
        </p:txBody>
      </p:sp>
      <p:pic>
        <p:nvPicPr>
          <p:cNvPr id="40" name="Picture 39" descr="Giordano_Collins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197" y="4948228"/>
            <a:ext cx="2844141" cy="1561035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5300398" y="2798455"/>
            <a:ext cx="3228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Collins function:</a:t>
            </a:r>
          </a:p>
          <a:p>
            <a:endParaRPr lang="en-US" sz="800" dirty="0" smtClean="0">
              <a:solidFill>
                <a:srgbClr val="FF0000"/>
              </a:solidFill>
            </a:endParaRPr>
          </a:p>
          <a:p>
            <a:r>
              <a:rPr lang="en-US" sz="1400" dirty="0" smtClean="0"/>
              <a:t>a spin-</a:t>
            </a:r>
            <a:r>
              <a:rPr lang="en-US" sz="1400" dirty="0" err="1" smtClean="0"/>
              <a:t>p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 </a:t>
            </a:r>
            <a:r>
              <a:rPr lang="en-US" sz="1400" dirty="0" err="1" smtClean="0"/>
              <a:t>correlator</a:t>
            </a:r>
            <a:r>
              <a:rPr lang="en-US" sz="1400" dirty="0" smtClean="0"/>
              <a:t> in fragmentation</a:t>
            </a:r>
            <a:endParaRPr lang="en-US" sz="1400" dirty="0"/>
          </a:p>
        </p:txBody>
      </p:sp>
      <p:pic>
        <p:nvPicPr>
          <p:cNvPr id="4" name="Picture 3" descr="Collins_1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201" y="3635695"/>
            <a:ext cx="3625800" cy="504283"/>
          </a:xfrm>
          <a:prstGeom prst="rect">
            <a:avLst/>
          </a:prstGeom>
        </p:spPr>
      </p:pic>
      <p:pic>
        <p:nvPicPr>
          <p:cNvPr id="5" name="Picture 4" descr="Collins_2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544" y="4126214"/>
            <a:ext cx="3652335" cy="745968"/>
          </a:xfrm>
          <a:prstGeom prst="rect">
            <a:avLst/>
          </a:prstGeom>
        </p:spPr>
      </p:pic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64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110" y="797204"/>
            <a:ext cx="2536084" cy="166847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6623" y="747257"/>
            <a:ext cx="2669720" cy="1803866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6772112" y="731117"/>
            <a:ext cx="2155988" cy="50712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2017670" y="731117"/>
            <a:ext cx="2004766" cy="50712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35922" y="-76200"/>
            <a:ext cx="632607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&amp;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Collins Evidences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78006" y="4541855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4677182" y="4620327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330634" y="3490341"/>
            <a:ext cx="3146698" cy="2909670"/>
            <a:chOff x="211618" y="750974"/>
            <a:chExt cx="3265714" cy="2989872"/>
          </a:xfrm>
        </p:grpSpPr>
        <p:pic>
          <p:nvPicPr>
            <p:cNvPr id="47" name="Picture 46" descr="COMPASS_Collinsxaxis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857" y="3299277"/>
              <a:ext cx="2987475" cy="441569"/>
            </a:xfrm>
            <a:prstGeom prst="rect">
              <a:avLst/>
            </a:prstGeom>
          </p:spPr>
        </p:pic>
        <p:pic>
          <p:nvPicPr>
            <p:cNvPr id="48" name="Picture 47" descr="COMPASS_Collinx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618" y="750974"/>
              <a:ext cx="3265714" cy="2548303"/>
            </a:xfrm>
            <a:prstGeom prst="rect">
              <a:avLst/>
            </a:prstGeom>
          </p:spPr>
        </p:pic>
      </p:grpSp>
      <p:pic>
        <p:nvPicPr>
          <p:cNvPr id="20" name="Picture 19" descr="Collins_Babar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539" y="3490341"/>
            <a:ext cx="4467678" cy="2820465"/>
          </a:xfrm>
          <a:prstGeom prst="rect">
            <a:avLst/>
          </a:prstGeom>
        </p:spPr>
      </p:pic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6570400" y="3437703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Babar      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1309.5278]</a:t>
            </a: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6578982" y="3192705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BESIII   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1507.06824]</a:t>
            </a: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6570400" y="2931353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Belle         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[talk at DIS2014]</a:t>
            </a:r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1157761" y="2633188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HERMES     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0408013]</a:t>
            </a:r>
          </a:p>
        </p:txBody>
      </p:sp>
      <p:sp>
        <p:nvSpPr>
          <p:cNvPr id="32" name="Rectangle 4"/>
          <p:cNvSpPr>
            <a:spLocks noChangeArrowheads="1"/>
          </p:cNvSpPr>
          <p:nvPr/>
        </p:nvSpPr>
        <p:spPr bwMode="auto">
          <a:xfrm>
            <a:off x="1157761" y="3092924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COMPASS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1005.5609]</a:t>
            </a:r>
          </a:p>
        </p:txBody>
      </p: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1157761" y="3337922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COMPASS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1408.4405]</a:t>
            </a:r>
          </a:p>
        </p:txBody>
      </p:sp>
      <p:sp>
        <p:nvSpPr>
          <p:cNvPr id="34" name="Rectangle 4"/>
          <p:cNvSpPr>
            <a:spLocks noChangeArrowheads="1"/>
          </p:cNvSpPr>
          <p:nvPr/>
        </p:nvSpPr>
        <p:spPr bwMode="auto">
          <a:xfrm>
            <a:off x="1157761" y="2858256"/>
            <a:ext cx="26501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HERMES      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0906.3918]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83863" y="1261189"/>
            <a:ext cx="13407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Q</a:t>
            </a:r>
            <a:r>
              <a:rPr lang="en-US" sz="1400" baseline="30000" dirty="0" smtClean="0"/>
              <a:t>2 </a:t>
            </a:r>
            <a:r>
              <a:rPr lang="en-US" sz="1400" dirty="0" smtClean="0"/>
              <a:t>~ 110 GeV</a:t>
            </a:r>
            <a:r>
              <a:rPr lang="en-US" sz="1400" baseline="30000" dirty="0" smtClean="0"/>
              <a:t>2</a:t>
            </a:r>
            <a:endParaRPr lang="en-US" sz="1400" baseline="30000" dirty="0"/>
          </a:p>
        </p:txBody>
      </p:sp>
      <p:sp>
        <p:nvSpPr>
          <p:cNvPr id="26" name="TextBox 25"/>
          <p:cNvSpPr txBox="1"/>
          <p:nvPr/>
        </p:nvSpPr>
        <p:spPr>
          <a:xfrm>
            <a:off x="2820310" y="1270477"/>
            <a:ext cx="13140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Q</a:t>
            </a:r>
            <a:r>
              <a:rPr lang="en-US" sz="1400" baseline="30000" dirty="0" smtClean="0"/>
              <a:t>2 </a:t>
            </a:r>
            <a:r>
              <a:rPr lang="en-US" sz="1400" dirty="0" smtClean="0"/>
              <a:t>~ 5-7 GeV</a:t>
            </a:r>
            <a:r>
              <a:rPr lang="en-US" sz="1400" baseline="30000" dirty="0" smtClean="0"/>
              <a:t>2</a:t>
            </a:r>
            <a:endParaRPr lang="en-US" sz="1400" baseline="30000" dirty="0"/>
          </a:p>
        </p:txBody>
      </p:sp>
      <p:graphicFrame>
        <p:nvGraphicFramePr>
          <p:cNvPr id="2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1180698"/>
              </p:ext>
            </p:extLst>
          </p:nvPr>
        </p:nvGraphicFramePr>
        <p:xfrm>
          <a:off x="2055524" y="786945"/>
          <a:ext cx="1966912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8012" name="Equation" r:id="rId9" imgW="1143000" imgH="241300" progId="Equation.3">
                  <p:embed/>
                </p:oleObj>
              </mc:Choice>
              <mc:Fallback>
                <p:oleObj name="Equation" r:id="rId9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5524" y="786945"/>
                        <a:ext cx="1966912" cy="4143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2709319"/>
              </p:ext>
            </p:extLst>
          </p:nvPr>
        </p:nvGraphicFramePr>
        <p:xfrm>
          <a:off x="6808788" y="798513"/>
          <a:ext cx="2119312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8013" name="Equation" r:id="rId11" imgW="1231900" imgH="241300" progId="Equation.3">
                  <p:embed/>
                </p:oleObj>
              </mc:Choice>
              <mc:Fallback>
                <p:oleObj name="Equation" r:id="rId11" imgW="12319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8788" y="798513"/>
                        <a:ext cx="2119312" cy="4143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493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788989" y="6509520"/>
            <a:ext cx="506082" cy="1190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687455" y="5933326"/>
            <a:ext cx="4079553" cy="45032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5606" y="1910937"/>
            <a:ext cx="4251402" cy="387350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1595269" y="-76200"/>
            <a:ext cx="580737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&amp; Tensor Charge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7483" y="735213"/>
            <a:ext cx="151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Distributions: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775942" y="810684"/>
            <a:ext cx="1121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Charges: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68455" y="5979506"/>
            <a:ext cx="1048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Symbol" charset="2"/>
                <a:cs typeface="Symbol" charset="2"/>
              </a:rPr>
              <a:t>D</a:t>
            </a:r>
            <a:r>
              <a:rPr lang="en-US" sz="1400" b="1" dirty="0" smtClean="0"/>
              <a:t>u = 0.787</a:t>
            </a:r>
            <a:endParaRPr lang="en-US" sz="14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7346407" y="5979506"/>
            <a:ext cx="1120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latin typeface="Symbol" charset="2"/>
                <a:cs typeface="Symbol" charset="2"/>
              </a:rPr>
              <a:t>D</a:t>
            </a:r>
            <a:r>
              <a:rPr lang="en-US" sz="1400" b="1" dirty="0" err="1"/>
              <a:t>d</a:t>
            </a:r>
            <a:r>
              <a:rPr lang="en-US" sz="1400" b="1" dirty="0" smtClean="0"/>
              <a:t> = -0.319</a:t>
            </a:r>
            <a:endParaRPr lang="en-US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179061" y="3601361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x</a:t>
            </a:r>
            <a:endParaRPr lang="en-US" sz="1400" dirty="0"/>
          </a:p>
        </p:txBody>
      </p:sp>
      <p:sp>
        <p:nvSpPr>
          <p:cNvPr id="43" name="Rectangle 4"/>
          <p:cNvSpPr>
            <a:spLocks noChangeArrowheads="1"/>
          </p:cNvSpPr>
          <p:nvPr/>
        </p:nvSpPr>
        <p:spPr bwMode="auto">
          <a:xfrm>
            <a:off x="6186646" y="1687936"/>
            <a:ext cx="249779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err="1" smtClean="0"/>
              <a:t>Anselmino</a:t>
            </a:r>
            <a:r>
              <a:rPr lang="en-US" sz="1000" b="1" dirty="0" smtClean="0"/>
              <a:t>++           </a:t>
            </a:r>
            <a:r>
              <a:rPr lang="en-US" sz="1000" b="1" dirty="0" smtClean="0">
                <a:solidFill>
                  <a:srgbClr val="000000"/>
                </a:solidFill>
              </a:rPr>
              <a:t>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  1303.3822]</a:t>
            </a:r>
          </a:p>
        </p:txBody>
      </p:sp>
      <p:pic>
        <p:nvPicPr>
          <p:cNvPr id="22" name="Picture 21" descr="Ka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83" y="1196014"/>
            <a:ext cx="3267043" cy="2405347"/>
          </a:xfrm>
          <a:prstGeom prst="rect">
            <a:avLst/>
          </a:prstGeom>
        </p:spPr>
      </p:pic>
      <p:pic>
        <p:nvPicPr>
          <p:cNvPr id="6" name="Picture 5" descr="Pavia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8600"/>
            <a:ext cx="3165080" cy="2118360"/>
          </a:xfrm>
          <a:prstGeom prst="rect">
            <a:avLst/>
          </a:prstGeom>
        </p:spPr>
      </p:pic>
      <p:pic>
        <p:nvPicPr>
          <p:cNvPr id="9" name="Picture 8" descr="Pavia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061" y="4295650"/>
            <a:ext cx="1232015" cy="16357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8080" y="6233588"/>
            <a:ext cx="3564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How well is </a:t>
            </a:r>
            <a:r>
              <a:rPr lang="en-US" sz="1400" dirty="0" err="1" smtClean="0"/>
              <a:t>Soffer</a:t>
            </a:r>
            <a:r>
              <a:rPr lang="en-US" sz="1400" dirty="0" smtClean="0"/>
              <a:t> bound know at large x ?</a:t>
            </a:r>
            <a:endParaRPr lang="en-US" sz="1400" dirty="0"/>
          </a:p>
        </p:txBody>
      </p:sp>
      <p:pic>
        <p:nvPicPr>
          <p:cNvPr id="21" name="Picture 20" descr="Tensor_charg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030" y="1196014"/>
            <a:ext cx="3270415" cy="429588"/>
          </a:xfrm>
          <a:prstGeom prst="rect">
            <a:avLst/>
          </a:prstGeom>
        </p:spPr>
      </p:pic>
      <p:sp>
        <p:nvSpPr>
          <p:cNvPr id="4" name="Left-Right Arrow 3"/>
          <p:cNvSpPr/>
          <p:nvPr/>
        </p:nvSpPr>
        <p:spPr>
          <a:xfrm>
            <a:off x="2184400" y="4038600"/>
            <a:ext cx="812593" cy="157480"/>
          </a:xfrm>
          <a:prstGeom prst="left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-Right Arrow 23"/>
          <p:cNvSpPr/>
          <p:nvPr/>
        </p:nvSpPr>
        <p:spPr>
          <a:xfrm>
            <a:off x="2184400" y="1104545"/>
            <a:ext cx="1528147" cy="192821"/>
          </a:xfrm>
          <a:prstGeom prst="left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851075" y="872239"/>
            <a:ext cx="773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JLab12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2217270" y="3803431"/>
            <a:ext cx="773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JLab12</a:t>
            </a:r>
            <a:endParaRPr lang="en-US" sz="1400" dirty="0"/>
          </a:p>
        </p:txBody>
      </p:sp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80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788989" y="6509520"/>
            <a:ext cx="506082" cy="1190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581183" y="-76200"/>
            <a:ext cx="583555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Tensor Charge &amp; BSM Physics</a:t>
            </a:r>
          </a:p>
        </p:txBody>
      </p:sp>
      <p:sp>
        <p:nvSpPr>
          <p:cNvPr id="25" name="AutoShape 3"/>
          <p:cNvSpPr>
            <a:spLocks noChangeAspect="1" noChangeArrowheads="1" noTextEdit="1"/>
          </p:cNvSpPr>
          <p:nvPr/>
        </p:nvSpPr>
        <p:spPr bwMode="auto">
          <a:xfrm>
            <a:off x="5178798" y="1501053"/>
            <a:ext cx="3373438" cy="326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8385548" y="4129953"/>
            <a:ext cx="57150" cy="1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0" i="0" u="none" strike="noStrike" cap="none" normalizeH="0" baseline="0" smtClean="0">
                <a:ln>
                  <a:noFill/>
                </a:ln>
                <a:solidFill>
                  <a:srgbClr val="D584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7018711" y="1882053"/>
            <a:ext cx="8731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rgbClr val="0433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 descr="Tensor_coupli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699" y="1258598"/>
            <a:ext cx="5041418" cy="4031331"/>
          </a:xfrm>
          <a:prstGeom prst="rect">
            <a:avLst/>
          </a:prstGeom>
        </p:spPr>
      </p:pic>
      <p:pic>
        <p:nvPicPr>
          <p:cNvPr id="3" name="Picture 2" descr="Tensor_coupl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827" y="5289929"/>
            <a:ext cx="3384924" cy="301234"/>
          </a:xfrm>
          <a:prstGeom prst="rect">
            <a:avLst/>
          </a:prstGeom>
        </p:spPr>
      </p:pic>
      <p:pic>
        <p:nvPicPr>
          <p:cNvPr id="5" name="Picture 4" descr="Tensor_couple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671" y="5603836"/>
            <a:ext cx="2535043" cy="183930"/>
          </a:xfrm>
          <a:prstGeom prst="rect">
            <a:avLst/>
          </a:prstGeom>
        </p:spPr>
      </p:pic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6633408" y="1028965"/>
            <a:ext cx="1982061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err="1" smtClean="0"/>
              <a:t>Baessler</a:t>
            </a:r>
            <a:r>
              <a:rPr lang="en-US" sz="1000" b="1" dirty="0" smtClean="0"/>
              <a:t>++ @ SPIN2016</a:t>
            </a:r>
            <a:endParaRPr lang="en-US" sz="1000" b="1" dirty="0" smtClean="0">
              <a:solidFill>
                <a:srgbClr val="000000"/>
              </a:solidFill>
            </a:endParaRPr>
          </a:p>
        </p:txBody>
      </p:sp>
      <p:sp>
        <p:nvSpPr>
          <p:cNvPr id="34" name="Rectangle 4"/>
          <p:cNvSpPr>
            <a:spLocks noChangeArrowheads="1"/>
          </p:cNvSpPr>
          <p:nvPr/>
        </p:nvSpPr>
        <p:spPr bwMode="auto">
          <a:xfrm>
            <a:off x="1620963" y="1049285"/>
            <a:ext cx="2235495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/>
              <a:t>A. </a:t>
            </a:r>
            <a:r>
              <a:rPr lang="en-US" sz="1000" b="1" dirty="0" err="1" smtClean="0"/>
              <a:t>Courtoy</a:t>
            </a:r>
            <a:r>
              <a:rPr lang="en-US" sz="1000" b="1" dirty="0" smtClean="0"/>
              <a:t>++  [</a:t>
            </a:r>
            <a:r>
              <a:rPr lang="en-US" sz="1000" b="1" dirty="0" err="1" smtClean="0"/>
              <a:t>arXiv</a:t>
            </a:r>
            <a:r>
              <a:rPr lang="en-US" sz="1000" b="1" dirty="0" smtClean="0"/>
              <a:t>  1503.06814]</a:t>
            </a:r>
            <a:endParaRPr lang="en-US" sz="1000" b="1" dirty="0" smtClean="0">
              <a:solidFill>
                <a:srgbClr val="000000"/>
              </a:solidFill>
            </a:endParaRPr>
          </a:p>
        </p:txBody>
      </p:sp>
      <p:pic>
        <p:nvPicPr>
          <p:cNvPr id="8" name="Picture 7" descr="Tensor_charg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1326601"/>
            <a:ext cx="3393744" cy="2610572"/>
          </a:xfrm>
          <a:prstGeom prst="rect">
            <a:avLst/>
          </a:prstGeom>
        </p:spPr>
      </p:pic>
      <p:pic>
        <p:nvPicPr>
          <p:cNvPr id="37" name="Picture 36" descr="Tensor_couplin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26" y="4585949"/>
            <a:ext cx="3556000" cy="1241865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822656" y="5886384"/>
            <a:ext cx="2249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>
              <a:buAutoNum type="alphaUcPeriod"/>
            </a:pPr>
            <a:r>
              <a:rPr lang="en-US" sz="1000" b="1" dirty="0" err="1" smtClean="0"/>
              <a:t>Bychkov</a:t>
            </a:r>
            <a:r>
              <a:rPr lang="en-US" sz="1000" b="1" dirty="0" smtClean="0"/>
              <a:t>++   [arXiv:0804.1815]</a:t>
            </a:r>
          </a:p>
          <a:p>
            <a:pPr marL="228600" indent="-228600">
              <a:buFontTx/>
              <a:buAutoNum type="alphaUcPeriod"/>
            </a:pPr>
            <a:r>
              <a:rPr lang="en-US" sz="1000" b="1" dirty="0" smtClean="0"/>
              <a:t>Pattie++        [</a:t>
            </a:r>
            <a:r>
              <a:rPr lang="en-US" sz="1000" b="1" dirty="0"/>
              <a:t>arXiv:1309.2499</a:t>
            </a:r>
            <a:r>
              <a:rPr lang="en-US" sz="1000" b="1" dirty="0" smtClean="0"/>
              <a:t>]</a:t>
            </a:r>
            <a:endParaRPr lang="en-US" sz="1000" b="1" dirty="0"/>
          </a:p>
        </p:txBody>
      </p:sp>
      <p:pic>
        <p:nvPicPr>
          <p:cNvPr id="13" name="Picture 12" descr="Isovector_tensor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64" y="4015238"/>
            <a:ext cx="2464234" cy="321790"/>
          </a:xfrm>
          <a:prstGeom prst="rect">
            <a:avLst/>
          </a:prstGeom>
        </p:spPr>
      </p:pic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6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Rectangle 16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6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108229" y="-76200"/>
            <a:ext cx="478147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Tensor Charge and EDM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" name="Picture 1" descr="Nucleon_ED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455" y="4803690"/>
            <a:ext cx="6004461" cy="1369073"/>
          </a:xfrm>
          <a:prstGeom prst="rect">
            <a:avLst/>
          </a:prstGeom>
        </p:spPr>
      </p:pic>
      <p:pic>
        <p:nvPicPr>
          <p:cNvPr id="4" name="Picture 3" descr="EDM_h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699" y="1021750"/>
            <a:ext cx="5340309" cy="3238524"/>
          </a:xfrm>
          <a:prstGeom prst="rect">
            <a:avLst/>
          </a:prstGeom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610296" y="905042"/>
            <a:ext cx="2156712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err="1" smtClean="0"/>
              <a:t>Pitschman</a:t>
            </a:r>
            <a:r>
              <a:rPr lang="en-US" sz="1000" b="1" dirty="0" smtClean="0"/>
              <a:t>++</a:t>
            </a:r>
            <a:r>
              <a:rPr lang="en-US" sz="1000" b="1" dirty="0" smtClean="0">
                <a:solidFill>
                  <a:srgbClr val="000000"/>
                </a:solidFill>
              </a:rPr>
              <a:t>  [</a:t>
            </a:r>
            <a:r>
              <a:rPr lang="en-US" sz="1000" b="1" dirty="0" err="1" smtClean="0">
                <a:solidFill>
                  <a:srgbClr val="000000"/>
                </a:solidFill>
              </a:rPr>
              <a:t>arXiv</a:t>
            </a:r>
            <a:r>
              <a:rPr lang="en-US" sz="1000" b="1" dirty="0" smtClean="0">
                <a:solidFill>
                  <a:srgbClr val="000000"/>
                </a:solidFill>
              </a:rPr>
              <a:t>: 1411.2052]</a:t>
            </a:r>
          </a:p>
        </p:txBody>
      </p:sp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5" cstate="print"/>
          <a:srcRect l="-7129" t="-3572" r="-9293" b="-5357"/>
          <a:stretch>
            <a:fillRect/>
          </a:stretch>
        </p:blipFill>
        <p:spPr bwMode="auto">
          <a:xfrm>
            <a:off x="597278" y="1236269"/>
            <a:ext cx="2013842" cy="2507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limits_JEDI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5" y="3913044"/>
            <a:ext cx="4260273" cy="25325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880" y="731520"/>
            <a:ext cx="1956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EDM violates P and T</a:t>
            </a:r>
          </a:p>
          <a:p>
            <a:r>
              <a:rPr lang="en-US" sz="1400" dirty="0"/>
              <a:t>a</a:t>
            </a:r>
            <a:r>
              <a:rPr lang="en-US" sz="1400" dirty="0" smtClean="0"/>
              <a:t>nd CP (if CPT holds) </a:t>
            </a:r>
            <a:endParaRPr lang="en-US" sz="1400" dirty="0"/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845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 descr="Sivers_dow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917" y="4312419"/>
            <a:ext cx="2227729" cy="205935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2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12286"/>
              </p:ext>
            </p:extLst>
          </p:nvPr>
        </p:nvGraphicFramePr>
        <p:xfrm>
          <a:off x="854410" y="1007321"/>
          <a:ext cx="2681222" cy="1786574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345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33570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1238233" y="694455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2" name="Text Box 40"/>
          <p:cNvSpPr txBox="1">
            <a:spLocks noChangeArrowheads="1"/>
          </p:cNvSpPr>
          <p:nvPr/>
        </p:nvSpPr>
        <p:spPr bwMode="auto">
          <a:xfrm rot="16200000">
            <a:off x="-350614" y="1770787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nucleon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2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7903795"/>
              </p:ext>
            </p:extLst>
          </p:nvPr>
        </p:nvGraphicFramePr>
        <p:xfrm>
          <a:off x="2332936" y="2381048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376" name="Equation" r:id="rId5" imgW="228600" imgH="228600" progId="Equation.3">
                  <p:embed/>
                </p:oleObj>
              </mc:Choice>
              <mc:Fallback>
                <p:oleObj name="Equation" r:id="rId5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2936" y="2381048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6151424"/>
              </p:ext>
            </p:extLst>
          </p:nvPr>
        </p:nvGraphicFramePr>
        <p:xfrm>
          <a:off x="3002872" y="1855638"/>
          <a:ext cx="290223" cy="33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377" name="Equation" r:id="rId7" imgW="228600" imgH="266400" progId="Equation.3">
                  <p:embed/>
                </p:oleObj>
              </mc:Choice>
              <mc:Fallback>
                <p:oleObj name="Equation" r:id="rId7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2872" y="1855638"/>
                        <a:ext cx="290223" cy="338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1822370"/>
              </p:ext>
            </p:extLst>
          </p:nvPr>
        </p:nvGraphicFramePr>
        <p:xfrm>
          <a:off x="2925239" y="2335243"/>
          <a:ext cx="483214" cy="325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378" name="Equation" r:id="rId9" imgW="342900" imgH="228600" progId="Equation.3">
                  <p:embed/>
                </p:oleObj>
              </mc:Choice>
              <mc:Fallback>
                <p:oleObj name="Equation" r:id="rId9" imgW="342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5239" y="2335243"/>
                        <a:ext cx="483214" cy="32520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9299712"/>
              </p:ext>
            </p:extLst>
          </p:nvPr>
        </p:nvGraphicFramePr>
        <p:xfrm>
          <a:off x="1591841" y="1398385"/>
          <a:ext cx="21748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379" name="Equation" r:id="rId11" imgW="203200" imgH="228600" progId="Equation.3">
                  <p:embed/>
                </p:oleObj>
              </mc:Choice>
              <mc:Fallback>
                <p:oleObj name="Equation" r:id="rId11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841" y="1398385"/>
                        <a:ext cx="217488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2704879"/>
              </p:ext>
            </p:extLst>
          </p:nvPr>
        </p:nvGraphicFramePr>
        <p:xfrm>
          <a:off x="3002873" y="1364492"/>
          <a:ext cx="290222" cy="381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380" name="Equation" r:id="rId13" imgW="203040" imgH="266400" progId="Equation.3">
                  <p:embed/>
                </p:oleObj>
              </mc:Choice>
              <mc:Fallback>
                <p:oleObj name="Equation" r:id="rId13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2873" y="1364492"/>
                        <a:ext cx="290222" cy="38128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3949075"/>
              </p:ext>
            </p:extLst>
          </p:nvPr>
        </p:nvGraphicFramePr>
        <p:xfrm>
          <a:off x="1599778" y="2335243"/>
          <a:ext cx="277827" cy="336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381" name="Equation" r:id="rId15" imgW="215900" imgH="228600" progId="Equation.3">
                  <p:embed/>
                </p:oleObj>
              </mc:Choice>
              <mc:Fallback>
                <p:oleObj name="Equation" r:id="rId15" imgW="215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9778" y="2335243"/>
                        <a:ext cx="277827" cy="33631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2237908"/>
              </p:ext>
            </p:extLst>
          </p:nvPr>
        </p:nvGraphicFramePr>
        <p:xfrm>
          <a:off x="2332936" y="1855638"/>
          <a:ext cx="239444" cy="331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382" name="Equation" r:id="rId17" imgW="165100" imgH="228600" progId="Equation.3">
                  <p:embed/>
                </p:oleObj>
              </mc:Choice>
              <mc:Fallback>
                <p:oleObj name="Equation" r:id="rId17" imgW="165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2936" y="1855638"/>
                        <a:ext cx="239444" cy="33182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Rectangle 37"/>
          <p:cNvSpPr/>
          <p:nvPr/>
        </p:nvSpPr>
        <p:spPr>
          <a:xfrm>
            <a:off x="475015" y="-76200"/>
            <a:ext cx="80478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Transverse Momentum Dependent Distr.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978370" y="3172933"/>
            <a:ext cx="3802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Interference between wave functions with different </a:t>
            </a:r>
          </a:p>
          <a:p>
            <a:r>
              <a:rPr lang="en-US" sz="1200" dirty="0" smtClean="0"/>
              <a:t>angular momenta: testing QCD at the amplitude level</a:t>
            </a:r>
            <a:endParaRPr lang="en-US" sz="1200" dirty="0"/>
          </a:p>
        </p:txBody>
      </p:sp>
      <p:sp>
        <p:nvSpPr>
          <p:cNvPr id="62" name="TextBox 61"/>
          <p:cNvSpPr txBox="1"/>
          <p:nvPr/>
        </p:nvSpPr>
        <p:spPr>
          <a:xfrm>
            <a:off x="4958354" y="2882850"/>
            <a:ext cx="21298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Off-diagonal </a:t>
            </a:r>
            <a:r>
              <a:rPr lang="en-US" sz="1400" b="1" dirty="0">
                <a:solidFill>
                  <a:srgbClr val="0000FF"/>
                </a:solidFill>
              </a:rPr>
              <a:t>elements: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010909" y="3775799"/>
            <a:ext cx="15612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T-odd elements: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66" name="Text Box 21"/>
          <p:cNvSpPr txBox="1">
            <a:spLocks noChangeArrowheads="1"/>
          </p:cNvSpPr>
          <p:nvPr/>
        </p:nvSpPr>
        <p:spPr bwMode="auto">
          <a:xfrm>
            <a:off x="5047178" y="4145662"/>
            <a:ext cx="3960126" cy="49244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 smtClean="0">
                <a:solidFill>
                  <a:schemeClr val="tx1"/>
                </a:solidFill>
                <a:latin typeface="Arial" pitchFamily="-111" charset="0"/>
              </a:rPr>
              <a:t>           </a:t>
            </a:r>
            <a:r>
              <a:rPr lang="en-US" sz="1200" dirty="0">
                <a:latin typeface="Arial" pitchFamily="-111" charset="0"/>
              </a:rPr>
              <a:t>S</a:t>
            </a:r>
            <a:r>
              <a:rPr lang="en-US" sz="1200" b="0" dirty="0" smtClean="0">
                <a:solidFill>
                  <a:schemeClr val="tx1"/>
                </a:solidFill>
                <a:latin typeface="Arial" pitchFamily="-111" charset="0"/>
              </a:rPr>
              <a:t>ign </a:t>
            </a:r>
            <a:r>
              <a:rPr lang="en-US" sz="1200" b="0" dirty="0">
                <a:solidFill>
                  <a:schemeClr val="tx1"/>
                </a:solidFill>
                <a:latin typeface="Arial" pitchFamily="-111" charset="0"/>
              </a:rPr>
              <a:t>change between DY and </a:t>
            </a:r>
            <a:r>
              <a:rPr lang="en-US" sz="1200" b="0" dirty="0" smtClean="0">
                <a:solidFill>
                  <a:schemeClr val="tx1"/>
                </a:solidFill>
                <a:latin typeface="Arial" pitchFamily="-111" charset="0"/>
              </a:rPr>
              <a:t>SIDIS</a:t>
            </a:r>
          </a:p>
          <a:p>
            <a:r>
              <a:rPr lang="en-US" sz="1200" dirty="0">
                <a:latin typeface="Arial" pitchFamily="-111" charset="0"/>
              </a:rPr>
              <a:t> </a:t>
            </a:r>
            <a:r>
              <a:rPr lang="en-US" sz="1200" dirty="0" smtClean="0">
                <a:latin typeface="Arial" pitchFamily="-111" charset="0"/>
              </a:rPr>
              <a:t>            </a:t>
            </a:r>
            <a:r>
              <a:rPr lang="en-US" sz="1200" dirty="0">
                <a:latin typeface="Arial" pitchFamily="-111" charset="0"/>
              </a:rPr>
              <a:t>G</a:t>
            </a:r>
            <a:r>
              <a:rPr lang="en-US" sz="1200" dirty="0" smtClean="0">
                <a:latin typeface="Arial" pitchFamily="-111" charset="0"/>
              </a:rPr>
              <a:t>eneralized universality of TMDs</a:t>
            </a:r>
            <a:r>
              <a:rPr lang="en-US" sz="1200" b="0" dirty="0" smtClean="0">
                <a:solidFill>
                  <a:schemeClr val="tx1"/>
                </a:solidFill>
                <a:latin typeface="Arial" pitchFamily="-111" charset="0"/>
              </a:rPr>
              <a:t> </a:t>
            </a:r>
            <a:endParaRPr lang="en-US" sz="1200" b="0" dirty="0">
              <a:latin typeface="Arial" pitchFamily="-111" charset="0"/>
            </a:endParaRPr>
          </a:p>
        </p:txBody>
      </p:sp>
      <p:sp>
        <p:nvSpPr>
          <p:cNvPr id="67" name="Line 22"/>
          <p:cNvSpPr>
            <a:spLocks noChangeShapeType="1"/>
          </p:cNvSpPr>
          <p:nvPr/>
        </p:nvSpPr>
        <p:spPr bwMode="auto">
          <a:xfrm>
            <a:off x="5252180" y="4337202"/>
            <a:ext cx="164635" cy="132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0" name="Picture 6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879" y="3634598"/>
            <a:ext cx="2049398" cy="1874191"/>
          </a:xfrm>
          <a:prstGeom prst="rect">
            <a:avLst/>
          </a:prstGeom>
        </p:spPr>
      </p:pic>
      <p:sp>
        <p:nvSpPr>
          <p:cNvPr id="71" name="Rectangle 4"/>
          <p:cNvSpPr>
            <a:spLocks/>
          </p:cNvSpPr>
          <p:nvPr/>
        </p:nvSpPr>
        <p:spPr bwMode="auto">
          <a:xfrm>
            <a:off x="1406421" y="2264021"/>
            <a:ext cx="659856" cy="512822"/>
          </a:xfrm>
          <a:prstGeom prst="rect">
            <a:avLst/>
          </a:prstGeom>
          <a:gradFill rotWithShape="0">
            <a:gsLst>
              <a:gs pos="0">
                <a:srgbClr val="008000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139434" y="4816906"/>
            <a:ext cx="3383427" cy="146623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>
            <a:off x="5184335" y="4816906"/>
            <a:ext cx="2852063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Related to:</a:t>
            </a:r>
          </a:p>
          <a:p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buFont typeface="Zapf Dingbats" charset="0"/>
              <a:buChar char="✓"/>
            </a:pPr>
            <a:r>
              <a:rPr lang="en-US" sz="1400" dirty="0" smtClean="0">
                <a:solidFill>
                  <a:srgbClr val="FF0000"/>
                </a:solidFill>
              </a:rPr>
              <a:t>SSA in </a:t>
            </a:r>
            <a:r>
              <a:rPr lang="en-US" sz="1400" dirty="0" err="1" smtClean="0">
                <a:solidFill>
                  <a:srgbClr val="FF0000"/>
                </a:solidFill>
              </a:rPr>
              <a:t>hadronic</a:t>
            </a:r>
            <a:r>
              <a:rPr lang="en-US" sz="1400" dirty="0" smtClean="0">
                <a:solidFill>
                  <a:srgbClr val="FF0000"/>
                </a:solidFill>
              </a:rPr>
              <a:t> interactions</a:t>
            </a:r>
          </a:p>
          <a:p>
            <a:endParaRPr lang="en-US" sz="800" dirty="0">
              <a:solidFill>
                <a:srgbClr val="FF0000"/>
              </a:solidFill>
            </a:endParaRPr>
          </a:p>
          <a:p>
            <a:pPr marL="285750" indent="-285750">
              <a:buFont typeface="Zapf Dingbats" charset="0"/>
              <a:buChar char="✓"/>
            </a:pPr>
            <a:r>
              <a:rPr lang="en-US" sz="1400" dirty="0">
                <a:solidFill>
                  <a:srgbClr val="FF0000"/>
                </a:solidFill>
              </a:rPr>
              <a:t>Parton </a:t>
            </a:r>
            <a:r>
              <a:rPr lang="en-US" sz="1400" dirty="0" smtClean="0">
                <a:solidFill>
                  <a:srgbClr val="FF0000"/>
                </a:solidFill>
              </a:rPr>
              <a:t>Orbital motion</a:t>
            </a:r>
            <a:endParaRPr lang="en-US" sz="800" dirty="0" smtClean="0">
              <a:solidFill>
                <a:srgbClr val="FF0000"/>
              </a:solidFill>
            </a:endParaRPr>
          </a:p>
          <a:p>
            <a:endParaRPr lang="en-US" sz="800" dirty="0" smtClean="0">
              <a:solidFill>
                <a:srgbClr val="FF0000"/>
              </a:solidFill>
            </a:endParaRPr>
          </a:p>
          <a:p>
            <a:pPr marL="285750" indent="-285750">
              <a:buFont typeface="Zapf Dingbats" charset="0"/>
              <a:buChar char="✓"/>
            </a:pPr>
            <a:r>
              <a:rPr lang="en-US" sz="1400" dirty="0" smtClean="0">
                <a:solidFill>
                  <a:srgbClr val="FF0000"/>
                </a:solidFill>
              </a:rPr>
              <a:t>Anomalous Magnetic Moment</a:t>
            </a:r>
            <a:endParaRPr lang="en-US" sz="1400" dirty="0">
              <a:solidFill>
                <a:srgbClr val="FF0000"/>
              </a:solidFill>
            </a:endParaRPr>
          </a:p>
        </p:txBody>
      </p:sp>
      <p:graphicFrame>
        <p:nvGraphicFramePr>
          <p:cNvPr id="42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298810"/>
              </p:ext>
            </p:extLst>
          </p:nvPr>
        </p:nvGraphicFramePr>
        <p:xfrm>
          <a:off x="5805116" y="1535697"/>
          <a:ext cx="2681222" cy="799546"/>
        </p:xfrm>
        <a:graphic>
          <a:graphicData uri="http://schemas.openxmlformats.org/drawingml/2006/table">
            <a:tbl>
              <a:tblPr firstRow="1" bandRow="1"/>
              <a:tblGrid>
                <a:gridCol w="544414"/>
                <a:gridCol w="685025"/>
                <a:gridCol w="685025"/>
                <a:gridCol w="766758"/>
              </a:tblGrid>
              <a:tr h="3268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162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4" name="Text Box 40"/>
          <p:cNvSpPr txBox="1">
            <a:spLocks noChangeArrowheads="1"/>
          </p:cNvSpPr>
          <p:nvPr/>
        </p:nvSpPr>
        <p:spPr bwMode="auto">
          <a:xfrm rot="16200000">
            <a:off x="4574916" y="1580608"/>
            <a:ext cx="1937691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 smtClean="0">
                <a:solidFill>
                  <a:srgbClr val="FF0000"/>
                </a:solidFill>
              </a:rPr>
              <a:t>hadron </a:t>
            </a:r>
            <a:r>
              <a:rPr lang="en-US" sz="1200" b="1" dirty="0" err="1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5" name="Text Box 39"/>
          <p:cNvSpPr txBox="1">
            <a:spLocks noChangeArrowheads="1"/>
          </p:cNvSpPr>
          <p:nvPr/>
        </p:nvSpPr>
        <p:spPr bwMode="auto">
          <a:xfrm>
            <a:off x="6292314" y="1177206"/>
            <a:ext cx="2236272" cy="28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200" b="1" dirty="0">
                <a:solidFill>
                  <a:srgbClr val="FF0000"/>
                </a:solidFill>
              </a:rPr>
              <a:t>q</a:t>
            </a:r>
            <a:r>
              <a:rPr lang="en-US" sz="1200" b="1" dirty="0" smtClean="0">
                <a:solidFill>
                  <a:srgbClr val="FF0000"/>
                </a:solidFill>
              </a:rPr>
              <a:t>uark </a:t>
            </a:r>
            <a:r>
              <a:rPr lang="en-US" sz="1200" b="1" dirty="0" err="1" smtClean="0">
                <a:solidFill>
                  <a:srgbClr val="FF0000"/>
                </a:solidFill>
              </a:rPr>
              <a:t>polarisation</a:t>
            </a:r>
            <a:endParaRPr lang="en-US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4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8913821"/>
              </p:ext>
            </p:extLst>
          </p:nvPr>
        </p:nvGraphicFramePr>
        <p:xfrm>
          <a:off x="6554800" y="1915849"/>
          <a:ext cx="293688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383" name="Equation" r:id="rId20" imgW="203200" imgH="228600" progId="Equation.3">
                  <p:embed/>
                </p:oleObj>
              </mc:Choice>
              <mc:Fallback>
                <p:oleObj name="Equation" r:id="rId20" imgW="20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4800" y="1915849"/>
                        <a:ext cx="293688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5085647"/>
              </p:ext>
            </p:extLst>
          </p:nvPr>
        </p:nvGraphicFramePr>
        <p:xfrm>
          <a:off x="7937513" y="1934899"/>
          <a:ext cx="347662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384" name="Equation" r:id="rId22" imgW="241300" imgH="228600" progId="Equation.3">
                  <p:embed/>
                </p:oleObj>
              </mc:Choice>
              <mc:Fallback>
                <p:oleObj name="Equation" r:id="rId22" imgW="241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7513" y="1934899"/>
                        <a:ext cx="347662" cy="331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Rectangle 4"/>
          <p:cNvSpPr>
            <a:spLocks/>
          </p:cNvSpPr>
          <p:nvPr/>
        </p:nvSpPr>
        <p:spPr bwMode="auto">
          <a:xfrm>
            <a:off x="6351290" y="1860441"/>
            <a:ext cx="687718" cy="474802"/>
          </a:xfrm>
          <a:prstGeom prst="rect">
            <a:avLst/>
          </a:prstGeom>
          <a:gradFill rotWithShape="0">
            <a:gsLst>
              <a:gs pos="0">
                <a:srgbClr val="008000">
                  <a:alpha val="25000"/>
                </a:srgbClr>
              </a:gs>
              <a:gs pos="100000">
                <a:srgbClr val="FFFFFF">
                  <a:alpha val="25000"/>
                </a:srgbClr>
              </a:gs>
            </a:gsLst>
            <a:lin ang="5400000" scaled="1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Times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4295539"/>
              </p:ext>
            </p:extLst>
          </p:nvPr>
        </p:nvGraphicFramePr>
        <p:xfrm>
          <a:off x="4165276" y="1463640"/>
          <a:ext cx="700713" cy="70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385" name="Equation" r:id="rId24" imgW="165100" imgH="165100" progId="Equation.3">
                  <p:embed/>
                </p:oleObj>
              </mc:Choice>
              <mc:Fallback>
                <p:oleObj name="Equation" r:id="rId24" imgW="1651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4165276" y="1463640"/>
                        <a:ext cx="700713" cy="700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181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62" name="Text Box 42"/>
          <p:cNvSpPr txBox="1">
            <a:spLocks noChangeArrowheads="1"/>
          </p:cNvSpPr>
          <p:nvPr/>
        </p:nvSpPr>
        <p:spPr bwMode="auto">
          <a:xfrm>
            <a:off x="4137025" y="1263650"/>
            <a:ext cx="184150" cy="44291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515564" name="Line 44"/>
          <p:cNvSpPr>
            <a:spLocks noChangeShapeType="1"/>
          </p:cNvSpPr>
          <p:nvPr/>
        </p:nvSpPr>
        <p:spPr bwMode="auto">
          <a:xfrm>
            <a:off x="5080000" y="1943100"/>
            <a:ext cx="165100" cy="0"/>
          </a:xfrm>
          <a:prstGeom prst="line">
            <a:avLst/>
          </a:prstGeom>
          <a:noFill/>
          <a:ln w="31750">
            <a:noFill/>
            <a:round/>
            <a:headEnd/>
            <a:tailEnd type="triangle" w="med" len="med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124986" y="-76200"/>
            <a:ext cx="27479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QCD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vs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pQCD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7" name="Picture 36" descr="Proton_radiu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345" y="3285542"/>
            <a:ext cx="2907174" cy="2589334"/>
          </a:xfrm>
          <a:prstGeom prst="rect">
            <a:avLst/>
          </a:prstGeom>
        </p:spPr>
      </p:pic>
      <p:pic>
        <p:nvPicPr>
          <p:cNvPr id="46" name="Picture 45" descr="Minerv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131" y="4084196"/>
            <a:ext cx="3140035" cy="2544384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-5602" y="2381250"/>
            <a:ext cx="3260391" cy="2942492"/>
            <a:chOff x="57896" y="2381250"/>
            <a:chExt cx="3260391" cy="2942492"/>
          </a:xfrm>
        </p:grpSpPr>
        <p:pic>
          <p:nvPicPr>
            <p:cNvPr id="29" name="Picture 3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7896" y="2381250"/>
              <a:ext cx="3260391" cy="29424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Text Box 40"/>
            <p:cNvSpPr txBox="1">
              <a:spLocks noChangeArrowheads="1"/>
            </p:cNvSpPr>
            <p:nvPr/>
          </p:nvSpPr>
          <p:spPr bwMode="auto">
            <a:xfrm>
              <a:off x="605712" y="4096597"/>
              <a:ext cx="1416958" cy="29750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square" lIns="91431" tIns="45715" rIns="91431" bIns="45715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80000"/>
                </a:lnSpc>
                <a:spcBef>
                  <a:spcPct val="50000"/>
                </a:spcBef>
              </a:pPr>
              <a:r>
                <a:rPr lang="it-IT" sz="1600" b="0" dirty="0">
                  <a:solidFill>
                    <a:srgbClr val="008000"/>
                  </a:solidFill>
                  <a:latin typeface="Arial" pitchFamily="-108" charset="0"/>
                </a:rPr>
                <a:t> </a:t>
              </a:r>
              <a:r>
                <a:rPr lang="it-IT" sz="1400" dirty="0">
                  <a:solidFill>
                    <a:srgbClr val="CC0000"/>
                  </a:solidFill>
                </a:rPr>
                <a:t>e </a:t>
              </a:r>
              <a:r>
                <a:rPr lang="it-IT" sz="1400" dirty="0" err="1">
                  <a:solidFill>
                    <a:srgbClr val="CC0000"/>
                  </a:solidFill>
                </a:rPr>
                <a:t>p</a:t>
              </a:r>
              <a:r>
                <a:rPr lang="it-IT" sz="1400" dirty="0">
                  <a:solidFill>
                    <a:srgbClr val="CC0000"/>
                  </a:solidFill>
                </a:rPr>
                <a:t> → e </a:t>
              </a:r>
              <a:r>
                <a:rPr lang="it-IT" sz="1400" dirty="0" err="1">
                  <a:solidFill>
                    <a:srgbClr val="CC0000"/>
                  </a:solidFill>
                </a:rPr>
                <a:t>p</a:t>
              </a:r>
              <a:endParaRPr lang="it-IT" sz="1400" dirty="0">
                <a:solidFill>
                  <a:srgbClr val="CC0000"/>
                </a:solidFill>
                <a:sym typeface="Symbol" pitchFamily="-108" charset="2"/>
              </a:endParaRPr>
            </a:p>
          </p:txBody>
        </p:sp>
        <p:sp>
          <p:nvSpPr>
            <p:cNvPr id="47" name="Line 45"/>
            <p:cNvSpPr>
              <a:spLocks noChangeShapeType="1"/>
            </p:cNvSpPr>
            <p:nvPr/>
          </p:nvSpPr>
          <p:spPr bwMode="auto">
            <a:xfrm flipV="1">
              <a:off x="949683" y="4157740"/>
              <a:ext cx="127000" cy="0"/>
            </a:xfrm>
            <a:prstGeom prst="line">
              <a:avLst/>
            </a:prstGeom>
            <a:noFill/>
            <a:ln w="12700">
              <a:solidFill>
                <a:srgbClr val="C90807"/>
              </a:solidFill>
              <a:round/>
              <a:headEnd/>
              <a:tailEnd type="triangle" w="sm" len="sm"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48" name="Line 45"/>
            <p:cNvSpPr>
              <a:spLocks noChangeShapeType="1"/>
            </p:cNvSpPr>
            <p:nvPr/>
          </p:nvSpPr>
          <p:spPr bwMode="auto">
            <a:xfrm flipV="1">
              <a:off x="1624796" y="4154323"/>
              <a:ext cx="127000" cy="0"/>
            </a:xfrm>
            <a:prstGeom prst="line">
              <a:avLst/>
            </a:prstGeom>
            <a:noFill/>
            <a:ln w="12700">
              <a:solidFill>
                <a:srgbClr val="C90807"/>
              </a:solidFill>
              <a:round/>
              <a:headEnd/>
              <a:tailEnd type="triangle" w="sm" len="sm"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90942" y="2349504"/>
            <a:ext cx="1860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Proton form factors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955802" y="2977765"/>
            <a:ext cx="13517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Proton radius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114332" y="3865211"/>
            <a:ext cx="18507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Neutrino anomalies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51" name="Text Box 58"/>
          <p:cNvSpPr txBox="1">
            <a:spLocks noChangeArrowheads="1"/>
          </p:cNvSpPr>
          <p:nvPr/>
        </p:nvSpPr>
        <p:spPr bwMode="auto">
          <a:xfrm>
            <a:off x="2315258" y="862148"/>
            <a:ext cx="4627408" cy="40011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Arial" pitchFamily="-108" charset="0"/>
              </a:rPr>
              <a:t>QCD can not be a precision science </a:t>
            </a:r>
            <a:endParaRPr lang="it-IT" sz="20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1561298" y="1367800"/>
            <a:ext cx="6535677" cy="584776"/>
          </a:xfrm>
          <a:prstGeom prst="rect">
            <a:avLst/>
          </a:prstGeom>
          <a:solidFill>
            <a:schemeClr val="bg1">
              <a:alpha val="59000"/>
            </a:schemeClr>
          </a:solidFill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smtClean="0">
                <a:latin typeface="Arial" pitchFamily="-108" charset="0"/>
              </a:rPr>
              <a:t>Should not be confused with </a:t>
            </a:r>
            <a:r>
              <a:rPr lang="en-US" sz="1600" dirty="0" err="1" smtClean="0">
                <a:latin typeface="Arial" pitchFamily="-108" charset="0"/>
              </a:rPr>
              <a:t>pQCD</a:t>
            </a:r>
            <a:r>
              <a:rPr lang="en-US" sz="1600" dirty="0" smtClean="0">
                <a:latin typeface="Arial" pitchFamily="-108" charset="0"/>
              </a:rPr>
              <a:t>, which can</a:t>
            </a:r>
            <a:r>
              <a:rPr lang="en-US" sz="1600" dirty="0">
                <a:latin typeface="Arial" pitchFamily="-108" charset="0"/>
              </a:rPr>
              <a:t>,</a:t>
            </a:r>
            <a:r>
              <a:rPr lang="en-US" sz="1600" dirty="0" smtClean="0">
                <a:latin typeface="Arial" pitchFamily="-108" charset="0"/>
              </a:rPr>
              <a:t> </a:t>
            </a:r>
          </a:p>
          <a:p>
            <a:pPr algn="ctr"/>
            <a:r>
              <a:rPr lang="en-US" sz="1600" dirty="0" smtClean="0">
                <a:latin typeface="Arial" pitchFamily="-108" charset="0"/>
              </a:rPr>
              <a:t>but is not touching the intimate nature of the strong interaction</a:t>
            </a:r>
            <a:endParaRPr lang="it-IT" sz="1600" dirty="0">
              <a:latin typeface="Arial" pitchFamily="-10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87058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Xscal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6" y="6391510"/>
            <a:ext cx="2893784" cy="43936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030" y="1479262"/>
            <a:ext cx="2536084" cy="1668476"/>
          </a:xfrm>
          <a:prstGeom prst="rect">
            <a:avLst/>
          </a:prstGeom>
        </p:spPr>
      </p:pic>
      <p:sp>
        <p:nvSpPr>
          <p:cNvPr id="70" name="Rectangle 6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3127220" y="-76200"/>
            <a:ext cx="274343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Signals</a:t>
            </a:r>
          </a:p>
        </p:txBody>
      </p:sp>
      <p:sp>
        <p:nvSpPr>
          <p:cNvPr id="72" name="Rectangle 7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" name="Picture 5" descr="Sivers_al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19" y="4005003"/>
            <a:ext cx="3467844" cy="2405956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238168" y="3215459"/>
            <a:ext cx="2889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FF0000"/>
                </a:solidFill>
              </a:rPr>
              <a:t>Sivers</a:t>
            </a:r>
            <a:r>
              <a:rPr lang="en-US" sz="1400" b="1" dirty="0" smtClean="0">
                <a:solidFill>
                  <a:srgbClr val="FF0000"/>
                </a:solidFill>
              </a:rPr>
              <a:t> from polarized SIDIS</a:t>
            </a:r>
          </a:p>
        </p:txBody>
      </p:sp>
      <p:sp>
        <p:nvSpPr>
          <p:cNvPr id="45" name="Rectangle 4"/>
          <p:cNvSpPr>
            <a:spLocks noChangeArrowheads="1"/>
          </p:cNvSpPr>
          <p:nvPr/>
        </p:nvSpPr>
        <p:spPr bwMode="auto">
          <a:xfrm>
            <a:off x="1463694" y="3652835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>
                <a:solidFill>
                  <a:srgbClr val="000000"/>
                </a:solidFill>
              </a:rPr>
              <a:t>HERMES              </a:t>
            </a:r>
            <a:r>
              <a:rPr lang="en-US" sz="1000" b="1" dirty="0" smtClean="0"/>
              <a:t>[arXiv:0906.3918]</a:t>
            </a:r>
          </a:p>
        </p:txBody>
      </p:sp>
      <p:sp>
        <p:nvSpPr>
          <p:cNvPr id="46" name="Rectangle 4"/>
          <p:cNvSpPr>
            <a:spLocks noChangeArrowheads="1"/>
          </p:cNvSpPr>
          <p:nvPr/>
        </p:nvSpPr>
        <p:spPr bwMode="auto">
          <a:xfrm>
            <a:off x="1483049" y="3865710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>
                <a:solidFill>
                  <a:srgbClr val="000000"/>
                </a:solidFill>
              </a:rPr>
              <a:t>COMPASS           </a:t>
            </a:r>
            <a:r>
              <a:rPr lang="en-US" sz="1000" b="1" dirty="0" smtClean="0"/>
              <a:t>[arXiv:1205.5122]</a:t>
            </a:r>
          </a:p>
        </p:txBody>
      </p:sp>
      <p:sp>
        <p:nvSpPr>
          <p:cNvPr id="7" name="Rectangle 6"/>
          <p:cNvSpPr/>
          <p:nvPr/>
        </p:nvSpPr>
        <p:spPr>
          <a:xfrm>
            <a:off x="2799645" y="4150577"/>
            <a:ext cx="886808" cy="2931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2946190" y="4308487"/>
            <a:ext cx="852023" cy="3002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58518" y="4157674"/>
            <a:ext cx="2577345" cy="2221092"/>
          </a:xfrm>
          <a:prstGeom prst="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704595" y="614332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102929" y="4235916"/>
            <a:ext cx="952500" cy="2078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629920" y="734064"/>
            <a:ext cx="2103755" cy="5071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4267485"/>
              </p:ext>
            </p:extLst>
          </p:nvPr>
        </p:nvGraphicFramePr>
        <p:xfrm>
          <a:off x="768350" y="779463"/>
          <a:ext cx="1965325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1806" name="Equation" r:id="rId7" imgW="1143000" imgH="241300" progId="Equation.3">
                  <p:embed/>
                </p:oleObj>
              </mc:Choice>
              <mc:Fallback>
                <p:oleObj name="Equation" r:id="rId7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" y="779463"/>
                        <a:ext cx="1965325" cy="4143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 descr="Sivers_gluon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520" y="3688423"/>
            <a:ext cx="4330067" cy="2787301"/>
          </a:xfrm>
          <a:prstGeom prst="rect">
            <a:avLst/>
          </a:prstGeom>
        </p:spPr>
      </p:pic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6450217" y="3585297"/>
            <a:ext cx="2408231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>
                <a:solidFill>
                  <a:srgbClr val="000000"/>
                </a:solidFill>
              </a:rPr>
              <a:t>COMPASS           </a:t>
            </a:r>
            <a:r>
              <a:rPr lang="en-US" sz="1000" b="1" dirty="0" smtClean="0"/>
              <a:t>[arXiv:1701.02453]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18796" y="1029225"/>
            <a:ext cx="5135316" cy="2118513"/>
          </a:xfrm>
          <a:prstGeom prst="rect">
            <a:avLst/>
          </a:prstGeom>
        </p:spPr>
      </p:pic>
      <p:sp>
        <p:nvSpPr>
          <p:cNvPr id="47" name="Rectangle 4"/>
          <p:cNvSpPr>
            <a:spLocks noChangeArrowheads="1"/>
          </p:cNvSpPr>
          <p:nvPr/>
        </p:nvSpPr>
        <p:spPr bwMode="auto">
          <a:xfrm>
            <a:off x="6867731" y="795857"/>
            <a:ext cx="222546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>
                <a:solidFill>
                  <a:srgbClr val="000000"/>
                </a:solidFill>
              </a:rPr>
              <a:t>Hall A               </a:t>
            </a:r>
            <a:r>
              <a:rPr lang="en-US" sz="1000" b="1" dirty="0" smtClean="0"/>
              <a:t>[arXiv:1106.0363]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04097" y="6030078"/>
            <a:ext cx="752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proton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632897" y="1079860"/>
            <a:ext cx="480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baseline="30000" dirty="0" smtClean="0">
                <a:solidFill>
                  <a:srgbClr val="FF0000"/>
                </a:solidFill>
              </a:rPr>
              <a:t>3</a:t>
            </a:r>
            <a:r>
              <a:rPr lang="en-US" sz="1400" b="1" dirty="0" smtClean="0">
                <a:solidFill>
                  <a:srgbClr val="FF0000"/>
                </a:solidFill>
              </a:rPr>
              <a:t>He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4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500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40832" y="5478832"/>
            <a:ext cx="7514167" cy="4154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Mulders_qq_OP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13" y="1116955"/>
            <a:ext cx="7476493" cy="1624419"/>
          </a:xfrm>
          <a:prstGeom prst="rect">
            <a:avLst/>
          </a:prstGeom>
        </p:spPr>
      </p:pic>
      <p:pic>
        <p:nvPicPr>
          <p:cNvPr id="4" name="Picture 3" descr="Mulders_time_reversa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711" y="3179237"/>
            <a:ext cx="5479143" cy="2084091"/>
          </a:xfrm>
          <a:prstGeom prst="rect">
            <a:avLst/>
          </a:prstGeom>
        </p:spPr>
      </p:pic>
      <p:sp>
        <p:nvSpPr>
          <p:cNvPr id="166" name="Rectangle 16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6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745949" y="-76200"/>
            <a:ext cx="35060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Gauge Invariance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9212" y="5530986"/>
            <a:ext cx="71153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Process dependence: a way to access not-trivial gauge effects as color flow</a:t>
            </a:r>
            <a:endParaRPr lang="en-US" sz="1600" dirty="0"/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0634" y="3989917"/>
            <a:ext cx="78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SIDIS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806612" y="3999983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0634" y="2773123"/>
            <a:ext cx="5223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Prediction: change of sign passing from FSI (SIDIS) to ISI (DY)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71972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NewP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501" y="1805205"/>
            <a:ext cx="6808507" cy="377568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214635" y="-76200"/>
            <a:ext cx="456867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Sign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i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Drell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-Yan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34760" y="5852079"/>
            <a:ext cx="30036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Kang and </a:t>
            </a:r>
            <a:r>
              <a:rPr lang="en-US" sz="1200" dirty="0" err="1" smtClean="0">
                <a:solidFill>
                  <a:srgbClr val="000000"/>
                </a:solidFill>
              </a:rPr>
              <a:t>Qiu</a:t>
            </a:r>
            <a:r>
              <a:rPr lang="en-US" sz="1200" dirty="0" smtClean="0">
                <a:solidFill>
                  <a:srgbClr val="000000"/>
                </a:solidFill>
              </a:rPr>
              <a:t>, [PRL 103 (2009) 172001]</a:t>
            </a:r>
          </a:p>
          <a:p>
            <a:r>
              <a:rPr lang="en-US" sz="1200" dirty="0" err="1" smtClean="0"/>
              <a:t>Echevarria</a:t>
            </a:r>
            <a:r>
              <a:rPr lang="en-US" sz="1200" dirty="0" smtClean="0"/>
              <a:t>++, [PRD 89 (2014) 074013]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6153323" y="741946"/>
            <a:ext cx="233669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Weak boson production </a:t>
            </a:r>
          </a:p>
          <a:p>
            <a:r>
              <a:rPr lang="en-US" sz="1600" dirty="0" smtClean="0"/>
              <a:t>p p  </a:t>
            </a:r>
            <a:r>
              <a:rPr lang="en-US" sz="1600" dirty="0" smtClean="0">
                <a:sym typeface="Wingdings"/>
              </a:rPr>
              <a:t> WX  @ STAR</a:t>
            </a:r>
            <a:endParaRPr lang="en-US" sz="1600" dirty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382150" y="1666547"/>
            <a:ext cx="2485386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000" b="1" dirty="0" smtClean="0">
                <a:solidFill>
                  <a:srgbClr val="000000"/>
                </a:solidFill>
              </a:rPr>
              <a:t>      STAR              </a:t>
            </a:r>
            <a:r>
              <a:rPr lang="en-US" sz="1000" b="1" dirty="0" smtClean="0"/>
              <a:t>[</a:t>
            </a:r>
            <a:r>
              <a:rPr lang="en-US" sz="1000" b="1" dirty="0" err="1" smtClean="0"/>
              <a:t>arXiv</a:t>
            </a:r>
            <a:r>
              <a:rPr lang="en-US" sz="1000" b="1" dirty="0" smtClean="0"/>
              <a:t>: 1511.06003]</a:t>
            </a: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7537" y="1623613"/>
            <a:ext cx="5641583" cy="4133979"/>
            <a:chOff x="17537" y="1450893"/>
            <a:chExt cx="5641583" cy="4133979"/>
          </a:xfrm>
        </p:grpSpPr>
        <p:sp>
          <p:nvSpPr>
            <p:cNvPr id="5" name="Rectangle 4"/>
            <p:cNvSpPr/>
            <p:nvPr/>
          </p:nvSpPr>
          <p:spPr>
            <a:xfrm>
              <a:off x="71120" y="1473200"/>
              <a:ext cx="5440337" cy="41116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3939297" y="4463831"/>
              <a:ext cx="318597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4302810" y="4329965"/>
              <a:ext cx="12086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No TMD evolution</a:t>
              </a:r>
              <a:endParaRPr lang="en-US" sz="1000" dirty="0"/>
            </a:p>
          </p:txBody>
        </p:sp>
        <p:pic>
          <p:nvPicPr>
            <p:cNvPr id="4" name="Picture 3" descr="COMPASS_DY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70" y="1723925"/>
              <a:ext cx="5135805" cy="3445667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253951" y="4952716"/>
              <a:ext cx="4561890" cy="4337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7537" y="2147351"/>
              <a:ext cx="588426" cy="4337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206875" y="4246955"/>
              <a:ext cx="452245" cy="4337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4"/>
            <p:cNvSpPr>
              <a:spLocks noChangeArrowheads="1"/>
            </p:cNvSpPr>
            <p:nvPr/>
          </p:nvSpPr>
          <p:spPr bwMode="auto">
            <a:xfrm>
              <a:off x="2513333" y="1450893"/>
              <a:ext cx="2774821" cy="29763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100750" tIns="50377" rIns="100750" bIns="50377"/>
            <a:lstStyle/>
            <a:p>
              <a:pPr marL="176213" indent="-176213" defTabSz="912813" hangingPunct="1">
                <a:lnSpc>
                  <a:spcPct val="100000"/>
                </a:lnSpc>
                <a:spcBef>
                  <a:spcPct val="20000"/>
                </a:spcBef>
                <a:buClr>
                  <a:srgbClr val="003399"/>
                </a:buClr>
                <a:buSzTx/>
                <a:buFontTx/>
                <a:buNone/>
              </a:pPr>
              <a:r>
                <a:rPr lang="en-US" sz="1000" b="1" dirty="0" smtClean="0">
                  <a:solidFill>
                    <a:srgbClr val="000000"/>
                  </a:solidFill>
                </a:rPr>
                <a:t>      COMPASS              </a:t>
              </a:r>
              <a:r>
                <a:rPr lang="en-US" sz="1000" b="1" dirty="0" smtClean="0"/>
                <a:t>[</a:t>
              </a:r>
              <a:r>
                <a:rPr lang="en-US" sz="1000" b="1" dirty="0" err="1" smtClean="0"/>
                <a:t>arXiv</a:t>
              </a:r>
              <a:r>
                <a:rPr lang="en-US" sz="1000" b="1" dirty="0" smtClean="0"/>
                <a:t>: 1704.00488]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911934" y="783384"/>
            <a:ext cx="260540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Drell</a:t>
            </a:r>
            <a:r>
              <a:rPr lang="en-US" sz="1600" dirty="0" smtClean="0"/>
              <a:t>-Yan</a:t>
            </a:r>
          </a:p>
          <a:p>
            <a:r>
              <a:rPr lang="en-US" sz="1600" dirty="0" smtClean="0"/>
              <a:t>p p  </a:t>
            </a:r>
            <a:r>
              <a:rPr lang="en-US" sz="1600" dirty="0" smtClean="0">
                <a:sym typeface="Wingdings"/>
              </a:rPr>
              <a:t> </a:t>
            </a:r>
            <a:r>
              <a:rPr lang="en-US" sz="1600" dirty="0" err="1" smtClean="0">
                <a:latin typeface="Symbol" charset="2"/>
                <a:cs typeface="Symbol" charset="2"/>
                <a:sym typeface="Wingdings"/>
              </a:rPr>
              <a:t>mm</a:t>
            </a:r>
            <a:r>
              <a:rPr lang="en-US" sz="1600" dirty="0" err="1" smtClean="0">
                <a:sym typeface="Wingdings"/>
              </a:rPr>
              <a:t>X</a:t>
            </a:r>
            <a:r>
              <a:rPr lang="en-US" sz="1600" dirty="0" smtClean="0">
                <a:sym typeface="Wingdings"/>
              </a:rPr>
              <a:t>  @ COMPASS</a:t>
            </a:r>
            <a:endParaRPr lang="en-US" sz="1600" dirty="0"/>
          </a:p>
        </p:txBody>
      </p:sp>
      <p:sp>
        <p:nvSpPr>
          <p:cNvPr id="27" name="Rectangle 26"/>
          <p:cNvSpPr/>
          <p:nvPr/>
        </p:nvSpPr>
        <p:spPr>
          <a:xfrm>
            <a:off x="579759" y="5585888"/>
            <a:ext cx="31836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</a:rPr>
              <a:t>M. </a:t>
            </a:r>
            <a:r>
              <a:rPr lang="en-US" sz="1200" dirty="0" err="1" smtClean="0">
                <a:solidFill>
                  <a:srgbClr val="000000"/>
                </a:solidFill>
              </a:rPr>
              <a:t>Anselmino</a:t>
            </a:r>
            <a:r>
              <a:rPr lang="en-US" sz="1200" dirty="0" smtClean="0">
                <a:solidFill>
                  <a:srgbClr val="000000"/>
                </a:solidFill>
              </a:rPr>
              <a:t>++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smtClean="0">
                <a:solidFill>
                  <a:srgbClr val="000000"/>
                </a:solidFill>
              </a:rPr>
              <a:t>     [</a:t>
            </a:r>
            <a:r>
              <a:rPr lang="en-US" sz="1200" dirty="0" err="1" smtClean="0">
                <a:solidFill>
                  <a:srgbClr val="000000"/>
                </a:solidFill>
              </a:rPr>
              <a:t>arXiv</a:t>
            </a:r>
            <a:r>
              <a:rPr lang="en-US" sz="1200" dirty="0" smtClean="0">
                <a:solidFill>
                  <a:srgbClr val="000000"/>
                </a:solidFill>
              </a:rPr>
              <a:t> 1612.06413]</a:t>
            </a:r>
          </a:p>
          <a:p>
            <a:r>
              <a:rPr lang="en-US" sz="1200" dirty="0" smtClean="0"/>
              <a:t>M.G. </a:t>
            </a:r>
            <a:r>
              <a:rPr lang="en-US" sz="1200" dirty="0" err="1" smtClean="0"/>
              <a:t>Echevarria</a:t>
            </a:r>
            <a:r>
              <a:rPr lang="en-US" sz="1200" dirty="0" smtClean="0"/>
              <a:t>++ [</a:t>
            </a:r>
            <a:r>
              <a:rPr lang="en-US" sz="1200" dirty="0" err="1" smtClean="0"/>
              <a:t>arXiv</a:t>
            </a:r>
            <a:r>
              <a:rPr lang="en-US" sz="1200" dirty="0" smtClean="0"/>
              <a:t> 1401.5078]</a:t>
            </a:r>
          </a:p>
          <a:p>
            <a:r>
              <a:rPr lang="en-US" sz="1200" dirty="0" err="1" smtClean="0"/>
              <a:t>P.Sun</a:t>
            </a:r>
            <a:r>
              <a:rPr lang="en-US" sz="1200" dirty="0" smtClean="0"/>
              <a:t>++                  [</a:t>
            </a:r>
            <a:r>
              <a:rPr lang="en-US" sz="1200" dirty="0" err="1" smtClean="0"/>
              <a:t>arXiv</a:t>
            </a:r>
            <a:r>
              <a:rPr lang="en-US" sz="1200" dirty="0" smtClean="0"/>
              <a:t> 1308.5005]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9736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833" y="3923554"/>
            <a:ext cx="4868333" cy="26092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59265"/>
            <a:ext cx="4694493" cy="2482495"/>
          </a:xfrm>
          <a:prstGeom prst="rect">
            <a:avLst/>
          </a:prstGeom>
        </p:spPr>
      </p:pic>
      <p:sp>
        <p:nvSpPr>
          <p:cNvPr id="70" name="Rectangle 6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1500015" y="-76200"/>
            <a:ext cx="599785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Parton Spin-Orbit Correlations</a:t>
            </a:r>
          </a:p>
        </p:txBody>
      </p:sp>
      <p:sp>
        <p:nvSpPr>
          <p:cNvPr id="72" name="Rectangle 7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82184" y="1788199"/>
            <a:ext cx="1964099" cy="338554"/>
          </a:xfrm>
          <a:prstGeom prst="rect">
            <a:avLst/>
          </a:prstGeom>
          <a:solidFill>
            <a:srgbClr val="99FF99"/>
          </a:solidFill>
        </p:spPr>
        <p:txBody>
          <a:bodyPr wrap="none" rtlCol="0">
            <a:spAutoFit/>
          </a:bodyPr>
          <a:lstStyle/>
          <a:p>
            <a:r>
              <a:rPr lang="en-GB" sz="1600" b="1" dirty="0" err="1" smtClean="0">
                <a:solidFill>
                  <a:srgbClr val="FF0000"/>
                </a:solidFill>
                <a:cs typeface="MV Boli" panose="02000500030200090000" pitchFamily="2" charset="0"/>
              </a:rPr>
              <a:t>Sivers</a:t>
            </a:r>
            <a:r>
              <a:rPr lang="en-GB" sz="1600" b="1" dirty="0" smtClean="0">
                <a:solidFill>
                  <a:srgbClr val="FF0000"/>
                </a:solidFill>
                <a:cs typeface="MV Boli" panose="02000500030200090000" pitchFamily="2" charset="0"/>
              </a:rPr>
              <a:t> effect </a:t>
            </a:r>
            <a:r>
              <a:rPr lang="en-GB" sz="1600" dirty="0" smtClean="0">
                <a:cs typeface="MV Boli" panose="02000500030200090000" pitchFamily="2" charset="0"/>
              </a:rPr>
              <a:t>alone</a:t>
            </a:r>
            <a:endParaRPr lang="en-GB" sz="1600" dirty="0">
              <a:cs typeface="MV Boli" panose="0200050003020009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50146" y="3129917"/>
            <a:ext cx="2032027" cy="338554"/>
          </a:xfrm>
          <a:prstGeom prst="rect">
            <a:avLst/>
          </a:prstGeom>
          <a:solidFill>
            <a:srgbClr val="99FF99"/>
          </a:solidFill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rgbClr val="FF0000"/>
                </a:solidFill>
                <a:cs typeface="MV Boli" panose="02000500030200090000" pitchFamily="2" charset="0"/>
              </a:rPr>
              <a:t>Collins effect </a:t>
            </a:r>
            <a:r>
              <a:rPr lang="en-GB" sz="1600" dirty="0" smtClean="0">
                <a:cs typeface="MV Boli" panose="02000500030200090000" pitchFamily="2" charset="0"/>
              </a:rPr>
              <a:t>alone</a:t>
            </a:r>
            <a:endParaRPr lang="en-GB" sz="1600" dirty="0">
              <a:cs typeface="MV Boli" panose="0200050003020009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91096" y="1056758"/>
            <a:ext cx="66067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Possible mechanisms at the basis of mysterious </a:t>
            </a:r>
            <a:r>
              <a:rPr lang="en-US" sz="1600" b="1" dirty="0" err="1" smtClean="0">
                <a:solidFill>
                  <a:srgbClr val="FF0000"/>
                </a:solidFill>
              </a:rPr>
              <a:t>hadronic</a:t>
            </a:r>
            <a:r>
              <a:rPr lang="en-US" sz="1600" b="1" dirty="0" smtClean="0">
                <a:solidFill>
                  <a:srgbClr val="FF0000"/>
                </a:solidFill>
              </a:rPr>
              <a:t> SSA</a:t>
            </a:r>
          </a:p>
          <a:p>
            <a:endParaRPr lang="en-US" sz="6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6567398" y="3789860"/>
            <a:ext cx="2417975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000" b="1" dirty="0" smtClean="0"/>
              <a:t>M. </a:t>
            </a:r>
            <a:r>
              <a:rPr lang="en-US" sz="1000" b="1" dirty="0" err="1" smtClean="0"/>
              <a:t>Anselmino</a:t>
            </a:r>
            <a:r>
              <a:rPr lang="en-US" sz="1000" b="1" dirty="0" smtClean="0"/>
              <a:t> et al. [</a:t>
            </a:r>
            <a:r>
              <a:rPr lang="en-US" sz="1000" b="1" dirty="0" err="1" smtClean="0"/>
              <a:t>arXiv</a:t>
            </a:r>
            <a:r>
              <a:rPr lang="en-US" sz="1000" b="1" dirty="0" smtClean="0"/>
              <a:t> 1304.7691]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8488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30634" y="3617685"/>
            <a:ext cx="8523080" cy="275045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330634" y="843643"/>
            <a:ext cx="8523080" cy="248557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619509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798819" y="-76200"/>
            <a:ext cx="340031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TMDs Landscape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5214" y="916214"/>
            <a:ext cx="755166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Phenomenology:</a:t>
            </a:r>
          </a:p>
          <a:p>
            <a:endParaRPr lang="en-US" sz="16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gather active dynamic mechanisms </a:t>
            </a:r>
            <a:endParaRPr lang="en-US" sz="1600" dirty="0"/>
          </a:p>
          <a:p>
            <a:r>
              <a:rPr lang="en-US" sz="1600" dirty="0" smtClean="0"/>
              <a:t>         spin-orbit, short range correlations, energy loss in matter, collective motion</a:t>
            </a:r>
          </a:p>
          <a:p>
            <a:endParaRPr lang="en-US" sz="16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make educated guesses on parton behavior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average transverse momentum, orbital motion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is the naïve interpretation of the observable sensible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5214" y="3824809"/>
            <a:ext cx="8095886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Predictive Power (applicability as for collinear PDFs):</a:t>
            </a:r>
          </a:p>
          <a:p>
            <a:endParaRPr lang="en-US" sz="16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rigorous treatment, i.e. for tensor charge extraction, exploiting universality</a:t>
            </a:r>
          </a:p>
          <a:p>
            <a:endParaRPr lang="en-US" sz="16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evolution well defined but not necessarily under control at medium-low energy</a:t>
            </a:r>
          </a:p>
          <a:p>
            <a:r>
              <a:rPr lang="en-US" sz="1600" dirty="0" smtClean="0"/>
              <a:t>       </a:t>
            </a:r>
            <a:endParaRPr lang="en-US" sz="8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    scale dependence should improve with next-to-leading orders, as for k-factor in DY</a:t>
            </a:r>
          </a:p>
          <a:p>
            <a:endParaRPr lang="en-US" sz="800" dirty="0"/>
          </a:p>
          <a:p>
            <a:r>
              <a:rPr lang="en-US" sz="1600" dirty="0" smtClean="0"/>
              <a:t>       non </a:t>
            </a:r>
            <a:r>
              <a:rPr lang="en-US" sz="1600" dirty="0" err="1" smtClean="0"/>
              <a:t>perturbative</a:t>
            </a:r>
            <a:r>
              <a:rPr lang="en-US" sz="1600" dirty="0" smtClean="0"/>
              <a:t> parameters should be constrained by data</a:t>
            </a: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083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66285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0" name="Group 18"/>
          <p:cNvGrpSpPr>
            <a:grpSpLocks/>
          </p:cNvGrpSpPr>
          <p:nvPr/>
        </p:nvGrpSpPr>
        <p:grpSpPr bwMode="auto">
          <a:xfrm>
            <a:off x="80877" y="708528"/>
            <a:ext cx="4699001" cy="2792756"/>
            <a:chOff x="2802" y="504"/>
            <a:chExt cx="2960" cy="1747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2844" y="1856"/>
              <a:ext cx="2918" cy="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Super High Momentum Spectrometer (SHMS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)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err="1">
                  <a:solidFill>
                    <a:srgbClr val="FFFF00"/>
                  </a:solidFill>
                </a:rPr>
                <a:t>u</a:t>
              </a:r>
              <a:r>
                <a:rPr lang="en-US" sz="1600" dirty="0" err="1" smtClean="0">
                  <a:solidFill>
                    <a:srgbClr val="FFFF00"/>
                  </a:solidFill>
                </a:rPr>
                <a:t>npolarized</a:t>
              </a:r>
              <a:r>
                <a:rPr lang="en-US" sz="1600" dirty="0" smtClean="0">
                  <a:solidFill>
                    <a:srgbClr val="FFFF00"/>
                  </a:solidFill>
                </a:rPr>
                <a:t> SIDIS, 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802" y="525"/>
              <a:ext cx="675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buSzPct val="150000"/>
              </a:pPr>
              <a:r>
                <a:rPr lang="en-US" b="1" dirty="0" smtClean="0">
                  <a:solidFill>
                    <a:srgbClr val="FFFF00"/>
                  </a:solidFill>
                  <a:latin typeface="Arial" charset="0"/>
                </a:rPr>
                <a:t>Hall-C</a:t>
              </a:r>
              <a:endParaRPr lang="en-US" b="1" dirty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13" name="Picture 9" descr="HallCnew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504"/>
              <a:ext cx="1776" cy="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oup 16"/>
          <p:cNvGrpSpPr>
            <a:grpSpLocks/>
          </p:cNvGrpSpPr>
          <p:nvPr/>
        </p:nvGrpSpPr>
        <p:grpSpPr bwMode="auto">
          <a:xfrm>
            <a:off x="4189413" y="629365"/>
            <a:ext cx="4954588" cy="2797296"/>
            <a:chOff x="2639" y="2300"/>
            <a:chExt cx="3121" cy="1909"/>
          </a:xfrm>
        </p:grpSpPr>
        <p:pic>
          <p:nvPicPr>
            <p:cNvPr id="15" name="Picture 12" descr="hallacomb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1" y="2300"/>
              <a:ext cx="1999" cy="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3221" y="3778"/>
              <a:ext cx="2539" cy="4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Spectrometer </a:t>
              </a:r>
              <a:r>
                <a:rPr lang="en-US" sz="1600" dirty="0">
                  <a:solidFill>
                    <a:srgbClr val="FFFF00"/>
                  </a:solidFill>
                </a:rPr>
                <a:t>p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air</a:t>
              </a: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,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polarized </a:t>
              </a:r>
              <a:r>
                <a:rPr lang="en-US" sz="1600" baseline="30000" dirty="0" smtClean="0">
                  <a:solidFill>
                    <a:srgbClr val="FFFF00"/>
                  </a:solidFill>
                  <a:latin typeface="Arial" charset="0"/>
                </a:rPr>
                <a:t>3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He target 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up to </a:t>
              </a:r>
              <a:r>
                <a:rPr lang="en-US" sz="1600" dirty="0">
                  <a:solidFill>
                    <a:srgbClr val="FFFF00"/>
                  </a:solidFill>
                </a:rPr>
                <a:t>to </a:t>
              </a:r>
              <a:r>
                <a:rPr lang="en-US" sz="1600" dirty="0" smtClean="0">
                  <a:solidFill>
                    <a:srgbClr val="FFFF00"/>
                  </a:solidFill>
                </a:rPr>
                <a:t>10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38 </a:t>
              </a:r>
              <a:r>
                <a:rPr lang="en-US" sz="1600" dirty="0">
                  <a:solidFill>
                    <a:srgbClr val="FFFF00"/>
                  </a:solidFill>
                </a:rPr>
                <a:t>cm</a:t>
              </a:r>
              <a:r>
                <a:rPr lang="en-US" sz="1600" baseline="30000" dirty="0">
                  <a:solidFill>
                    <a:srgbClr val="FFFF00"/>
                  </a:solidFill>
                </a:rPr>
                <a:t>-2 </a:t>
              </a:r>
              <a:r>
                <a:rPr lang="en-US" sz="1600" dirty="0">
                  <a:solidFill>
                    <a:srgbClr val="FFFF00"/>
                  </a:solidFill>
                </a:rPr>
                <a:t>s</a:t>
              </a:r>
              <a:r>
                <a:rPr lang="en-US" sz="1600" baseline="30000" dirty="0">
                  <a:solidFill>
                    <a:srgbClr val="FFFF00"/>
                  </a:solidFill>
                </a:rPr>
                <a:t>-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1</a:t>
              </a:r>
              <a:r>
                <a:rPr lang="en-US" sz="1600" dirty="0" smtClean="0">
                  <a:solidFill>
                    <a:srgbClr val="FFFF00"/>
                  </a:solidFill>
                </a:rPr>
                <a:t>, 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639" y="2412"/>
              <a:ext cx="673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buSzPct val="150000"/>
              </a:pPr>
              <a:r>
                <a:rPr lang="en-US" b="1" dirty="0" smtClean="0">
                  <a:solidFill>
                    <a:srgbClr val="FFFF00"/>
                  </a:solidFill>
                  <a:latin typeface="Arial" charset="0"/>
                </a:rPr>
                <a:t>Hall-A</a:t>
              </a:r>
              <a:endParaRPr lang="en-US" b="1" dirty="0">
                <a:solidFill>
                  <a:srgbClr val="FFFF00"/>
                </a:solidFill>
                <a:latin typeface="Arial" charset="0"/>
              </a:endParaRPr>
            </a:p>
          </p:txBody>
        </p:sp>
      </p:grp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72277" y="3534545"/>
            <a:ext cx="4803354" cy="3039216"/>
            <a:chOff x="5018" y="3581400"/>
            <a:chExt cx="5021691" cy="3348967"/>
          </a:xfrm>
        </p:grpSpPr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44064" y="3646689"/>
              <a:ext cx="1122695" cy="508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FF00"/>
                  </a:solidFill>
                  <a:latin typeface="Arial" charset="0"/>
                </a:rPr>
                <a:t>Hall-B</a:t>
              </a:r>
              <a:endParaRPr lang="en-US" sz="2400" b="1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>
              <a:off x="5018" y="6234555"/>
              <a:ext cx="5021691" cy="695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CLAS12 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</a:t>
              </a:r>
              <a:r>
                <a:rPr lang="en-US" sz="1600" dirty="0" smtClean="0">
                  <a:solidFill>
                    <a:srgbClr val="FFFF00"/>
                  </a:solidFill>
                </a:rPr>
                <a:t>D-ice (H,D)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 polarized targets up to 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</a:rPr>
                <a:t>10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35 </a:t>
              </a:r>
              <a:r>
                <a:rPr lang="en-US" sz="1600" dirty="0" smtClean="0">
                  <a:solidFill>
                    <a:srgbClr val="FFFF00"/>
                  </a:solidFill>
                </a:rPr>
                <a:t>cm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-2 </a:t>
              </a:r>
              <a:r>
                <a:rPr lang="en-US" sz="1600" dirty="0" smtClean="0">
                  <a:solidFill>
                    <a:srgbClr val="FFFF00"/>
                  </a:solidFill>
                </a:rPr>
                <a:t>s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-1</a:t>
              </a:r>
              <a:r>
                <a:rPr lang="en-US" sz="1600" dirty="0" smtClean="0">
                  <a:solidFill>
                    <a:srgbClr val="FFFF00"/>
                  </a:solidFill>
                </a:rPr>
                <a:t>, “complete”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acceptance</a:t>
              </a:r>
              <a:r>
                <a:rPr lang="en-US" sz="1600" dirty="0" smtClean="0">
                  <a:solidFill>
                    <a:srgbClr val="FFFF00"/>
                  </a:solidFill>
                </a:rPr>
                <a:t>, 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23" name="Picture 24"/>
            <p:cNvPicPr>
              <a:picLocks noChangeAspect="1"/>
            </p:cNvPicPr>
            <p:nvPr/>
          </p:nvPicPr>
          <p:blipFill>
            <a:blip r:embed="rId5"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279" y="3581400"/>
              <a:ext cx="2695575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658" y="3469516"/>
            <a:ext cx="3613030" cy="243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4993278" y="5926838"/>
            <a:ext cx="4150722" cy="63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/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SOLID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 </a:t>
            </a:r>
            <a:r>
              <a:rPr lang="en-US" sz="1600" baseline="30000" dirty="0" smtClean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He, NH</a:t>
            </a:r>
            <a:r>
              <a:rPr lang="en-US" sz="1600" baseline="-25000" dirty="0" smtClean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polarized targets up to</a:t>
            </a:r>
          </a:p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10</a:t>
            </a:r>
            <a:r>
              <a:rPr lang="en-US" sz="1600" baseline="30000" dirty="0" smtClean="0">
                <a:solidFill>
                  <a:srgbClr val="FFFF00"/>
                </a:solidFill>
              </a:rPr>
              <a:t>36 </a:t>
            </a:r>
            <a:r>
              <a:rPr lang="en-US" sz="1600" dirty="0" smtClean="0">
                <a:solidFill>
                  <a:srgbClr val="FFFF00"/>
                </a:solidFill>
              </a:rPr>
              <a:t>cm</a:t>
            </a:r>
            <a:r>
              <a:rPr lang="en-US" sz="1600" baseline="30000" dirty="0" smtClean="0">
                <a:solidFill>
                  <a:srgbClr val="FFFF00"/>
                </a:solidFill>
              </a:rPr>
              <a:t>-2 </a:t>
            </a:r>
            <a:r>
              <a:rPr lang="en-US" sz="1600" dirty="0" smtClean="0">
                <a:solidFill>
                  <a:srgbClr val="FFFF00"/>
                </a:solidFill>
              </a:rPr>
              <a:t>s</a:t>
            </a:r>
            <a:r>
              <a:rPr lang="en-US" sz="1600" baseline="30000" dirty="0" smtClean="0">
                <a:solidFill>
                  <a:srgbClr val="FFFF00"/>
                </a:solidFill>
              </a:rPr>
              <a:t>-1</a:t>
            </a:r>
            <a:r>
              <a:rPr lang="en-US" sz="1600" dirty="0" smtClean="0">
                <a:solidFill>
                  <a:srgbClr val="FFFF00"/>
                </a:solidFill>
              </a:rPr>
              <a:t>, large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acceptance</a:t>
            </a:r>
            <a:r>
              <a:rPr lang="en-US" sz="1600" dirty="0" smtClean="0">
                <a:solidFill>
                  <a:srgbClr val="FFFF00"/>
                </a:solidFill>
              </a:rPr>
              <a:t>, pion ID</a:t>
            </a:r>
            <a:endParaRPr lang="en-US" sz="16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4125694" y="3534544"/>
            <a:ext cx="1068388" cy="39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buSzPct val="150000"/>
            </a:pPr>
            <a:r>
              <a:rPr lang="en-US" b="1" dirty="0" smtClean="0">
                <a:solidFill>
                  <a:srgbClr val="FFFF00"/>
                </a:solidFill>
                <a:latin typeface="Arial" charset="0"/>
              </a:rPr>
              <a:t>Hall-A</a:t>
            </a:r>
            <a:endParaRPr lang="en-US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863191" y="-76200"/>
            <a:ext cx="52715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JLab12 Experimental Halls</a:t>
            </a: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44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984696" y="-76200"/>
            <a:ext cx="50285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SIDIS @ JLAB12  (2017++)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188729" y="961404"/>
            <a:ext cx="5423336" cy="5423336"/>
            <a:chOff x="-212436" y="1025333"/>
            <a:chExt cx="5423336" cy="5423336"/>
          </a:xfrm>
        </p:grpSpPr>
        <p:pic>
          <p:nvPicPr>
            <p:cNvPr id="2" name="Picture 1" descr="clas12proj-collins_hermes_compass.ep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2436" y="1025333"/>
              <a:ext cx="5423336" cy="5423336"/>
            </a:xfrm>
            <a:prstGeom prst="rect">
              <a:avLst/>
            </a:prstGeom>
          </p:spPr>
        </p:pic>
        <p:sp>
          <p:nvSpPr>
            <p:cNvPr id="49" name="TextBox 48"/>
            <p:cNvSpPr txBox="1"/>
            <p:nvPr/>
          </p:nvSpPr>
          <p:spPr>
            <a:xfrm>
              <a:off x="2752346" y="1148578"/>
              <a:ext cx="168144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000FF"/>
                  </a:solidFill>
                </a:rPr>
                <a:t>C</a:t>
              </a:r>
              <a:r>
                <a:rPr lang="en-US" sz="1400" dirty="0" smtClean="0">
                  <a:solidFill>
                    <a:srgbClr val="0000FF"/>
                  </a:solidFill>
                </a:rPr>
                <a:t>12-11-111  Hall-B</a:t>
              </a:r>
              <a:endParaRPr lang="en-US" sz="1400" dirty="0">
                <a:solidFill>
                  <a:srgbClr val="0000FF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54341" y="1084649"/>
            <a:ext cx="18409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Collins asymmetry:</a:t>
            </a:r>
            <a:endParaRPr lang="en-US" sz="1400" b="1" dirty="0">
              <a:solidFill>
                <a:srgbClr val="FF000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161" y="3887163"/>
            <a:ext cx="4163218" cy="262394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870161" y="797698"/>
            <a:ext cx="1831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FF0000"/>
                </a:solidFill>
              </a:rPr>
              <a:t>Sivers</a:t>
            </a:r>
            <a:r>
              <a:rPr lang="en-US" sz="1400" b="1" dirty="0" smtClean="0">
                <a:solidFill>
                  <a:srgbClr val="FF0000"/>
                </a:solidFill>
              </a:rPr>
              <a:t>  asymmetry:</a:t>
            </a:r>
            <a:endParaRPr lang="en-US" sz="1400" b="1" dirty="0">
              <a:solidFill>
                <a:srgbClr val="FF0000"/>
              </a:solidFill>
            </a:endParaRPr>
          </a:p>
        </p:txBody>
      </p:sp>
      <p:pic>
        <p:nvPicPr>
          <p:cNvPr id="24" name="Picture 23" descr="EPJA_Siver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161" y="1125640"/>
            <a:ext cx="3775999" cy="270869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964715" y="3834332"/>
            <a:ext cx="16722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C</a:t>
            </a:r>
            <a:r>
              <a:rPr lang="en-US" sz="1400" dirty="0" smtClean="0">
                <a:solidFill>
                  <a:srgbClr val="0000FF"/>
                </a:solidFill>
              </a:rPr>
              <a:t>12-10-006 Hall-A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212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364992" y="-76200"/>
            <a:ext cx="42679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Lattice Achievements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13" name="Picture 12" descr="Lattice_signchang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0" y="3678579"/>
            <a:ext cx="3642170" cy="283339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1867" y="3795693"/>
            <a:ext cx="1334552" cy="1220459"/>
          </a:xfrm>
          <a:prstGeom prst="rect">
            <a:avLst/>
          </a:prstGeom>
        </p:spPr>
      </p:pic>
      <p:pic>
        <p:nvPicPr>
          <p:cNvPr id="2" name="Picture 1" descr="Lattice_h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465" y="3753660"/>
            <a:ext cx="4126544" cy="28108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85" y="3340025"/>
            <a:ext cx="1290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Sivers</a:t>
            </a:r>
            <a:r>
              <a:rPr lang="en-US" sz="1600" dirty="0" smtClean="0"/>
              <a:t> shifts </a:t>
            </a:r>
            <a:endParaRPr lang="en-US" sz="1600" dirty="0"/>
          </a:p>
        </p:txBody>
      </p:sp>
      <p:sp>
        <p:nvSpPr>
          <p:cNvPr id="17" name="Rectangle 16"/>
          <p:cNvSpPr/>
          <p:nvPr/>
        </p:nvSpPr>
        <p:spPr>
          <a:xfrm>
            <a:off x="3067329" y="886833"/>
            <a:ext cx="1449410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000" b="1" dirty="0" smtClean="0"/>
              <a:t>K-F Liu  @ this Conf.</a:t>
            </a:r>
            <a:endParaRPr lang="en-US" sz="1000" dirty="0"/>
          </a:p>
        </p:txBody>
      </p:sp>
      <p:pic>
        <p:nvPicPr>
          <p:cNvPr id="4" name="Picture 3" descr="Lattice_mass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5" y="1133072"/>
            <a:ext cx="3047955" cy="212113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9982" y="822842"/>
            <a:ext cx="26595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Nucleon mass components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4968285" y="3345647"/>
            <a:ext cx="23436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Transversity</a:t>
            </a:r>
            <a:r>
              <a:rPr lang="en-US" sz="1600" dirty="0" smtClean="0"/>
              <a:t> distribution</a:t>
            </a:r>
            <a:endParaRPr lang="en-US" sz="16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6520" y="999784"/>
            <a:ext cx="3359000" cy="2254423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7131329" y="875482"/>
            <a:ext cx="1888232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000" b="1" dirty="0" smtClean="0"/>
              <a:t>K-F Liu++  [</a:t>
            </a:r>
            <a:r>
              <a:rPr lang="en-US" sz="1000" b="1" dirty="0" err="1" smtClean="0"/>
              <a:t>arXiv</a:t>
            </a:r>
            <a:r>
              <a:rPr lang="en-US" sz="1000" b="1" dirty="0"/>
              <a:t> </a:t>
            </a:r>
            <a:r>
              <a:rPr lang="en-US" sz="1000" b="1" dirty="0" smtClean="0"/>
              <a:t>1203.6388]</a:t>
            </a:r>
            <a:endParaRPr lang="en-US" sz="1000" dirty="0"/>
          </a:p>
        </p:txBody>
      </p:sp>
      <p:sp>
        <p:nvSpPr>
          <p:cNvPr id="24" name="Rectangle 23"/>
          <p:cNvSpPr/>
          <p:nvPr/>
        </p:nvSpPr>
        <p:spPr>
          <a:xfrm>
            <a:off x="7326888" y="3387180"/>
            <a:ext cx="1642021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000" b="1" dirty="0" smtClean="0"/>
              <a:t>H-W Lin @ QCD-</a:t>
            </a:r>
            <a:r>
              <a:rPr lang="en-US" sz="1000" b="1" dirty="0" err="1" smtClean="0"/>
              <a:t>Evol</a:t>
            </a:r>
            <a:r>
              <a:rPr lang="en-US" sz="1000" b="1" dirty="0" smtClean="0"/>
              <a:t> 13</a:t>
            </a:r>
            <a:endParaRPr lang="en-US" sz="1000" dirty="0"/>
          </a:p>
        </p:txBody>
      </p:sp>
      <p:sp>
        <p:nvSpPr>
          <p:cNvPr id="26" name="TextBox 25"/>
          <p:cNvSpPr txBox="1"/>
          <p:nvPr/>
        </p:nvSpPr>
        <p:spPr>
          <a:xfrm>
            <a:off x="4852019" y="824980"/>
            <a:ext cx="2078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Spin </a:t>
            </a:r>
            <a:r>
              <a:rPr lang="en-US" sz="1600" dirty="0" err="1" smtClean="0"/>
              <a:t>dsecomposition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8686800" y="3881120"/>
            <a:ext cx="332761" cy="2092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8158480" y="6278880"/>
            <a:ext cx="810429" cy="2856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505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571501" y="1097648"/>
            <a:ext cx="3914353" cy="1015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531016" y="-76200"/>
            <a:ext cx="393591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Future: EIC and LHC</a:t>
            </a: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3D PDFs: path to the LHC,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2016, LNF 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139539" y="1039091"/>
            <a:ext cx="3858593" cy="5165436"/>
            <a:chOff x="4704111" y="1039091"/>
            <a:chExt cx="3858593" cy="516543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04111" y="1039091"/>
              <a:ext cx="3858593" cy="5165436"/>
            </a:xfrm>
            <a:prstGeom prst="rect">
              <a:avLst/>
            </a:prstGeom>
          </p:spPr>
        </p:pic>
        <p:sp>
          <p:nvSpPr>
            <p:cNvPr id="4" name="Right Triangle 3"/>
            <p:cNvSpPr/>
            <p:nvPr/>
          </p:nvSpPr>
          <p:spPr>
            <a:xfrm rot="16200000">
              <a:off x="6599465" y="3116034"/>
              <a:ext cx="1759860" cy="1968502"/>
            </a:xfrm>
            <a:prstGeom prst="rtTriangle">
              <a:avLst/>
            </a:prstGeom>
            <a:solidFill>
              <a:srgbClr val="008000">
                <a:alpha val="38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324928" y="2594429"/>
              <a:ext cx="244928" cy="117929"/>
            </a:xfrm>
            <a:prstGeom prst="rect">
              <a:avLst/>
            </a:prstGeom>
            <a:solidFill>
              <a:srgbClr val="008000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588006" y="2503725"/>
              <a:ext cx="4411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EIC</a:t>
              </a:r>
              <a:endParaRPr lang="en-US" sz="1200" dirty="0"/>
            </a:p>
          </p:txBody>
        </p:sp>
      </p:grpSp>
      <p:pic>
        <p:nvPicPr>
          <p:cNvPr id="15" name="Picture 14" descr="x-q2-polccdis.eps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7" r="7108" b="4085"/>
          <a:stretch/>
        </p:blipFill>
        <p:spPr>
          <a:xfrm>
            <a:off x="172357" y="2585364"/>
            <a:ext cx="4862283" cy="33933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8714" y="1197429"/>
            <a:ext cx="3914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EIC will provide data in the much needed</a:t>
            </a:r>
          </a:p>
          <a:p>
            <a:r>
              <a:rPr lang="en-US" sz="1600" dirty="0" smtClean="0"/>
              <a:t>“intermediate” energy region matching </a:t>
            </a:r>
          </a:p>
          <a:p>
            <a:r>
              <a:rPr lang="en-US" sz="1600" dirty="0" smtClean="0"/>
              <a:t>“pure” </a:t>
            </a:r>
            <a:r>
              <a:rPr lang="en-US" sz="1600" dirty="0" err="1" smtClean="0"/>
              <a:t>pQCD</a:t>
            </a:r>
            <a:r>
              <a:rPr lang="en-US" sz="1600" dirty="0" smtClean="0"/>
              <a:t> with “pure” TMD regime.</a:t>
            </a:r>
          </a:p>
        </p:txBody>
      </p:sp>
      <p:sp>
        <p:nvSpPr>
          <p:cNvPr id="17" name="Right Triangle 16"/>
          <p:cNvSpPr/>
          <p:nvPr/>
        </p:nvSpPr>
        <p:spPr>
          <a:xfrm rot="16200000">
            <a:off x="3927931" y="4715328"/>
            <a:ext cx="633186" cy="1162959"/>
          </a:xfrm>
          <a:prstGeom prst="rtTriangle">
            <a:avLst/>
          </a:prstGeom>
          <a:solidFill>
            <a:srgbClr val="C4A5BF">
              <a:alpha val="55000"/>
            </a:srgbClr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16200000">
            <a:off x="8355696" y="4435023"/>
            <a:ext cx="633186" cy="453572"/>
          </a:xfrm>
          <a:prstGeom prst="rtTriangle">
            <a:avLst/>
          </a:prstGeom>
          <a:solidFill>
            <a:srgbClr val="660066">
              <a:alpha val="55000"/>
            </a:srgbClr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760356" y="2805793"/>
            <a:ext cx="244928" cy="117929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043754" y="2706925"/>
            <a:ext cx="689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JLab12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2521720" y="6141775"/>
            <a:ext cx="3982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See L. </a:t>
            </a:r>
            <a:r>
              <a:rPr lang="en-US" dirty="0" err="1" smtClean="0">
                <a:solidFill>
                  <a:srgbClr val="FF6600"/>
                </a:solidFill>
              </a:rPr>
              <a:t>Pappalaro</a:t>
            </a:r>
            <a:r>
              <a:rPr lang="en-US" dirty="0" smtClean="0">
                <a:solidFill>
                  <a:srgbClr val="FF6600"/>
                </a:solidFill>
              </a:rPr>
              <a:t> and M. </a:t>
            </a:r>
            <a:r>
              <a:rPr lang="en-US" dirty="0" err="1" smtClean="0">
                <a:solidFill>
                  <a:srgbClr val="FF6600"/>
                </a:solidFill>
              </a:rPr>
              <a:t>Radici</a:t>
            </a:r>
            <a:r>
              <a:rPr lang="en-US" dirty="0" smtClean="0">
                <a:solidFill>
                  <a:srgbClr val="FF6600"/>
                </a:solidFill>
              </a:rPr>
              <a:t> talks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499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869843" y="2599615"/>
            <a:ext cx="745141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Constrain models in the valence and sea region</a:t>
            </a:r>
          </a:p>
          <a:p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</a:t>
            </a:r>
          </a:p>
          <a:p>
            <a:pPr>
              <a:buFontTx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Test factorization, universality and evolution </a:t>
            </a:r>
          </a:p>
          <a:p>
            <a:r>
              <a:rPr lang="en-US" sz="1600" dirty="0">
                <a:solidFill>
                  <a:srgbClr val="0000FF"/>
                </a:solidFill>
                <a:latin typeface="Arial" pitchFamily="-108" charset="0"/>
              </a:rPr>
              <a:t> 	 </a:t>
            </a:r>
          </a:p>
          <a:p>
            <a:pPr>
              <a:buFontTx/>
              <a:buChar char="•"/>
            </a:pPr>
            <a:r>
              <a:rPr lang="en-US" sz="1600" dirty="0">
                <a:solidFill>
                  <a:srgbClr val="0000FF"/>
                </a:solidFill>
                <a:latin typeface="Arial" pitchFamily="-108" charset="0"/>
              </a:rPr>
              <a:t>  </a:t>
            </a: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Study higher twist effects </a:t>
            </a:r>
          </a:p>
          <a:p>
            <a:pPr>
              <a:buFontTx/>
              <a:buChar char="•"/>
            </a:pPr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Investigate non</a:t>
            </a:r>
            <a:r>
              <a:rPr lang="en-US" sz="1600" dirty="0">
                <a:solidFill>
                  <a:srgbClr val="0000FF"/>
                </a:solidFill>
                <a:latin typeface="Arial" pitchFamily="-108" charset="0"/>
              </a:rPr>
              <a:t>-</a:t>
            </a:r>
            <a:r>
              <a:rPr lang="en-US" sz="1600" dirty="0" err="1">
                <a:solidFill>
                  <a:srgbClr val="0000FF"/>
                </a:solidFill>
                <a:latin typeface="Arial" pitchFamily="-108" charset="0"/>
              </a:rPr>
              <a:t>perturbative</a:t>
            </a:r>
            <a:r>
              <a:rPr lang="en-US" sz="1600" dirty="0">
                <a:solidFill>
                  <a:srgbClr val="0000FF"/>
                </a:solidFill>
                <a:latin typeface="Arial" pitchFamily="-108" charset="0"/>
              </a:rPr>
              <a:t> to </a:t>
            </a:r>
            <a:r>
              <a:rPr lang="en-US" sz="1600" dirty="0" err="1" smtClean="0">
                <a:solidFill>
                  <a:srgbClr val="0000FF"/>
                </a:solidFill>
                <a:latin typeface="Arial" pitchFamily="-108" charset="0"/>
              </a:rPr>
              <a:t>perturbative</a:t>
            </a: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transition (along P</a:t>
            </a:r>
            <a:r>
              <a:rPr lang="en-US" sz="1600" baseline="-25000" dirty="0" smtClean="0">
                <a:solidFill>
                  <a:srgbClr val="0000FF"/>
                </a:solidFill>
                <a:latin typeface="Arial" pitchFamily="-108" charset="0"/>
              </a:rPr>
              <a:t>T</a:t>
            </a: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) </a:t>
            </a:r>
          </a:p>
          <a:p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</a:t>
            </a:r>
            <a:r>
              <a:rPr lang="en-US" sz="1600" dirty="0" smtClean="0">
                <a:solidFill>
                  <a:srgbClr val="0000FF"/>
                </a:solidFill>
              </a:rPr>
              <a:t>Flavor </a:t>
            </a:r>
            <a:r>
              <a:rPr lang="en-US" sz="1600" dirty="0">
                <a:solidFill>
                  <a:srgbClr val="0000FF"/>
                </a:solidFill>
              </a:rPr>
              <a:t>separation via proton and deuteron </a:t>
            </a:r>
            <a:r>
              <a:rPr lang="en-US" sz="1600" dirty="0" smtClean="0">
                <a:solidFill>
                  <a:srgbClr val="0000FF"/>
                </a:solidFill>
              </a:rPr>
              <a:t>targets and hadron ID</a:t>
            </a:r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endParaRPr lang="en-US" sz="1600" dirty="0" smtClean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Arial" pitchFamily="-108" charset="0"/>
              </a:rPr>
              <a:t>  Test of Lattice QCD calculations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270485" y="-76200"/>
            <a:ext cx="245692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Conclusions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82487" y="1693355"/>
            <a:ext cx="7487786" cy="445919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09180" y="5793581"/>
            <a:ext cx="88616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smtClean="0">
                <a:solidFill>
                  <a:srgbClr val="FF0000"/>
                </a:solidFill>
                <a:latin typeface="Times New Roman" pitchFamily="-108" charset="0"/>
              </a:rPr>
              <a:t>A c</a:t>
            </a:r>
            <a:r>
              <a:rPr lang="en-US" b="0" dirty="0" smtClean="0">
                <a:solidFill>
                  <a:srgbClr val="FF0000"/>
                </a:solidFill>
                <a:latin typeface="Times New Roman" pitchFamily="-108" charset="0"/>
              </a:rPr>
              <a:t>omprehensive study </a:t>
            </a:r>
            <a:r>
              <a:rPr lang="en-US" dirty="0" smtClean="0">
                <a:solidFill>
                  <a:srgbClr val="FF0000"/>
                </a:solidFill>
                <a:latin typeface="Times New Roman" pitchFamily="-108" charset="0"/>
              </a:rPr>
              <a:t>provides access to the peculiar dynamics of the QCD confined world</a:t>
            </a:r>
            <a:r>
              <a:rPr lang="en-US" b="0" dirty="0" smtClean="0">
                <a:solidFill>
                  <a:srgbClr val="FF0000"/>
                </a:solidFill>
                <a:latin typeface="Times New Roman" pitchFamily="-10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6290" y="1758388"/>
            <a:ext cx="76201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itchFamily="-108" charset="0"/>
              </a:rPr>
              <a:t>Next step: Moving from phenomenology to rigorous treatment (predictive power)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478637" y="2389919"/>
            <a:ext cx="6778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New data coming from SIDIS, DY, </a:t>
            </a:r>
            <a:r>
              <a:rPr lang="en-US" sz="1600" dirty="0" err="1" smtClean="0">
                <a:latin typeface="Arial"/>
                <a:cs typeface="Arial"/>
              </a:rPr>
              <a:t>e+e</a:t>
            </a:r>
            <a:r>
              <a:rPr lang="en-US" sz="1600" dirty="0" smtClean="0">
                <a:latin typeface="Arial"/>
                <a:cs typeface="Arial"/>
              </a:rPr>
              <a:t>- and </a:t>
            </a:r>
            <a:r>
              <a:rPr lang="en-US" sz="1600" dirty="0" err="1" smtClean="0">
                <a:latin typeface="Arial"/>
                <a:cs typeface="Arial"/>
              </a:rPr>
              <a:t>pp</a:t>
            </a:r>
            <a:r>
              <a:rPr lang="en-US" sz="1600" dirty="0" smtClean="0">
                <a:latin typeface="Arial"/>
                <a:cs typeface="Arial"/>
              </a:rPr>
              <a:t> reactions should allow to: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6290" y="866382"/>
            <a:ext cx="77018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"/>
                <a:cs typeface="Times"/>
              </a:rPr>
              <a:t>T</a:t>
            </a:r>
            <a:r>
              <a:rPr lang="en-US" dirty="0" smtClean="0">
                <a:latin typeface="Times"/>
                <a:cs typeface="Times"/>
              </a:rPr>
              <a:t>he last decade provided many evidences that correlation </a:t>
            </a:r>
            <a:r>
              <a:rPr lang="en-US" dirty="0">
                <a:latin typeface="Times"/>
                <a:cs typeface="Times"/>
              </a:rPr>
              <a:t>of </a:t>
            </a:r>
            <a:r>
              <a:rPr lang="en-US" dirty="0" err="1" smtClean="0">
                <a:latin typeface="Times"/>
                <a:cs typeface="Times"/>
              </a:rPr>
              <a:t>partonic</a:t>
            </a:r>
            <a:r>
              <a:rPr lang="en-US" dirty="0" smtClean="0">
                <a:latin typeface="Times"/>
                <a:cs typeface="Times"/>
              </a:rPr>
              <a:t> </a:t>
            </a:r>
            <a:r>
              <a:rPr lang="en-US" dirty="0">
                <a:latin typeface="Times"/>
                <a:cs typeface="Times"/>
              </a:rPr>
              <a:t>transverse degrees of freedom </a:t>
            </a:r>
            <a:r>
              <a:rPr lang="en-US" dirty="0" smtClean="0">
                <a:latin typeface="Times"/>
                <a:cs typeface="Times"/>
              </a:rPr>
              <a:t>in the nucleon do </a:t>
            </a:r>
            <a:r>
              <a:rPr lang="en-US" dirty="0">
                <a:latin typeface="Times"/>
                <a:cs typeface="Times"/>
              </a:rPr>
              <a:t>exist </a:t>
            </a:r>
            <a:r>
              <a:rPr lang="en-US" dirty="0" smtClean="0">
                <a:latin typeface="Times"/>
                <a:cs typeface="Times"/>
              </a:rPr>
              <a:t>and </a:t>
            </a:r>
            <a:r>
              <a:rPr lang="en-US" dirty="0">
                <a:latin typeface="Times"/>
                <a:cs typeface="Times"/>
              </a:rPr>
              <a:t>manifest in </a:t>
            </a:r>
            <a:r>
              <a:rPr lang="en-US" dirty="0" err="1">
                <a:latin typeface="Times"/>
                <a:cs typeface="Times"/>
              </a:rPr>
              <a:t>hadronic</a:t>
            </a:r>
            <a:r>
              <a:rPr lang="en-US" dirty="0">
                <a:latin typeface="Times"/>
                <a:cs typeface="Times"/>
              </a:rPr>
              <a:t> interactions</a:t>
            </a: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120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Elliptical_Flow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110" y="2502363"/>
            <a:ext cx="3992781" cy="2950206"/>
          </a:xfrm>
          <a:prstGeom prst="rect">
            <a:avLst/>
          </a:prstGeom>
        </p:spPr>
      </p:pic>
      <p:pic>
        <p:nvPicPr>
          <p:cNvPr id="17" name="Picture 16" descr="Ellipticla_Flow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310" y="2554432"/>
            <a:ext cx="3080607" cy="304210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257428" y="-76200"/>
            <a:ext cx="248307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Elliptic Flow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ALICE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69" y="3976848"/>
            <a:ext cx="830118" cy="859076"/>
          </a:xfrm>
          <a:prstGeom prst="rect">
            <a:avLst/>
          </a:prstGeom>
        </p:spPr>
      </p:pic>
      <p:pic>
        <p:nvPicPr>
          <p:cNvPr id="11" name="Picture 10" descr="ALICE_xsec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242" y="1724560"/>
            <a:ext cx="5288221" cy="523807"/>
          </a:xfrm>
          <a:prstGeom prst="rect">
            <a:avLst/>
          </a:prstGeom>
        </p:spPr>
      </p:pic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6769" y="1039091"/>
            <a:ext cx="4918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Is there a collective motion in small systems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9349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CD_lagrangia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364" y="674040"/>
            <a:ext cx="6419272" cy="802409"/>
          </a:xfrm>
          <a:prstGeom prst="rect">
            <a:avLst/>
          </a:prstGeom>
        </p:spPr>
      </p:pic>
      <p:pic>
        <p:nvPicPr>
          <p:cNvPr id="7" name="Picture 6" descr="Nucleon_3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819" y="1681909"/>
            <a:ext cx="3260746" cy="393820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5974403" y="1843441"/>
            <a:ext cx="3019504" cy="153936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08718" y="1816070"/>
            <a:ext cx="2897281" cy="190155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944008" y="-76200"/>
            <a:ext cx="710986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Strong-Force Confined-Universe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8328" y="2160836"/>
            <a:ext cx="21349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Dynamic Spin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- Parton polarization</a:t>
            </a:r>
          </a:p>
          <a:p>
            <a:r>
              <a:rPr lang="en-US" sz="1600" dirty="0" smtClean="0"/>
              <a:t>  - Orbital motion  </a:t>
            </a:r>
          </a:p>
          <a:p>
            <a:r>
              <a:rPr lang="en-US" sz="1600" dirty="0" smtClean="0"/>
              <a:t>  - Form Factors</a:t>
            </a:r>
          </a:p>
          <a:p>
            <a:r>
              <a:rPr lang="en-US" sz="1600" dirty="0" smtClean="0"/>
              <a:t>  - Magnetic Moment</a:t>
            </a:r>
          </a:p>
        </p:txBody>
      </p:sp>
      <p:sp>
        <p:nvSpPr>
          <p:cNvPr id="14" name="Oval 13"/>
          <p:cNvSpPr/>
          <p:nvPr/>
        </p:nvSpPr>
        <p:spPr>
          <a:xfrm>
            <a:off x="5710931" y="4149150"/>
            <a:ext cx="3282976" cy="186705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184175" y="4432735"/>
            <a:ext cx="24313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Color charge density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-  Nucleon tomography</a:t>
            </a:r>
          </a:p>
          <a:p>
            <a:r>
              <a:rPr lang="en-US" sz="1600" dirty="0" smtClean="0"/>
              <a:t>  </a:t>
            </a:r>
            <a:r>
              <a:rPr lang="en-US" sz="1600" dirty="0" smtClean="0">
                <a:solidFill>
                  <a:srgbClr val="000000"/>
                </a:solidFill>
              </a:rPr>
              <a:t> -  </a:t>
            </a:r>
            <a:r>
              <a:rPr lang="en-US" sz="1600" dirty="0">
                <a:solidFill>
                  <a:srgbClr val="000000"/>
                </a:solidFill>
              </a:rPr>
              <a:t>D</a:t>
            </a:r>
            <a:r>
              <a:rPr lang="en-US" sz="1600" dirty="0" smtClean="0">
                <a:solidFill>
                  <a:srgbClr val="000000"/>
                </a:solidFill>
              </a:rPr>
              <a:t>iffractive physics</a:t>
            </a:r>
          </a:p>
          <a:p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smtClean="0">
                <a:solidFill>
                  <a:srgbClr val="000000"/>
                </a:solidFill>
              </a:rPr>
              <a:t>  -  Gluon saturation</a:t>
            </a:r>
          </a:p>
          <a:p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smtClean="0">
                <a:solidFill>
                  <a:srgbClr val="000000"/>
                </a:solidFill>
              </a:rPr>
              <a:t>  -  Color force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79137" y="4467370"/>
            <a:ext cx="3124007" cy="167831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69421" y="4661990"/>
            <a:ext cx="217239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FF0000"/>
                </a:solidFill>
              </a:rPr>
              <a:t>Hadronization</a:t>
            </a:r>
            <a:endParaRPr lang="en-US" sz="1600" dirty="0" smtClean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600" dirty="0"/>
              <a:t>S</a:t>
            </a:r>
            <a:r>
              <a:rPr lang="en-US" sz="1600" dirty="0" smtClean="0"/>
              <a:t>pin</a:t>
            </a:r>
            <a:r>
              <a:rPr lang="en-US" sz="1600" dirty="0"/>
              <a:t>-orbit </a:t>
            </a:r>
            <a:r>
              <a:rPr lang="en-US" sz="1600" dirty="0" smtClean="0"/>
              <a:t>effects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P</a:t>
            </a:r>
            <a:r>
              <a:rPr lang="en-US" sz="1600" dirty="0" smtClean="0"/>
              <a:t>arton energy loss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-   Jet </a:t>
            </a:r>
            <a:r>
              <a:rPr lang="en-US" sz="1600" dirty="0">
                <a:solidFill>
                  <a:srgbClr val="000000"/>
                </a:solidFill>
              </a:rPr>
              <a:t>quenching</a:t>
            </a:r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6565903" y="2137746"/>
            <a:ext cx="1952377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Parton Correlations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- </a:t>
            </a:r>
            <a:r>
              <a:rPr lang="en-US" sz="1600" dirty="0" err="1" smtClean="0"/>
              <a:t>dPDFs</a:t>
            </a:r>
            <a:endParaRPr lang="en-US" sz="16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  - Short range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</a:t>
            </a:r>
            <a:r>
              <a:rPr lang="en-US" sz="1600" dirty="0" smtClean="0">
                <a:solidFill>
                  <a:srgbClr val="000000"/>
                </a:solidFill>
              </a:rPr>
              <a:t> - MPI</a:t>
            </a:r>
          </a:p>
          <a:p>
            <a:r>
              <a:rPr lang="en-US" dirty="0"/>
              <a:t> </a:t>
            </a:r>
            <a:endParaRPr lang="en-US" dirty="0" smtClean="0"/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791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912" y="1213784"/>
            <a:ext cx="6576260" cy="5113121"/>
          </a:xfrm>
          <a:prstGeom prst="rect">
            <a:avLst/>
          </a:prstGeom>
        </p:spPr>
      </p:pic>
      <p:sp>
        <p:nvSpPr>
          <p:cNvPr id="47" name="Rounded Rectangle 46"/>
          <p:cNvSpPr/>
          <p:nvPr/>
        </p:nvSpPr>
        <p:spPr>
          <a:xfrm>
            <a:off x="212054" y="890137"/>
            <a:ext cx="4325309" cy="23574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1589058" y="6146215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946031" y="-76200"/>
            <a:ext cx="51058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3D Nucleon Structure</a:t>
            </a:r>
          </a:p>
        </p:txBody>
      </p:sp>
      <p:sp>
        <p:nvSpPr>
          <p:cNvPr id="2" name="Right Triangle 1"/>
          <p:cNvSpPr/>
          <p:nvPr/>
        </p:nvSpPr>
        <p:spPr>
          <a:xfrm>
            <a:off x="2237910" y="4481476"/>
            <a:ext cx="1121785" cy="166473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83912" y="4375720"/>
            <a:ext cx="902422" cy="912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237910" y="5391716"/>
            <a:ext cx="625334" cy="80068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2120595" y="4768273"/>
            <a:ext cx="742649" cy="62344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22070" y="3671217"/>
            <a:ext cx="21117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Longitudinal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rgbClr val="0000FF"/>
                </a:solidFill>
              </a:rPr>
              <a:t>momentum</a:t>
            </a:r>
          </a:p>
          <a:p>
            <a:r>
              <a:rPr lang="en-US" i="1" dirty="0">
                <a:solidFill>
                  <a:srgbClr val="0000FF"/>
                </a:solidFill>
              </a:rPr>
              <a:t>k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r>
              <a:rPr lang="en-US" i="1" dirty="0" smtClean="0">
                <a:solidFill>
                  <a:srgbClr val="0000FF"/>
                </a:solidFill>
              </a:rPr>
              <a:t>=</a:t>
            </a:r>
            <a:r>
              <a:rPr lang="en-US" i="1" dirty="0" err="1" smtClean="0">
                <a:solidFill>
                  <a:srgbClr val="0000FF"/>
                </a:solidFill>
              </a:rPr>
              <a:t>xP</a:t>
            </a:r>
            <a:r>
              <a:rPr lang="en-US" i="1" baseline="30000" dirty="0" smtClean="0">
                <a:solidFill>
                  <a:srgbClr val="0000FF"/>
                </a:solidFill>
              </a:rPr>
              <a:t>+</a:t>
            </a:r>
            <a:endParaRPr lang="en-US" i="1" baseline="30000" dirty="0">
              <a:solidFill>
                <a:srgbClr val="0000FF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4514273" y="2920992"/>
            <a:ext cx="1546750" cy="668293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821166">
            <a:off x="6412667" y="5510268"/>
            <a:ext cx="1565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plane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159740" y="2041498"/>
            <a:ext cx="274808" cy="814276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6166605" y="2920992"/>
            <a:ext cx="342644" cy="854364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5911933" y="2079879"/>
            <a:ext cx="436247" cy="369332"/>
            <a:chOff x="6026548" y="1194323"/>
            <a:chExt cx="436247" cy="369332"/>
          </a:xfrm>
        </p:grpSpPr>
        <p:sp>
          <p:nvSpPr>
            <p:cNvPr id="22" name="TextBox 21"/>
            <p:cNvSpPr txBox="1"/>
            <p:nvPr/>
          </p:nvSpPr>
          <p:spPr>
            <a:xfrm>
              <a:off x="6026548" y="1194323"/>
              <a:ext cx="4362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>
                  <a:solidFill>
                    <a:srgbClr val="0000FF"/>
                  </a:solidFill>
                </a:rPr>
                <a:t>k</a:t>
              </a:r>
              <a:r>
                <a:rPr lang="en-US" i="1" baseline="-25000" dirty="0" err="1" smtClean="0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5836418" y="3008011"/>
            <a:ext cx="449209" cy="369332"/>
            <a:chOff x="6026548" y="1194323"/>
            <a:chExt cx="449209" cy="369332"/>
          </a:xfrm>
        </p:grpSpPr>
        <p:sp>
          <p:nvSpPr>
            <p:cNvPr id="38" name="TextBox 37"/>
            <p:cNvSpPr txBox="1"/>
            <p:nvPr/>
          </p:nvSpPr>
          <p:spPr>
            <a:xfrm>
              <a:off x="6026548" y="1194323"/>
              <a:ext cx="4492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rgbClr val="0000FF"/>
                  </a:solidFill>
                </a:rPr>
                <a:t>b</a:t>
              </a:r>
              <a:r>
                <a:rPr lang="en-US" i="1" baseline="-25000" dirty="0" err="1" smtClean="0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39" name="Straight Arrow Connector 38"/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6599644" y="1733721"/>
            <a:ext cx="2023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momentum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05359" y="3259093"/>
            <a:ext cx="1744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Transverse position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471270" y="4666142"/>
            <a:ext cx="291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417426" y="5895175"/>
            <a:ext cx="223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9773310"/>
              </p:ext>
            </p:extLst>
          </p:nvPr>
        </p:nvGraphicFramePr>
        <p:xfrm>
          <a:off x="1457470" y="921369"/>
          <a:ext cx="1305427" cy="428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9483" name="Equation" r:id="rId5" imgW="812800" imgH="266700" progId="Equation.3">
                  <p:embed/>
                </p:oleObj>
              </mc:Choice>
              <mc:Fallback>
                <p:oleObj name="Equation" r:id="rId5" imgW="8128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57470" y="921369"/>
                        <a:ext cx="1305427" cy="4283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9003810"/>
              </p:ext>
            </p:extLst>
          </p:nvPr>
        </p:nvGraphicFramePr>
        <p:xfrm>
          <a:off x="406471" y="1849171"/>
          <a:ext cx="889203" cy="413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9484" name="Equation" r:id="rId7" imgW="571500" imgH="266700" progId="Equation.3">
                  <p:embed/>
                </p:oleObj>
              </mc:Choice>
              <mc:Fallback>
                <p:oleObj name="Equation" r:id="rId7" imgW="5715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6471" y="1849171"/>
                        <a:ext cx="889203" cy="413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476954"/>
              </p:ext>
            </p:extLst>
          </p:nvPr>
        </p:nvGraphicFramePr>
        <p:xfrm>
          <a:off x="2340693" y="1790685"/>
          <a:ext cx="21177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9485" name="Equation" r:id="rId9" imgW="1358900" imgH="317500" progId="Equation.3">
                  <p:embed/>
                </p:oleObj>
              </mc:Choice>
              <mc:Fallback>
                <p:oleObj name="Equation" r:id="rId9" imgW="13589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340693" y="1790685"/>
                        <a:ext cx="2117725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3283478" y="5506610"/>
            <a:ext cx="15164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Photon </a:t>
            </a:r>
            <a:r>
              <a:rPr lang="en-US" sz="1400" dirty="0" err="1" smtClean="0"/>
              <a:t>Virtuality</a:t>
            </a:r>
            <a:endParaRPr lang="en-US" sz="1400" dirty="0" smtClean="0"/>
          </a:p>
          <a:p>
            <a:r>
              <a:rPr lang="en-US" i="1" dirty="0" smtClean="0"/>
              <a:t>Q</a:t>
            </a:r>
            <a:r>
              <a:rPr lang="en-US" i="1" baseline="30000" dirty="0" smtClean="0"/>
              <a:t>2</a:t>
            </a:r>
            <a:endParaRPr lang="en-US" i="1" baseline="30000" dirty="0"/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8435424"/>
              </p:ext>
            </p:extLst>
          </p:nvPr>
        </p:nvGraphicFramePr>
        <p:xfrm>
          <a:off x="1649168" y="2806188"/>
          <a:ext cx="593725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9486" name="Equation" r:id="rId11" imgW="393700" imgH="254000" progId="Equation.3">
                  <p:embed/>
                </p:oleObj>
              </mc:Choice>
              <mc:Fallback>
                <p:oleObj name="Equation" r:id="rId11" imgW="3937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649168" y="2806188"/>
                        <a:ext cx="593725" cy="382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ext Box 6"/>
          <p:cNvSpPr txBox="1">
            <a:spLocks noChangeArrowheads="1"/>
          </p:cNvSpPr>
          <p:nvPr/>
        </p:nvSpPr>
        <p:spPr bwMode="auto">
          <a:xfrm rot="2338822">
            <a:off x="1224073" y="2341292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1" name="Text Box 12"/>
          <p:cNvSpPr txBox="1">
            <a:spLocks noChangeArrowheads="1"/>
          </p:cNvSpPr>
          <p:nvPr/>
        </p:nvSpPr>
        <p:spPr bwMode="auto">
          <a:xfrm rot="19437630">
            <a:off x="839590" y="1342912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baseline="30000" dirty="0" smtClean="0">
                <a:latin typeface="Arial" pitchFamily="-108" charset="0"/>
              </a:rPr>
              <a:t>2</a:t>
            </a:r>
            <a:r>
              <a:rPr lang="en-US" sz="1200" dirty="0" smtClean="0">
                <a:latin typeface="Arial" pitchFamily="-108" charset="0"/>
              </a:rPr>
              <a:t>b</a:t>
            </a:r>
            <a:r>
              <a:rPr lang="en-US" sz="1200" baseline="-25000" dirty="0" smtClean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2" name="Line 13"/>
          <p:cNvSpPr>
            <a:spLocks noChangeShapeType="1"/>
          </p:cNvSpPr>
          <p:nvPr/>
        </p:nvSpPr>
        <p:spPr bwMode="auto">
          <a:xfrm flipH="1">
            <a:off x="877454" y="1349712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Line 26"/>
          <p:cNvSpPr>
            <a:spLocks noChangeShapeType="1"/>
          </p:cNvSpPr>
          <p:nvPr/>
        </p:nvSpPr>
        <p:spPr bwMode="auto">
          <a:xfrm>
            <a:off x="948480" y="2250462"/>
            <a:ext cx="700687" cy="60531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Text Box 6"/>
          <p:cNvSpPr txBox="1">
            <a:spLocks noChangeArrowheads="1"/>
          </p:cNvSpPr>
          <p:nvPr/>
        </p:nvSpPr>
        <p:spPr bwMode="auto">
          <a:xfrm rot="2481873">
            <a:off x="2448685" y="1379046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 rot="19437630">
            <a:off x="2128577" y="2400161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 smtClean="0">
                <a:latin typeface="Arial" pitchFamily="-108" charset="0"/>
              </a:rPr>
              <a:t>d</a:t>
            </a:r>
            <a:r>
              <a:rPr lang="en-US" sz="1200" baseline="30000" dirty="0" smtClean="0">
                <a:latin typeface="Arial" pitchFamily="-108" charset="0"/>
              </a:rPr>
              <a:t>2</a:t>
            </a:r>
            <a:r>
              <a:rPr lang="en-US" sz="1200" dirty="0" smtClean="0">
                <a:latin typeface="Arial" pitchFamily="-108" charset="0"/>
              </a:rPr>
              <a:t>b</a:t>
            </a:r>
            <a:r>
              <a:rPr lang="en-US" sz="1200" baseline="-25000" dirty="0" smtClean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6" name="Line 13"/>
          <p:cNvSpPr>
            <a:spLocks noChangeShapeType="1"/>
          </p:cNvSpPr>
          <p:nvPr/>
        </p:nvSpPr>
        <p:spPr bwMode="auto">
          <a:xfrm flipH="1">
            <a:off x="2176933" y="2344768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Line 26"/>
          <p:cNvSpPr>
            <a:spLocks noChangeShapeType="1"/>
          </p:cNvSpPr>
          <p:nvPr/>
        </p:nvSpPr>
        <p:spPr bwMode="auto">
          <a:xfrm>
            <a:off x="2271423" y="1326622"/>
            <a:ext cx="545641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213971" y="830349"/>
            <a:ext cx="2135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Confinement Scale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65979" y="3609662"/>
            <a:ext cx="2135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High Energy Probe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Hard Scale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551024">
            <a:off x="7377524" y="4328134"/>
            <a:ext cx="640009" cy="36764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8016170" y="4173699"/>
            <a:ext cx="544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800000"/>
                </a:solidFill>
              </a:rPr>
              <a:t>Spin</a:t>
            </a:r>
          </a:p>
        </p:txBody>
      </p:sp>
      <p:sp>
        <p:nvSpPr>
          <p:cNvPr id="6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09655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Oval 70"/>
          <p:cNvSpPr>
            <a:spLocks noChangeArrowheads="1"/>
          </p:cNvSpPr>
          <p:nvPr/>
        </p:nvSpPr>
        <p:spPr bwMode="auto">
          <a:xfrm>
            <a:off x="6316453" y="1355452"/>
            <a:ext cx="768318" cy="366922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  <a:headEnd/>
            <a:tailEnd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graphicFrame>
        <p:nvGraphicFramePr>
          <p:cNvPr id="9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1318695"/>
              </p:ext>
            </p:extLst>
          </p:nvPr>
        </p:nvGraphicFramePr>
        <p:xfrm>
          <a:off x="4277600" y="1321528"/>
          <a:ext cx="315436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6855" name="Equation" r:id="rId4" imgW="1752600" imgH="393700" progId="Equation.3">
                  <p:embed/>
                </p:oleObj>
              </mc:Choice>
              <mc:Fallback>
                <p:oleObj name="Equation" r:id="rId4" imgW="17526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7600" y="1321528"/>
                        <a:ext cx="3154363" cy="711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776914" y="-76200"/>
            <a:ext cx="34440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Physics reactions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260419" y="632442"/>
            <a:ext cx="2282290" cy="1956512"/>
            <a:chOff x="3024788" y="1047749"/>
            <a:chExt cx="2951163" cy="2665413"/>
          </a:xfrm>
        </p:grpSpPr>
        <p:grpSp>
          <p:nvGrpSpPr>
            <p:cNvPr id="61" name="Group 8"/>
            <p:cNvGrpSpPr>
              <a:grpSpLocks/>
            </p:cNvGrpSpPr>
            <p:nvPr/>
          </p:nvGrpSpPr>
          <p:grpSpPr bwMode="auto">
            <a:xfrm>
              <a:off x="3239101" y="1049337"/>
              <a:ext cx="2665413" cy="2663825"/>
              <a:chOff x="2085" y="2435"/>
              <a:chExt cx="1679" cy="1678"/>
            </a:xfrm>
          </p:grpSpPr>
          <p:pic>
            <p:nvPicPr>
              <p:cNvPr id="64" name="Picture 9" descr="sidis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2085" y="2435"/>
                <a:ext cx="1679" cy="167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sp>
            <p:nvSpPr>
              <p:cNvPr id="65" name="Oval 10"/>
              <p:cNvSpPr>
                <a:spLocks noChangeArrowheads="1"/>
              </p:cNvSpPr>
              <p:nvPr/>
            </p:nvSpPr>
            <p:spPr bwMode="auto">
              <a:xfrm>
                <a:off x="2272" y="3630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6" name="Object 11"/>
              <p:cNvGraphicFramePr>
                <a:graphicFrameLocks noChangeAspect="1"/>
              </p:cNvGraphicFramePr>
              <p:nvPr/>
            </p:nvGraphicFramePr>
            <p:xfrm>
              <a:off x="2273" y="3741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36856" name="Equation" r:id="rId7" imgW="266400" imgH="164880" progId="Equation.3">
                      <p:embed/>
                    </p:oleObj>
                  </mc:Choice>
                  <mc:Fallback>
                    <p:oleObj name="Equation" r:id="rId7" imgW="2664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3" y="3741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7" name="AutoShape 12"/>
              <p:cNvSpPr>
                <a:spLocks noChangeArrowheads="1"/>
              </p:cNvSpPr>
              <p:nvPr/>
            </p:nvSpPr>
            <p:spPr bwMode="auto">
              <a:xfrm>
                <a:off x="2674" y="3297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8" name="Object 13"/>
              <p:cNvGraphicFramePr>
                <a:graphicFrameLocks noChangeAspect="1"/>
              </p:cNvGraphicFramePr>
              <p:nvPr/>
            </p:nvGraphicFramePr>
            <p:xfrm>
              <a:off x="2759" y="3348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36857" name="Equation" r:id="rId9" imgW="152280" imgH="139680" progId="Equation.3">
                      <p:embed/>
                    </p:oleObj>
                  </mc:Choice>
                  <mc:Fallback>
                    <p:oleObj name="Equation" r:id="rId9" imgW="152280" imgH="1396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59" y="3348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2" name="Oval 14"/>
              <p:cNvSpPr>
                <a:spLocks noChangeArrowheads="1"/>
              </p:cNvSpPr>
              <p:nvPr/>
            </p:nvSpPr>
            <p:spPr bwMode="auto">
              <a:xfrm>
                <a:off x="3162" y="3034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73" name="Object 15"/>
              <p:cNvGraphicFramePr>
                <a:graphicFrameLocks noChangeAspect="1"/>
              </p:cNvGraphicFramePr>
              <p:nvPr/>
            </p:nvGraphicFramePr>
            <p:xfrm>
              <a:off x="3160" y="3132"/>
              <a:ext cx="304" cy="1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36858" name="Equation" r:id="rId11" imgW="253800" imgH="164880" progId="Equation.3">
                      <p:embed/>
                    </p:oleObj>
                  </mc:Choice>
                  <mc:Fallback>
                    <p:oleObj name="Equation" r:id="rId11" imgW="2538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0" y="3132"/>
                            <a:ext cx="304" cy="19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62" name="Rectangle 16"/>
            <p:cNvSpPr>
              <a:spLocks noChangeArrowheads="1"/>
            </p:cNvSpPr>
            <p:nvPr/>
          </p:nvSpPr>
          <p:spPr bwMode="auto">
            <a:xfrm>
              <a:off x="3024788" y="1047749"/>
              <a:ext cx="2951163" cy="266541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6638" y="1410915"/>
            <a:ext cx="78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SIDIS</a:t>
            </a:r>
            <a:endParaRPr lang="en-US" dirty="0"/>
          </a:p>
        </p:txBody>
      </p:sp>
      <p:grpSp>
        <p:nvGrpSpPr>
          <p:cNvPr id="151" name="Group 150"/>
          <p:cNvGrpSpPr/>
          <p:nvPr/>
        </p:nvGrpSpPr>
        <p:grpSpPr>
          <a:xfrm>
            <a:off x="7305247" y="1388195"/>
            <a:ext cx="450115" cy="338566"/>
            <a:chOff x="6392379" y="4118227"/>
            <a:chExt cx="450115" cy="338566"/>
          </a:xfrm>
        </p:grpSpPr>
        <p:sp>
          <p:nvSpPr>
            <p:cNvPr id="152" name="Oval 69"/>
            <p:cNvSpPr>
              <a:spLocks noChangeArrowheads="1"/>
            </p:cNvSpPr>
            <p:nvPr/>
          </p:nvSpPr>
          <p:spPr bwMode="auto">
            <a:xfrm>
              <a:off x="6418636" y="4133629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" name="Text Box 85"/>
            <p:cNvSpPr txBox="1">
              <a:spLocks noChangeArrowheads="1"/>
            </p:cNvSpPr>
            <p:nvPr/>
          </p:nvSpPr>
          <p:spPr bwMode="auto">
            <a:xfrm>
              <a:off x="6392379" y="4118227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0000FF"/>
                  </a:solidFill>
                  <a:latin typeface="Arial" charset="0"/>
                </a:rPr>
                <a:t>F</a:t>
              </a:r>
              <a:r>
                <a:rPr lang="en-US" sz="1600" i="1" dirty="0" smtClean="0">
                  <a:solidFill>
                    <a:srgbClr val="0000FF"/>
                  </a:solidFill>
                  <a:latin typeface="Arial" charset="0"/>
                </a:rPr>
                <a:t>F</a:t>
              </a:r>
              <a:endParaRPr lang="it-IT" sz="1600" i="1" dirty="0">
                <a:solidFill>
                  <a:srgbClr val="0000FF"/>
                </a:solidFill>
                <a:latin typeface="Arial" charset="0"/>
              </a:endParaRP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5611340" y="1389958"/>
            <a:ext cx="450115" cy="338566"/>
            <a:chOff x="5919257" y="4133629"/>
            <a:chExt cx="450115" cy="338566"/>
          </a:xfrm>
        </p:grpSpPr>
        <p:sp>
          <p:nvSpPr>
            <p:cNvPr id="155" name="Oval 69"/>
            <p:cNvSpPr>
              <a:spLocks noChangeArrowheads="1"/>
            </p:cNvSpPr>
            <p:nvPr/>
          </p:nvSpPr>
          <p:spPr bwMode="auto">
            <a:xfrm>
              <a:off x="5945942" y="4142288"/>
              <a:ext cx="396746" cy="314505"/>
            </a:xfrm>
            <a:prstGeom prst="ellipse">
              <a:avLst/>
            </a:prstGeom>
            <a:ln>
              <a:headEnd/>
              <a:tailEnd/>
            </a:ln>
            <a:ex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56" name="Text Box 85"/>
            <p:cNvSpPr txBox="1">
              <a:spLocks noChangeArrowheads="1"/>
            </p:cNvSpPr>
            <p:nvPr/>
          </p:nvSpPr>
          <p:spPr bwMode="auto">
            <a:xfrm>
              <a:off x="5919257" y="4133629"/>
              <a:ext cx="450115" cy="33856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i="1" dirty="0">
                  <a:solidFill>
                    <a:srgbClr val="FF0000"/>
                  </a:solidFill>
                  <a:latin typeface="Arial" charset="0"/>
                </a:rPr>
                <a:t>DF</a:t>
              </a:r>
              <a:endParaRPr lang="it-IT" sz="1600" i="1" dirty="0">
                <a:solidFill>
                  <a:srgbClr val="FF0000"/>
                </a:solidFill>
                <a:latin typeface="Arial" charset="0"/>
              </a:endParaRPr>
            </a:p>
          </p:txBody>
        </p:sp>
      </p:grpSp>
      <p:sp>
        <p:nvSpPr>
          <p:cNvPr id="63" name="Rounded Rectangle 62"/>
          <p:cNvSpPr/>
          <p:nvPr/>
        </p:nvSpPr>
        <p:spPr>
          <a:xfrm>
            <a:off x="2986638" y="775927"/>
            <a:ext cx="5111578" cy="3401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3154896" y="777556"/>
            <a:ext cx="4730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n-lt"/>
              </a:rPr>
              <a:t>SIDIS: rich phenomenology, the most explored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smtClean="0">
                <a:latin typeface="+mn-lt"/>
              </a:rPr>
              <a:t>so far</a:t>
            </a:r>
            <a:endParaRPr lang="en-US" sz="1600" dirty="0">
              <a:latin typeface="+mn-lt"/>
            </a:endParaRPr>
          </a:p>
        </p:txBody>
      </p:sp>
      <p:pic>
        <p:nvPicPr>
          <p:cNvPr id="83" name="Picture 3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"/>
          <a:stretch>
            <a:fillRect/>
          </a:stretch>
        </p:blipFill>
        <p:spPr bwMode="auto">
          <a:xfrm>
            <a:off x="8577180" y="1284378"/>
            <a:ext cx="473017" cy="39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33" descr="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9"/>
          <a:stretch>
            <a:fillRect/>
          </a:stretch>
        </p:blipFill>
        <p:spPr bwMode="auto">
          <a:xfrm>
            <a:off x="7968554" y="1183550"/>
            <a:ext cx="608626" cy="501421"/>
          </a:xfrm>
          <a:prstGeom prst="rect">
            <a:avLst/>
          </a:prstGeom>
          <a:solidFill>
            <a:srgbClr val="99CCFF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Picture 85" descr="JLab_logo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66376" y="1769223"/>
            <a:ext cx="963731" cy="301969"/>
          </a:xfrm>
          <a:prstGeom prst="rect">
            <a:avLst/>
          </a:prstGeom>
        </p:spPr>
      </p:pic>
      <p:sp>
        <p:nvSpPr>
          <p:cNvPr id="8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90" name="Group 89"/>
          <p:cNvGrpSpPr/>
          <p:nvPr/>
        </p:nvGrpSpPr>
        <p:grpSpPr>
          <a:xfrm>
            <a:off x="191194" y="3261576"/>
            <a:ext cx="5171440" cy="3221703"/>
            <a:chOff x="71120" y="776459"/>
            <a:chExt cx="5171440" cy="3221703"/>
          </a:xfrm>
        </p:grpSpPr>
        <p:pic>
          <p:nvPicPr>
            <p:cNvPr id="91" name="Picture 90" descr="JAM_PRD93_074005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20" y="958276"/>
              <a:ext cx="5171440" cy="3039886"/>
            </a:xfrm>
            <a:prstGeom prst="rect">
              <a:avLst/>
            </a:prstGeom>
          </p:spPr>
        </p:pic>
        <p:sp>
          <p:nvSpPr>
            <p:cNvPr id="92" name="Rectangle 91"/>
            <p:cNvSpPr/>
            <p:nvPr/>
          </p:nvSpPr>
          <p:spPr>
            <a:xfrm>
              <a:off x="2901466" y="776459"/>
              <a:ext cx="2266128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1000" b="1" dirty="0" smtClean="0"/>
                <a:t>JAM, </a:t>
              </a:r>
              <a:r>
                <a:rPr lang="en-US" sz="1000" b="1" dirty="0" err="1" smtClean="0"/>
                <a:t>N.Sato</a:t>
              </a:r>
              <a:r>
                <a:rPr lang="en-US" sz="1000" b="1" dirty="0" smtClean="0"/>
                <a:t>++  [</a:t>
              </a:r>
              <a:r>
                <a:rPr lang="en-US" sz="1000" b="1" dirty="0" err="1" smtClean="0"/>
                <a:t>arXiv</a:t>
              </a:r>
              <a:r>
                <a:rPr lang="en-US" sz="1000" b="1" dirty="0"/>
                <a:t> </a:t>
              </a:r>
              <a:r>
                <a:rPr lang="en-US" sz="1000" b="1" dirty="0" smtClean="0"/>
                <a:t>1601.07782]</a:t>
              </a:r>
              <a:endParaRPr lang="en-US" sz="1000" dirty="0"/>
            </a:p>
          </p:txBody>
        </p:sp>
      </p:grpSp>
      <p:pic>
        <p:nvPicPr>
          <p:cNvPr id="94" name="Picture 93" descr="Kaon_FF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568" y="3479905"/>
            <a:ext cx="3632892" cy="3048232"/>
          </a:xfrm>
          <a:prstGeom prst="rect">
            <a:avLst/>
          </a:prstGeom>
        </p:spPr>
      </p:pic>
      <p:sp>
        <p:nvSpPr>
          <p:cNvPr id="95" name="Rectangle 94"/>
          <p:cNvSpPr/>
          <p:nvPr/>
        </p:nvSpPr>
        <p:spPr>
          <a:xfrm>
            <a:off x="6792697" y="3335284"/>
            <a:ext cx="2294619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000" b="1" dirty="0" smtClean="0"/>
              <a:t>D de Florian++  [</a:t>
            </a:r>
            <a:r>
              <a:rPr lang="en-US" sz="1000" b="1" dirty="0" err="1" smtClean="0"/>
              <a:t>arXiv</a:t>
            </a:r>
            <a:r>
              <a:rPr lang="en-US" sz="1000" b="1" dirty="0"/>
              <a:t> </a:t>
            </a:r>
            <a:r>
              <a:rPr lang="en-US" sz="1000" b="1" dirty="0" smtClean="0"/>
              <a:t>1702.06353]</a:t>
            </a:r>
            <a:endParaRPr lang="en-US" sz="1000" dirty="0"/>
          </a:p>
        </p:txBody>
      </p:sp>
      <p:sp>
        <p:nvSpPr>
          <p:cNvPr id="10" name="TextBox 9"/>
          <p:cNvSpPr txBox="1"/>
          <p:nvPr/>
        </p:nvSpPr>
        <p:spPr>
          <a:xfrm>
            <a:off x="590492" y="2922437"/>
            <a:ext cx="32267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Parton </a:t>
            </a:r>
            <a:r>
              <a:rPr lang="en-US" sz="1400" b="1" dirty="0" err="1" smtClean="0">
                <a:solidFill>
                  <a:srgbClr val="FF0000"/>
                </a:solidFill>
              </a:rPr>
              <a:t>helicity</a:t>
            </a:r>
            <a:r>
              <a:rPr lang="en-US" sz="1400" b="1" dirty="0" smtClean="0">
                <a:solidFill>
                  <a:srgbClr val="FF0000"/>
                </a:solidFill>
              </a:rPr>
              <a:t> (proton spin budget)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638025" y="2988138"/>
            <a:ext cx="9027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FF0000"/>
                </a:solidFill>
              </a:rPr>
              <a:t>Kaon</a:t>
            </a:r>
            <a:r>
              <a:rPr lang="en-US" sz="1400" b="1" dirty="0" smtClean="0">
                <a:solidFill>
                  <a:srgbClr val="FF0000"/>
                </a:solidFill>
              </a:rPr>
              <a:t> 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01" name="Text Box 85"/>
          <p:cNvSpPr txBox="1">
            <a:spLocks noChangeArrowheads="1"/>
          </p:cNvSpPr>
          <p:nvPr/>
        </p:nvSpPr>
        <p:spPr bwMode="auto">
          <a:xfrm>
            <a:off x="4052542" y="2419671"/>
            <a:ext cx="912003" cy="3385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sz="1600" i="1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102" name="Picture 10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27501" y="2143797"/>
            <a:ext cx="1410523" cy="108641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052542" y="2032728"/>
            <a:ext cx="1720185" cy="3231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36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34499" y="-76200"/>
            <a:ext cx="312890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First evidences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40249" y="744811"/>
            <a:ext cx="2633964" cy="54328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8657898"/>
              </p:ext>
            </p:extLst>
          </p:nvPr>
        </p:nvGraphicFramePr>
        <p:xfrm>
          <a:off x="330634" y="724734"/>
          <a:ext cx="2506662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5823" name="Equation" r:id="rId4" imgW="1143000" imgH="241300" progId="Equation.3">
                  <p:embed/>
                </p:oleObj>
              </mc:Choice>
              <mc:Fallback>
                <p:oleObj name="Equation" r:id="rId4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634" y="724734"/>
                        <a:ext cx="2506662" cy="527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oup 23"/>
          <p:cNvGrpSpPr/>
          <p:nvPr/>
        </p:nvGrpSpPr>
        <p:grpSpPr>
          <a:xfrm>
            <a:off x="-7555" y="2037189"/>
            <a:ext cx="7133785" cy="4325571"/>
            <a:chOff x="4447996" y="1550708"/>
            <a:chExt cx="7133785" cy="4325571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47996" y="1780803"/>
              <a:ext cx="4699000" cy="275590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7027375" y="1550708"/>
              <a:ext cx="455440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i="1" dirty="0" smtClean="0"/>
                <a:t>A. </a:t>
              </a:r>
              <a:r>
                <a:rPr lang="en-US" sz="1400" i="1" dirty="0" err="1" smtClean="0"/>
                <a:t>Airapetian</a:t>
              </a:r>
              <a:r>
                <a:rPr lang="en-US" sz="1400" i="1" dirty="0" smtClean="0"/>
                <a:t> et al, Phys. Rev. </a:t>
              </a:r>
              <a:r>
                <a:rPr lang="en-US" sz="1400" i="1" dirty="0" err="1" smtClean="0"/>
                <a:t>Lett</a:t>
              </a:r>
              <a:r>
                <a:rPr lang="en-US" sz="1400" i="1" dirty="0" smtClean="0"/>
                <a:t>. 94 (2005) 012002 </a:t>
              </a:r>
              <a:endParaRPr lang="en-US" sz="14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994384" y="5229948"/>
              <a:ext cx="359722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en-US" dirty="0" smtClean="0">
                  <a:solidFill>
                    <a:srgbClr val="FF0000"/>
                  </a:solidFill>
                </a:rPr>
                <a:t>          Non-zero </a:t>
              </a:r>
              <a:r>
                <a:rPr lang="en-US" dirty="0" err="1" smtClean="0">
                  <a:solidFill>
                    <a:srgbClr val="FF0000"/>
                  </a:solidFill>
                </a:rPr>
                <a:t>transversity</a:t>
              </a:r>
              <a:r>
                <a:rPr lang="en-US" dirty="0" smtClean="0">
                  <a:solidFill>
                    <a:srgbClr val="FF0000"/>
                  </a:solidFill>
                </a:rPr>
                <a:t> !!</a:t>
              </a:r>
            </a:p>
            <a:p>
              <a:r>
                <a:rPr lang="en-US" dirty="0" smtClean="0">
                  <a:solidFill>
                    <a:srgbClr val="FF0000"/>
                  </a:solidFill>
                </a:rPr>
                <a:t>          Non-zero Collins function !!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92240" y="4586516"/>
              <a:ext cx="4452356" cy="520176"/>
            </a:xfrm>
            <a:prstGeom prst="rect">
              <a:avLst/>
            </a:prstGeom>
          </p:spPr>
        </p:pic>
      </p:grpSp>
      <p:sp>
        <p:nvSpPr>
          <p:cNvPr id="30" name="Rectangle 29"/>
          <p:cNvSpPr/>
          <p:nvPr/>
        </p:nvSpPr>
        <p:spPr>
          <a:xfrm>
            <a:off x="478006" y="4487429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276923" y="753909"/>
            <a:ext cx="851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SIDIS:</a:t>
            </a:r>
            <a:endParaRPr lang="en-US" dirty="0"/>
          </a:p>
        </p:txBody>
      </p:sp>
      <p:grpSp>
        <p:nvGrpSpPr>
          <p:cNvPr id="32" name="Group 31"/>
          <p:cNvGrpSpPr/>
          <p:nvPr/>
        </p:nvGrpSpPr>
        <p:grpSpPr>
          <a:xfrm>
            <a:off x="4285399" y="1044792"/>
            <a:ext cx="1271990" cy="369332"/>
            <a:chOff x="4677182" y="1117810"/>
            <a:chExt cx="1271990" cy="369332"/>
          </a:xfrm>
        </p:grpSpPr>
        <p:sp>
          <p:nvSpPr>
            <p:cNvPr id="33" name="Text Box 19"/>
            <p:cNvSpPr txBox="1">
              <a:spLocks noChangeArrowheads="1"/>
            </p:cNvSpPr>
            <p:nvPr/>
          </p:nvSpPr>
          <p:spPr bwMode="auto">
            <a:xfrm>
              <a:off x="4677182" y="1117810"/>
              <a:ext cx="1271990" cy="369332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 err="1">
                  <a:latin typeface="Arial" pitchFamily="-111" charset="0"/>
                </a:rPr>
                <a:t>e</a:t>
              </a:r>
              <a:r>
                <a:rPr lang="en-US" dirty="0" err="1" smtClean="0">
                  <a:latin typeface="Arial" pitchFamily="-111" charset="0"/>
                </a:rPr>
                <a:t>p</a:t>
              </a:r>
              <a:r>
                <a:rPr lang="en-US" dirty="0" smtClean="0"/>
                <a:t>     </a:t>
              </a:r>
              <a:r>
                <a:rPr lang="en-US" dirty="0" err="1" smtClean="0">
                  <a:latin typeface="Arial"/>
                </a:rPr>
                <a:t>e’h</a:t>
              </a:r>
              <a:r>
                <a:rPr lang="en-US" dirty="0" err="1" smtClean="0">
                  <a:latin typeface="Arial" pitchFamily="-111" charset="0"/>
                </a:rPr>
                <a:t>X</a:t>
              </a:r>
              <a:endParaRPr lang="it-IT" dirty="0">
                <a:latin typeface="Arial" pitchFamily="-111" charset="0"/>
              </a:endParaRPr>
            </a:p>
          </p:txBody>
        </p:sp>
        <p:sp>
          <p:nvSpPr>
            <p:cNvPr id="34" name="Line 20"/>
            <p:cNvSpPr>
              <a:spLocks noChangeShapeType="1"/>
            </p:cNvSpPr>
            <p:nvPr/>
          </p:nvSpPr>
          <p:spPr bwMode="auto">
            <a:xfrm>
              <a:off x="5051505" y="1343044"/>
              <a:ext cx="25400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35" name="Rounded Rectangle 34"/>
          <p:cNvSpPr/>
          <p:nvPr/>
        </p:nvSpPr>
        <p:spPr>
          <a:xfrm>
            <a:off x="6202945" y="744811"/>
            <a:ext cx="2687058" cy="5724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6387082"/>
              </p:ext>
            </p:extLst>
          </p:nvPr>
        </p:nvGraphicFramePr>
        <p:xfrm>
          <a:off x="6302233" y="753526"/>
          <a:ext cx="2508250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5824" name="Equation" r:id="rId8" imgW="1143000" imgH="241300" progId="Equation.3">
                  <p:embed/>
                </p:oleObj>
              </mc:Choice>
              <mc:Fallback>
                <p:oleObj name="Equation" r:id="rId8" imgW="1143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2233" y="753526"/>
                        <a:ext cx="2508250" cy="528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0" name="Group 39"/>
          <p:cNvGrpSpPr/>
          <p:nvPr/>
        </p:nvGrpSpPr>
        <p:grpSpPr>
          <a:xfrm>
            <a:off x="4421337" y="2369465"/>
            <a:ext cx="4738902" cy="3894218"/>
            <a:chOff x="4404202" y="1833710"/>
            <a:chExt cx="4738902" cy="3894218"/>
          </a:xfrm>
        </p:grpSpPr>
        <p:grpSp>
          <p:nvGrpSpPr>
            <p:cNvPr id="41" name="Group 40"/>
            <p:cNvGrpSpPr/>
            <p:nvPr/>
          </p:nvGrpSpPr>
          <p:grpSpPr>
            <a:xfrm>
              <a:off x="4404202" y="1833710"/>
              <a:ext cx="4738902" cy="3894218"/>
              <a:chOff x="4404202" y="1833710"/>
              <a:chExt cx="4738902" cy="3894218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5554196" y="5358596"/>
                <a:ext cx="29044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FF0000"/>
                    </a:solidFill>
                  </a:rPr>
                  <a:t>Non-zero 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Sivers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function !!        </a:t>
                </a:r>
              </a:p>
            </p:txBody>
          </p:sp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04202" y="1833710"/>
                <a:ext cx="4738902" cy="2848983"/>
              </a:xfrm>
              <a:prstGeom prst="rect">
                <a:avLst/>
              </a:prstGeom>
            </p:spPr>
          </p:pic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48701" y="4695822"/>
              <a:ext cx="4636011" cy="541633"/>
            </a:xfrm>
            <a:prstGeom prst="rect">
              <a:avLst/>
            </a:prstGeom>
          </p:spPr>
        </p:pic>
      </p:grpSp>
      <p:sp>
        <p:nvSpPr>
          <p:cNvPr id="46" name="Rectangle 45"/>
          <p:cNvSpPr/>
          <p:nvPr/>
        </p:nvSpPr>
        <p:spPr>
          <a:xfrm>
            <a:off x="4677182" y="4565901"/>
            <a:ext cx="244212" cy="3248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1068017" y="1618114"/>
            <a:ext cx="6861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2005: First evidence from HERMES measuring SIDIS on proton</a:t>
            </a:r>
          </a:p>
        </p:txBody>
      </p:sp>
      <p:sp>
        <p:nvSpPr>
          <p:cNvPr id="4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366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47473" y="2967335"/>
            <a:ext cx="50490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Your Text Here</a:t>
            </a:r>
          </a:p>
        </p:txBody>
      </p:sp>
      <p:pic>
        <p:nvPicPr>
          <p:cNvPr id="27651" name="Picture 5" descr="Snapshot 2009-09-08 22-44-24.tif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0599"/>
            <a:ext cx="9144000" cy="5121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43000" y="838200"/>
            <a:ext cx="2891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Limit defined by luminosity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75314" y="46482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32</a:t>
            </a:r>
            <a:endParaRPr lang="en-US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2130607" y="4865132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31</a:t>
            </a:r>
            <a:endParaRPr lang="en-US" baseline="30000" dirty="0"/>
          </a:p>
        </p:txBody>
      </p:sp>
      <p:sp>
        <p:nvSpPr>
          <p:cNvPr id="11" name="TextBox 10"/>
          <p:cNvSpPr txBox="1"/>
          <p:nvPr/>
        </p:nvSpPr>
        <p:spPr>
          <a:xfrm>
            <a:off x="2819400" y="50292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35</a:t>
            </a:r>
            <a:endParaRPr lang="en-US" baseline="30000" dirty="0"/>
          </a:p>
        </p:txBody>
      </p:sp>
      <p:sp>
        <p:nvSpPr>
          <p:cNvPr id="15" name="Right Triangle 14"/>
          <p:cNvSpPr/>
          <p:nvPr/>
        </p:nvSpPr>
        <p:spPr>
          <a:xfrm rot="10800000" flipH="1">
            <a:off x="762000" y="1447800"/>
            <a:ext cx="1447800" cy="3886200"/>
          </a:xfrm>
          <a:prstGeom prst="rtTriangl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rot="17701877">
            <a:off x="888074" y="3286319"/>
            <a:ext cx="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EIC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685800" y="3810000"/>
            <a:ext cx="612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34</a:t>
            </a:r>
            <a:endParaRPr lang="en-US" baseline="300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761999" y="1447800"/>
            <a:ext cx="3581401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01600">
              <a:srgbClr val="D51214">
                <a:alpha val="75000"/>
              </a:srgbClr>
            </a:glow>
            <a:outerShdw blurRad="40000" dist="20000" dir="5400000" rotWithShape="0">
              <a:schemeClr val="tx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ight Brace 25"/>
          <p:cNvSpPr/>
          <p:nvPr/>
        </p:nvSpPr>
        <p:spPr>
          <a:xfrm rot="5400000">
            <a:off x="3145171" y="5194948"/>
            <a:ext cx="206377" cy="1275680"/>
          </a:xfrm>
          <a:prstGeom prst="rightBrace">
            <a:avLst/>
          </a:prstGeom>
          <a:ln>
            <a:solidFill>
              <a:srgbClr val="FF22F6"/>
            </a:solidFill>
          </a:ln>
          <a:effectLst>
            <a:glow rad="101600">
              <a:srgbClr val="FFB3E2">
                <a:alpha val="75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607156" y="6019800"/>
            <a:ext cx="1163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 Valence</a:t>
            </a:r>
            <a:endParaRPr lang="en-US" sz="2000" dirty="0">
              <a:solidFill>
                <a:srgbClr val="A019FF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724400" y="402491"/>
            <a:ext cx="4361009" cy="4098943"/>
            <a:chOff x="4724400" y="1813560"/>
            <a:chExt cx="4361009" cy="4098943"/>
          </a:xfrm>
        </p:grpSpPr>
        <p:pic>
          <p:nvPicPr>
            <p:cNvPr id="5" name="Picture 1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24400" y="2661243"/>
              <a:ext cx="4361009" cy="3028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/>
            <p:nvPr/>
          </p:nvSpPr>
          <p:spPr>
            <a:xfrm>
              <a:off x="4724400" y="1813560"/>
              <a:ext cx="3896552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399848" y="2288736"/>
              <a:ext cx="249643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Different Q</a:t>
              </a:r>
              <a:r>
                <a:rPr lang="en-US" sz="1400" baseline="30000" dirty="0" smtClean="0"/>
                <a:t>2 </a:t>
              </a:r>
              <a:r>
                <a:rPr lang="en-US" sz="1400" dirty="0" smtClean="0"/>
                <a:t>for same </a:t>
              </a:r>
              <a:r>
                <a:rPr lang="en-US" sz="1400" dirty="0" err="1" smtClean="0"/>
                <a:t>x</a:t>
              </a:r>
              <a:r>
                <a:rPr lang="en-US" sz="1400" dirty="0" smtClean="0"/>
                <a:t> range</a:t>
              </a:r>
              <a:endParaRPr lang="en-US" sz="14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334000" y="5512393"/>
              <a:ext cx="346318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A019FF"/>
                  </a:solidFill>
                </a:rPr>
                <a:t>Complementary experiments</a:t>
              </a:r>
              <a:endParaRPr lang="en-US" sz="2000" dirty="0">
                <a:solidFill>
                  <a:srgbClr val="A019FF"/>
                </a:solidFill>
              </a:endParaRPr>
            </a:p>
          </p:txBody>
        </p:sp>
      </p:grpSp>
      <p:sp>
        <p:nvSpPr>
          <p:cNvPr id="30" name="Right Brace 29"/>
          <p:cNvSpPr/>
          <p:nvPr/>
        </p:nvSpPr>
        <p:spPr>
          <a:xfrm rot="5400000">
            <a:off x="1389578" y="5199429"/>
            <a:ext cx="206377" cy="1275680"/>
          </a:xfrm>
          <a:prstGeom prst="rightBrace">
            <a:avLst/>
          </a:prstGeom>
          <a:ln>
            <a:solidFill>
              <a:srgbClr val="FF22F6"/>
            </a:solidFill>
          </a:ln>
          <a:effectLst>
            <a:glow rad="101600">
              <a:srgbClr val="FFB3E2">
                <a:alpha val="75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261100" y="6024281"/>
            <a:ext cx="641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Sea</a:t>
            </a:r>
            <a:endParaRPr lang="en-US" sz="2000" dirty="0">
              <a:solidFill>
                <a:srgbClr val="A019FF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459090" y="-76200"/>
            <a:ext cx="40797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SIDIS Landscape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 rot="17215943">
            <a:off x="3251117" y="3802091"/>
            <a:ext cx="4699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12</a:t>
            </a:r>
            <a:endParaRPr lang="en-US" sz="2000" dirty="0"/>
          </a:p>
        </p:txBody>
      </p:sp>
      <p:sp>
        <p:nvSpPr>
          <p:cNvPr id="33" name="Rectangle 32"/>
          <p:cNvSpPr/>
          <p:nvPr/>
        </p:nvSpPr>
        <p:spPr>
          <a:xfrm>
            <a:off x="4724399" y="4197844"/>
            <a:ext cx="4072783" cy="1816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334000" y="4382532"/>
            <a:ext cx="27510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HERMES:      </a:t>
            </a:r>
            <a:r>
              <a:rPr lang="en-US" sz="1400" dirty="0" smtClean="0"/>
              <a:t>&lt; 2007</a:t>
            </a:r>
          </a:p>
          <a:p>
            <a:endParaRPr lang="en-US" sz="1400" dirty="0" smtClean="0">
              <a:solidFill>
                <a:srgbClr val="FF0000"/>
              </a:solidFill>
            </a:endParaRPr>
          </a:p>
          <a:p>
            <a:r>
              <a:rPr lang="en-US" sz="1400" dirty="0" smtClean="0">
                <a:solidFill>
                  <a:srgbClr val="FF0000"/>
                </a:solidFill>
              </a:rPr>
              <a:t>COMPASS:    </a:t>
            </a:r>
            <a:r>
              <a:rPr lang="en-US" sz="1400" dirty="0" smtClean="0">
                <a:solidFill>
                  <a:srgbClr val="000000"/>
                </a:solidFill>
              </a:rPr>
              <a:t>&lt;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smtClean="0"/>
              <a:t>2017   (2021++)</a:t>
            </a:r>
          </a:p>
          <a:p>
            <a:endParaRPr lang="en-US" sz="1400" dirty="0" smtClean="0"/>
          </a:p>
          <a:p>
            <a:r>
              <a:rPr lang="en-US" sz="1400" dirty="0" smtClean="0">
                <a:solidFill>
                  <a:srgbClr val="FF0000"/>
                </a:solidFill>
              </a:rPr>
              <a:t>JLab6 </a:t>
            </a:r>
            <a:r>
              <a:rPr lang="en-US" sz="1400" dirty="0" smtClean="0"/>
              <a:t>            &lt; 2012</a:t>
            </a:r>
            <a:endParaRPr lang="en-US" sz="1400" dirty="0"/>
          </a:p>
          <a:p>
            <a:endParaRPr lang="en-US" sz="1400" dirty="0" smtClean="0">
              <a:solidFill>
                <a:srgbClr val="FF0000"/>
              </a:solidFill>
            </a:endParaRPr>
          </a:p>
          <a:p>
            <a:r>
              <a:rPr lang="en-US" sz="1400" dirty="0" smtClean="0">
                <a:solidFill>
                  <a:srgbClr val="FF0000"/>
                </a:solidFill>
              </a:rPr>
              <a:t>JLab12:          </a:t>
            </a:r>
            <a:r>
              <a:rPr lang="en-US" sz="1400" dirty="0" smtClean="0"/>
              <a:t>2017++</a:t>
            </a:r>
          </a:p>
          <a:p>
            <a:endParaRPr lang="en-US" sz="1400" dirty="0"/>
          </a:p>
          <a:p>
            <a:r>
              <a:rPr lang="en-US" sz="1400" dirty="0" smtClean="0">
                <a:solidFill>
                  <a:srgbClr val="FF0000"/>
                </a:solidFill>
              </a:rPr>
              <a:t>EIC:</a:t>
            </a:r>
            <a:r>
              <a:rPr lang="en-US" sz="1400" dirty="0" smtClean="0"/>
              <a:t>                2025++</a:t>
            </a:r>
            <a:endParaRPr lang="en-US" sz="1400" dirty="0"/>
          </a:p>
        </p:txBody>
      </p:sp>
      <p:sp>
        <p:nvSpPr>
          <p:cNvPr id="3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NPQCD17, 23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May 2017, </a:t>
            </a:r>
            <a:r>
              <a:rPr lang="en-US" sz="1200" dirty="0" err="1" smtClean="0">
                <a:solidFill>
                  <a:schemeClr val="bg1"/>
                </a:solidFill>
              </a:rPr>
              <a:t>Pollenzo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7940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142253</TotalTime>
  <Words>2886</Words>
  <Application>Microsoft Macintosh PowerPoint</Application>
  <PresentationFormat>On-screen Show (4:3)</PresentationFormat>
  <Paragraphs>691</Paragraphs>
  <Slides>39</Slides>
  <Notes>36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2434</cp:revision>
  <cp:lastPrinted>2010-12-08T08:29:55Z</cp:lastPrinted>
  <dcterms:created xsi:type="dcterms:W3CDTF">2010-04-14T08:22:41Z</dcterms:created>
  <dcterms:modified xsi:type="dcterms:W3CDTF">2017-06-30T15:39:18Z</dcterms:modified>
</cp:coreProperties>
</file>