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ppt/embeddings/Microsoft_Equation22.bin" ContentType="application/vnd.openxmlformats-officedocument.oleObject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embeddings/Microsoft_Equation29.bin" ContentType="application/vnd.openxmlformats-officedocument.oleObject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embeddings/Microsoft_Equation8.bin" ContentType="application/vnd.openxmlformats-officedocument.oleObject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Default Extension="wmf" ContentType="image/x-wmf"/>
  <Override PartName="/ppt/embeddings/Microsoft_Equation12.bin" ContentType="application/vnd.openxmlformats-officedocument.oleObject"/>
  <Override PartName="/ppt/embeddings/Microsoft_Equation20.bin" ContentType="application/vnd.openxmlformats-officedocument.oleObject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Microsoft_Equation11.bin" ContentType="application/vnd.openxmlformats-officedocument.oleObject"/>
  <Override PartName="/ppt/embeddings/Microsoft_Equation19.bin" ContentType="application/vnd.openxmlformats-officedocument.oleObject"/>
  <Override PartName="/ppt/embeddings/Microsoft_Equation4.bin" ContentType="application/vnd.openxmlformats-officedocument.oleObject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embeddings/Microsoft_Equation23.bin" ContentType="application/vnd.openxmlformats-officedocument.oleObject"/>
  <Override PartName="/ppt/notesSlides/notesSlide17.xml" ContentType="application/vnd.openxmlformats-officedocument.presentationml.notesSlide+xml"/>
  <Override PartName="/ppt/notesSlides/notesSlide23.xml" ContentType="application/vnd.openxmlformats-officedocument.presentationml.notesSlide+xml"/>
  <Override PartName="/ppt/embeddings/Microsoft_Equation5.bin" ContentType="application/vnd.openxmlformats-officedocument.oleObject"/>
  <Default Extension="pict" ContentType="image/pict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embeddings/Microsoft_Equation18.bin" ContentType="application/vnd.openxmlformats-officedocument.oleObject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Override PartName="/ppt/notesSlides/notesSlide18.xml" ContentType="application/vnd.openxmlformats-officedocument.presentationml.notesSlide+xml"/>
  <Override PartName="/ppt/commentAuthors.xml" ContentType="application/vnd.openxmlformats-officedocument.presentationml.commentAuthors+xml"/>
  <Default Extension="png" ContentType="image/png"/>
  <Override PartName="/ppt/embeddings/Microsoft_Equation1.bin" ContentType="application/vnd.openxmlformats-officedocument.oleObject"/>
  <Override PartName="/ppt/tags/tag7.xml" ContentType="application/vnd.openxmlformats-officedocument.presentationml.tags+xml"/>
  <Override PartName="/ppt/slides/slide27.xml" ContentType="application/vnd.openxmlformats-officedocument.presentationml.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ppt/embeddings/Microsoft_Equation24.bin" ContentType="application/vnd.openxmlformats-officedocument.oleObject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embeddings/Microsoft_Equation3.bin" ContentType="application/vnd.openxmlformats-officedocument.oleObject"/>
  <Override PartName="/ppt/notesSlides/notesSlide24.xml" ContentType="application/vnd.openxmlformats-officedocument.presentationml.notesSlide+xml"/>
  <Override PartName="/ppt/tags/tag6.xml" ContentType="application/vnd.openxmlformats-officedocument.presentationml.tags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embeddings/Microsoft_Equation15.bin" ContentType="application/vnd.openxmlformats-officedocument.oleObject"/>
  <Override PartName="/ppt/slides/slide2.xml" ContentType="application/vnd.openxmlformats-officedocument.presentationml.slide+xml"/>
  <Override PartName="/ppt/embeddings/Microsoft_Equation28.bin" ContentType="application/vnd.openxmlformats-officedocument.oleObject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3.xml" ContentType="application/vnd.openxmlformats-officedocument.presentationml.tags+xml"/>
  <Override PartName="/ppt/embeddings/Microsoft_Equation25.bin" ContentType="application/vnd.openxmlformats-officedocument.oleObject"/>
  <Override PartName="/ppt/embeddings/Microsoft_Equation16.bin" ContentType="application/vnd.openxmlformats-officedocument.oleObject"/>
  <Override PartName="/ppt/notesSlides/notesSlide3.xml" ContentType="application/vnd.openxmlformats-officedocument.presentationml.notesSlide+xml"/>
  <Default Extension="xml" ContentType="application/xml"/>
  <Override PartName="/ppt/embeddings/Microsoft_Equation14.bin" ContentType="application/vnd.openxmlformats-officedocument.oleObject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tags/tag4.xml" ContentType="application/vnd.openxmlformats-officedocument.presentationml.tags+xml"/>
  <Override PartName="/ppt/embeddings/Microsoft_Equation26.bin" ContentType="application/vnd.openxmlformats-officedocument.oleObject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embeddings/Microsoft_Equation10.bin" ContentType="application/vnd.openxmlformats-officedocument.oleObject"/>
  <Override PartName="/ppt/slides/slide34.xml" ContentType="application/vnd.openxmlformats-officedocument.presentationml.slide+xml"/>
  <Override PartName="/ppt/notesSlides/notesSlide12.xml" ContentType="application/vnd.openxmlformats-officedocument.presentationml.notesSlide+xml"/>
  <Override PartName="/ppt/embeddings/Microsoft_Equation7.bin" ContentType="application/vnd.openxmlformats-officedocument.oleObject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embeddings/Microsoft_Equation13.bin" ContentType="application/vnd.openxmlformats-officedocument.oleObject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tiff" ContentType="image/tiff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embeddings/Microsoft_Equation27.bin" ContentType="application/vnd.openxmlformats-officedocument.oleObject"/>
  <Override PartName="/ppt/slides/slide8.xml" ContentType="application/vnd.openxmlformats-officedocument.presentationml.slide+xml"/>
  <Override PartName="/ppt/embeddings/Microsoft_Equation9.bin" ContentType="application/vnd.openxmlformats-officedocument.oleObject"/>
  <Override PartName="/ppt/slides/slide15.xml" ContentType="application/vnd.openxmlformats-officedocument.presentationml.slide+xml"/>
  <Override PartName="/ppt/embeddings/Microsoft_Equation6.bin" ContentType="application/vnd.openxmlformats-officedocument.oleObject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embeddings/Microsoft_Equation17.bin" ContentType="application/vnd.openxmlformats-officedocument.oleObject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0.xml" ContentType="application/vnd.openxmlformats-officedocument.presentationml.notesSlide+xml"/>
  <Override PartName="/ppt/embeddings/Microsoft_Equation21.bin" ContentType="application/vnd.openxmlformats-officedocument.oleObject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56" r:id="rId2"/>
    <p:sldId id="410" r:id="rId3"/>
    <p:sldId id="368" r:id="rId4"/>
    <p:sldId id="408" r:id="rId5"/>
    <p:sldId id="385" r:id="rId6"/>
    <p:sldId id="389" r:id="rId7"/>
    <p:sldId id="395" r:id="rId8"/>
    <p:sldId id="398" r:id="rId9"/>
    <p:sldId id="411" r:id="rId10"/>
    <p:sldId id="417" r:id="rId11"/>
    <p:sldId id="335" r:id="rId12"/>
    <p:sldId id="409" r:id="rId13"/>
    <p:sldId id="419" r:id="rId14"/>
    <p:sldId id="420" r:id="rId15"/>
    <p:sldId id="414" r:id="rId16"/>
    <p:sldId id="397" r:id="rId17"/>
    <p:sldId id="376" r:id="rId18"/>
    <p:sldId id="407" r:id="rId19"/>
    <p:sldId id="415" r:id="rId20"/>
    <p:sldId id="374" r:id="rId21"/>
    <p:sldId id="383" r:id="rId22"/>
    <p:sldId id="373" r:id="rId23"/>
    <p:sldId id="382" r:id="rId24"/>
    <p:sldId id="405" r:id="rId25"/>
    <p:sldId id="416" r:id="rId26"/>
    <p:sldId id="412" r:id="rId27"/>
    <p:sldId id="375" r:id="rId28"/>
    <p:sldId id="425" r:id="rId29"/>
    <p:sldId id="426" r:id="rId30"/>
    <p:sldId id="404" r:id="rId31"/>
    <p:sldId id="350" r:id="rId32"/>
    <p:sldId id="366" r:id="rId33"/>
    <p:sldId id="362" r:id="rId34"/>
    <p:sldId id="363" r:id="rId35"/>
    <p:sldId id="424" r:id="rId36"/>
    <p:sldId id="421" r:id="rId37"/>
    <p:sldId id="422" r:id="rId38"/>
    <p:sldId id="423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C0504D"/>
    <a:srgbClr val="993366"/>
    <a:srgbClr val="A019FF"/>
    <a:srgbClr val="FF22F6"/>
    <a:srgbClr val="FFFF00"/>
    <a:srgbClr val="FFFFE2"/>
    <a:srgbClr val="FFE2F0"/>
    <a:srgbClr val="FFB3E2"/>
    <a:srgbClr val="D0F7FF"/>
    <a:srgbClr val="FEFF9F"/>
  </p:clrMru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789" autoAdjust="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47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viewProps" Target="viewProps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printerSettings" Target="printerSettings/printerSettings1.bin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presProps" Target="presProps.xml"/><Relationship Id="rId4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pict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ict"/><Relationship Id="rId1" Type="http://schemas.openxmlformats.org/officeDocument/2006/relationships/image" Target="../media/image10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pict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ict"/><Relationship Id="rId4" Type="http://schemas.openxmlformats.org/officeDocument/2006/relationships/image" Target="../media/image10.pict"/><Relationship Id="rId10" Type="http://schemas.openxmlformats.org/officeDocument/2006/relationships/image" Target="../media/image16.pict"/><Relationship Id="rId5" Type="http://schemas.openxmlformats.org/officeDocument/2006/relationships/image" Target="../media/image11.pict"/><Relationship Id="rId7" Type="http://schemas.openxmlformats.org/officeDocument/2006/relationships/image" Target="../media/image13.pict"/><Relationship Id="rId1" Type="http://schemas.openxmlformats.org/officeDocument/2006/relationships/image" Target="../media/image7.wmf"/><Relationship Id="rId2" Type="http://schemas.openxmlformats.org/officeDocument/2006/relationships/image" Target="../media/image8.wmf"/><Relationship Id="rId9" Type="http://schemas.openxmlformats.org/officeDocument/2006/relationships/image" Target="../media/image15.pict"/><Relationship Id="rId3" Type="http://schemas.openxmlformats.org/officeDocument/2006/relationships/image" Target="../media/image9.pict"/><Relationship Id="rId6" Type="http://schemas.openxmlformats.org/officeDocument/2006/relationships/image" Target="../media/image12.pict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3" Type="http://schemas.openxmlformats.org/officeDocument/2006/relationships/image" Target="../media/image26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ict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ict"/><Relationship Id="rId1" Type="http://schemas.openxmlformats.org/officeDocument/2006/relationships/image" Target="../media/image69.pict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ict"/><Relationship Id="rId1" Type="http://schemas.openxmlformats.org/officeDocument/2006/relationships/image" Target="../media/image71.pict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ict"/><Relationship Id="rId1" Type="http://schemas.openxmlformats.org/officeDocument/2006/relationships/image" Target="../media/image79.pict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ict"/><Relationship Id="rId3" Type="http://schemas.openxmlformats.org/officeDocument/2006/relationships/image" Target="../media/image84.pict"/><Relationship Id="rId1" Type="http://schemas.openxmlformats.org/officeDocument/2006/relationships/image" Target="../media/image82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3/10/10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3/10/10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err="1" smtClean="0"/>
              <a:t>Bacchetta</a:t>
            </a:r>
            <a:r>
              <a:rPr lang="en-US" sz="1200" dirty="0" smtClean="0"/>
              <a:t>,</a:t>
            </a:r>
            <a:r>
              <a:rPr lang="en-US" sz="1200" baseline="0" dirty="0" smtClean="0"/>
              <a:t> PRD78 </a:t>
            </a:r>
            <a:r>
              <a:rPr lang="en-US" sz="1200" baseline="0" dirty="0" err="1" smtClean="0"/>
              <a:t>mostra</a:t>
            </a:r>
            <a:r>
              <a:rPr lang="en-US" sz="1200" baseline="0" dirty="0" smtClean="0"/>
              <a:t> un </a:t>
            </a:r>
            <a:r>
              <a:rPr lang="en-US" sz="1200" baseline="0" dirty="0" err="1" smtClean="0"/>
              <a:t>gafico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diverso</a:t>
            </a:r>
            <a:r>
              <a:rPr lang="en-US" sz="1200" baseline="0" dirty="0" smtClean="0"/>
              <a:t>, con shift </a:t>
            </a:r>
            <a:r>
              <a:rPr lang="en-US" sz="1200" baseline="0" dirty="0" err="1" smtClean="0"/>
              <a:t>positivo</a:t>
            </a:r>
            <a:r>
              <a:rPr lang="en-US" sz="1200" baseline="0" dirty="0" smtClean="0"/>
              <a:t> per </a:t>
            </a:r>
            <a:r>
              <a:rPr lang="en-US" sz="1200" baseline="0" dirty="0" err="1" smtClean="0"/>
              <a:t>gli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u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Da</a:t>
            </a:r>
            <a:r>
              <a:rPr lang="en-US" sz="1200" baseline="0" dirty="0" smtClean="0"/>
              <a:t> dove </a:t>
            </a:r>
            <a:r>
              <a:rPr lang="en-US" sz="1200" baseline="0" dirty="0" err="1" smtClean="0"/>
              <a:t>viene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davvero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il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grafico</a:t>
            </a:r>
            <a:r>
              <a:rPr lang="en-US" sz="1200" baseline="0" dirty="0" smtClean="0"/>
              <a:t> ?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endParaRPr lang="en-US" sz="9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OK con </a:t>
            </a:r>
            <a:r>
              <a:rPr lang="en-US" sz="900" dirty="0" err="1" smtClean="0"/>
              <a:t>referenze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Plot in alto </a:t>
            </a:r>
            <a:r>
              <a:rPr lang="en-US" sz="900" dirty="0" err="1" smtClean="0"/>
              <a:t>dal</a:t>
            </a:r>
            <a:r>
              <a:rPr lang="en-US" sz="900" baseline="0" dirty="0" smtClean="0"/>
              <a:t> PR12-07-107, curve </a:t>
            </a:r>
            <a:r>
              <a:rPr lang="en-US" sz="900" baseline="0" dirty="0" err="1" smtClean="0"/>
              <a:t>da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Efremov</a:t>
            </a:r>
            <a:r>
              <a:rPr lang="en-US" sz="900" baseline="0" dirty="0" smtClean="0"/>
              <a:t> et al., Czech J Phys 55 (2005) A189  hep-ph/0412420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baseline="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baseline="0" dirty="0" smtClean="0"/>
              <a:t>Plot in basso </a:t>
            </a:r>
            <a:r>
              <a:rPr lang="en-US" sz="900" baseline="0" dirty="0" err="1" smtClean="0"/>
              <a:t>dal</a:t>
            </a:r>
            <a:r>
              <a:rPr lang="en-US" sz="900" baseline="0" dirty="0" smtClean="0"/>
              <a:t> PR12-09-009, curve </a:t>
            </a:r>
            <a:r>
              <a:rPr lang="en-US" sz="900" baseline="0" dirty="0" err="1" smtClean="0"/>
              <a:t>colorate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da</a:t>
            </a:r>
            <a:r>
              <a:rPr lang="en-US" sz="900" baseline="0" dirty="0" smtClean="0"/>
              <a:t> CQM con diverse wave functions </a:t>
            </a:r>
            <a:r>
              <a:rPr lang="en-US" sz="900" baseline="0" dirty="0" err="1" smtClean="0"/>
              <a:t>Pasquini</a:t>
            </a:r>
            <a:r>
              <a:rPr lang="en-US" sz="900" baseline="0" dirty="0" smtClean="0"/>
              <a:t> et al, PRD78 (2008) 034025, 0806.2298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baseline="0" dirty="0" smtClean="0"/>
              <a:t>                                                             in </a:t>
            </a:r>
            <a:r>
              <a:rPr lang="en-US" sz="900" baseline="0" dirty="0" err="1" smtClean="0"/>
              <a:t>questo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papero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anche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relazione</a:t>
            </a:r>
            <a:r>
              <a:rPr lang="en-US" sz="900" baseline="0" dirty="0" smtClean="0"/>
              <a:t> h1T=g1L-h1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baseline="0" dirty="0" smtClean="0"/>
              <a:t>                                                   curve in </a:t>
            </a:r>
            <a:r>
              <a:rPr lang="en-US" sz="900" baseline="0" dirty="0" err="1" smtClean="0"/>
              <a:t>nero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sono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limiti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da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relazione</a:t>
            </a:r>
            <a:r>
              <a:rPr lang="en-US" sz="900" baseline="0" dirty="0" smtClean="0"/>
              <a:t> con h1 </a:t>
            </a:r>
            <a:r>
              <a:rPr lang="en-US" sz="900" baseline="0" dirty="0" err="1" smtClean="0"/>
              <a:t>Avakian</a:t>
            </a:r>
            <a:r>
              <a:rPr lang="en-US" sz="900" baseline="0" dirty="0" smtClean="0"/>
              <a:t> et al., PRD77 (2007) 014023, 0709.3253  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4CF13B-F158-DB4B-B00D-14C46DDEA5CB}" type="slidenum">
              <a:rPr lang="en-US"/>
              <a:pPr/>
              <a:t>24</a:t>
            </a:fld>
            <a:endParaRPr lang="en-US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081088" lvl="2" indent="-215900">
              <a:spcBef>
                <a:spcPct val="0"/>
              </a:spcBef>
            </a:pPr>
            <a:r>
              <a:rPr lang="en-US" sz="900" dirty="0" err="1" smtClean="0"/>
              <a:t>Recuperare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valori</a:t>
            </a:r>
            <a:r>
              <a:rPr lang="en-US" sz="900" baseline="0" dirty="0" smtClean="0"/>
              <a:t> di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aggiungere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che</a:t>
            </a:r>
            <a:r>
              <a:rPr lang="en-US" sz="900" baseline="0" dirty="0" smtClean="0"/>
              <a:t> H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D </a:t>
            </a:r>
            <a:r>
              <a:rPr lang="en-US" sz="900" baseline="0" dirty="0" err="1" smtClean="0"/>
              <a:t>possono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essere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polarizzati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indipendentemente</a:t>
            </a:r>
            <a:r>
              <a:rPr lang="en-US" sz="900" baseline="0" dirty="0" smtClean="0"/>
              <a:t> </a:t>
            </a:r>
            <a:endParaRPr lang="en-US" sz="900" dirty="0" smtClean="0"/>
          </a:p>
          <a:p>
            <a:pPr marL="1081088" lvl="2" indent="-215900">
              <a:spcBef>
                <a:spcPct val="0"/>
              </a:spcBef>
            </a:pPr>
            <a:endParaRPr lang="en-US" sz="900" dirty="0" smtClean="0"/>
          </a:p>
          <a:p>
            <a:pPr marL="1081088" lvl="2" indent="-215900">
              <a:spcBef>
                <a:spcPct val="0"/>
              </a:spcBef>
            </a:pPr>
            <a:r>
              <a:rPr lang="en-US" sz="900" dirty="0" smtClean="0"/>
              <a:t>Details </a:t>
            </a:r>
            <a:r>
              <a:rPr lang="en-US" sz="900" dirty="0"/>
              <a:t>of the HD were already presented by Volker. In addition SIDIS will benefit significantly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From </a:t>
            </a:r>
            <a:r>
              <a:rPr lang="en-US" sz="900" dirty="0" smtClean="0"/>
              <a:t>absence </a:t>
            </a:r>
            <a:r>
              <a:rPr lang="en-US" sz="900" dirty="0"/>
              <a:t>of nuclear material, which complicates the final analysis due to nuclear </a:t>
            </a:r>
            <a:r>
              <a:rPr lang="en-US" sz="900" dirty="0" err="1"/>
              <a:t>attentation</a:t>
            </a:r>
            <a:r>
              <a:rPr lang="en-US" sz="900" dirty="0"/>
              <a:t> effects.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And here also crucial for this experiment will be the demonstration that target can remain polarized for long periods</a:t>
            </a:r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With electron beam currents ~1-2 </a:t>
            </a:r>
            <a:r>
              <a:rPr lang="en-US" sz="900" dirty="0" err="1"/>
              <a:t>nA</a:t>
            </a:r>
            <a:r>
              <a:rPr lang="en-US" sz="900" dirty="0"/>
              <a:t>.</a:t>
            </a:r>
          </a:p>
          <a:p>
            <a:pPr marL="1081088" lvl="2" indent="-215900">
              <a:spcBef>
                <a:spcPct val="0"/>
              </a:spcBef>
            </a:pPr>
            <a:endParaRPr lang="en-US" sz="900" dirty="0"/>
          </a:p>
          <a:p>
            <a:pPr marL="1081088" lvl="2" indent="-215900">
              <a:spcBef>
                <a:spcPct val="0"/>
              </a:spcBef>
            </a:pPr>
            <a:r>
              <a:rPr lang="en-US" sz="900" dirty="0"/>
              <a:t>Untested for electrons (suggestive but unverified evidence of slow depolarization from beam-generated free radicals)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DF2B84-2D7F-424C-938B-B3CD2F59E929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Curve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Efremov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probabilmente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</a:t>
            </a:r>
            <a:r>
              <a:rPr lang="en-US" baseline="0" dirty="0" smtClean="0"/>
              <a:t> PRD76 (2006) 094025 </a:t>
            </a:r>
            <a:r>
              <a:rPr lang="en-US" baseline="0" dirty="0" err="1" smtClean="0"/>
              <a:t>uscita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postuma</a:t>
            </a:r>
            <a:r>
              <a:rPr lang="en-US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ATT: dilution factor </a:t>
            </a:r>
            <a:r>
              <a:rPr lang="en-US" baseline="0" dirty="0" err="1" smtClean="0"/>
              <a:t>dell’HD</a:t>
            </a:r>
            <a:r>
              <a:rPr lang="en-US" baseline="0" dirty="0" smtClean="0"/>
              <a:t>-ice !!!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Solo proton </a:t>
            </a:r>
            <a:r>
              <a:rPr lang="en-US" baseline="0" dirty="0" err="1" smtClean="0"/>
              <a:t>quindi</a:t>
            </a:r>
            <a:r>
              <a:rPr lang="en-US" baseline="0" dirty="0" smtClean="0"/>
              <a:t> ? </a:t>
            </a:r>
            <a:r>
              <a:rPr lang="en-US" baseline="0" dirty="0" err="1" smtClean="0"/>
              <a:t>Aggiungere</a:t>
            </a:r>
            <a:r>
              <a:rPr lang="en-US" baseline="0" dirty="0" smtClean="0"/>
              <a:t> qui plots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tensor charge!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prokudin</a:t>
            </a:r>
            <a:r>
              <a:rPr lang="en-US" baseline="0" dirty="0" smtClean="0"/>
              <a:t> at DIS 2008!!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DF2B84-2D7F-424C-938B-B3CD2F59E929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Curve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Efremov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probabilmente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</a:t>
            </a:r>
            <a:r>
              <a:rPr lang="en-US" baseline="0" dirty="0" smtClean="0"/>
              <a:t> PRD76 (2006) 094025 </a:t>
            </a:r>
            <a:r>
              <a:rPr lang="en-US" baseline="0" dirty="0" err="1" smtClean="0"/>
              <a:t>uscita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postuma</a:t>
            </a:r>
            <a:r>
              <a:rPr lang="en-US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ATT: dilution factor </a:t>
            </a:r>
            <a:r>
              <a:rPr lang="en-US" baseline="0" dirty="0" err="1" smtClean="0"/>
              <a:t>dell’HD</a:t>
            </a:r>
            <a:r>
              <a:rPr lang="en-US" baseline="0" dirty="0" smtClean="0"/>
              <a:t>-ice !!!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Solo proton </a:t>
            </a:r>
            <a:r>
              <a:rPr lang="en-US" baseline="0" dirty="0" err="1" smtClean="0"/>
              <a:t>quindi</a:t>
            </a:r>
            <a:r>
              <a:rPr lang="en-US" baseline="0" dirty="0" smtClean="0"/>
              <a:t> ? </a:t>
            </a:r>
            <a:r>
              <a:rPr lang="en-US" baseline="0" dirty="0" err="1" smtClean="0"/>
              <a:t>Aggiungere</a:t>
            </a:r>
            <a:r>
              <a:rPr lang="en-US" baseline="0" dirty="0" smtClean="0"/>
              <a:t> qui plots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tensor charge!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prokudin</a:t>
            </a:r>
            <a:r>
              <a:rPr lang="en-US" baseline="0" dirty="0" smtClean="0"/>
              <a:t> at DIS 2008!!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OK con </a:t>
            </a:r>
            <a:r>
              <a:rPr lang="en-US" dirty="0" err="1" smtClean="0"/>
              <a:t>referenze</a:t>
            </a: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err="1" smtClean="0"/>
              <a:t>L’articolo</a:t>
            </a:r>
            <a:r>
              <a:rPr lang="en-US" dirty="0" smtClean="0"/>
              <a:t> di </a:t>
            </a:r>
            <a:r>
              <a:rPr lang="en-US" dirty="0" err="1" smtClean="0"/>
              <a:t>Avakian</a:t>
            </a:r>
            <a:r>
              <a:rPr lang="en-US" dirty="0" smtClean="0"/>
              <a:t> </a:t>
            </a:r>
            <a:r>
              <a:rPr lang="en-US" dirty="0" err="1" smtClean="0"/>
              <a:t>lavora</a:t>
            </a:r>
            <a:r>
              <a:rPr lang="en-US" dirty="0" smtClean="0"/>
              <a:t> </a:t>
            </a:r>
            <a:r>
              <a:rPr lang="en-US" dirty="0" err="1" smtClean="0"/>
              <a:t>col</a:t>
            </a:r>
            <a:r>
              <a:rPr lang="en-US" dirty="0" smtClean="0"/>
              <a:t> bag model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anche</a:t>
            </a:r>
            <a:r>
              <a:rPr lang="en-US" baseline="0" dirty="0" smtClean="0"/>
              <a:t> con spectator model </a:t>
            </a:r>
            <a:r>
              <a:rPr lang="en-US" baseline="0" dirty="0" err="1" smtClean="0"/>
              <a:t>Jackob</a:t>
            </a:r>
            <a:r>
              <a:rPr lang="en-US" baseline="0" dirty="0" smtClean="0"/>
              <a:t> hep-ph/9707340 </a:t>
            </a:r>
            <a:r>
              <a:rPr lang="en-US" baseline="0" dirty="0" err="1" smtClean="0"/>
              <a:t>trovano</a:t>
            </a:r>
            <a:r>
              <a:rPr lang="en-US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 smtClean="0"/>
              <a:t>Asimmetria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negativa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entro</a:t>
            </a:r>
            <a:r>
              <a:rPr lang="en-US" baseline="0" dirty="0" smtClean="0"/>
              <a:t> I positivity bounds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HD-ice for transverse because the transverse magnet can not clean the </a:t>
            </a:r>
            <a:r>
              <a:rPr lang="en-US" baseline="0" dirty="0" err="1" smtClean="0"/>
              <a:t>Mollers</a:t>
            </a:r>
            <a:r>
              <a:rPr lang="en-US" baseline="0" dirty="0" smtClean="0"/>
              <a:t>-&gt;if I have low-</a:t>
            </a:r>
            <a:r>
              <a:rPr lang="en-US" baseline="0" dirty="0" err="1" smtClean="0"/>
              <a:t>lumi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allora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meglio</a:t>
            </a:r>
            <a:r>
              <a:rPr lang="en-US" baseline="0" dirty="0" smtClean="0"/>
              <a:t> HD-ice con high </a:t>
            </a:r>
            <a:r>
              <a:rPr lang="en-US" baseline="0" dirty="0" err="1" smtClean="0"/>
              <a:t>f</a:t>
            </a:r>
            <a:endParaRPr lang="en-US" dirty="0"/>
          </a:p>
        </p:txBody>
      </p:sp>
      <p:sp>
        <p:nvSpPr>
          <p:cNvPr id="1341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6DB693CB-B65C-AD4C-8ECF-FD0AD9BC2AAF}" type="slidenum">
              <a:rPr lang="it-IT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A1A4CD3C-C468-4E41-BB44-C3748967579D}" type="slidenum">
              <a:rPr lang="en-US"/>
              <a:pPr/>
              <a:t>31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6493" tIns="43247" rIns="86493" bIns="43247"/>
          <a:lstStyle/>
          <a:p>
            <a:pPr eaLnBrk="1" hangingPunct="1">
              <a:spcBef>
                <a:spcPct val="0"/>
              </a:spcBef>
            </a:pPr>
            <a:r>
              <a:rPr lang="en-US" sz="1000" dirty="0" err="1" smtClean="0"/>
              <a:t>Manca</a:t>
            </a:r>
            <a:r>
              <a:rPr lang="en-US" sz="1000" dirty="0" smtClean="0"/>
              <a:t> </a:t>
            </a:r>
            <a:r>
              <a:rPr lang="en-US" sz="1000" dirty="0" err="1" smtClean="0"/>
              <a:t>referenza</a:t>
            </a:r>
            <a:r>
              <a:rPr lang="en-US" sz="1000" dirty="0" smtClean="0"/>
              <a:t> plot </a:t>
            </a:r>
            <a:r>
              <a:rPr lang="en-US" sz="1000" dirty="0" err="1" smtClean="0"/>
              <a:t>pioni</a:t>
            </a:r>
            <a:endParaRPr lang="en-US" sz="1000" dirty="0" smtClean="0"/>
          </a:p>
          <a:p>
            <a:pPr eaLnBrk="1" hangingPunct="1">
              <a:spcBef>
                <a:spcPct val="0"/>
              </a:spcBef>
            </a:pPr>
            <a:endParaRPr lang="en-US" sz="1000" dirty="0" smtClean="0"/>
          </a:p>
          <a:p>
            <a:pPr eaLnBrk="1" hangingPunct="1">
              <a:spcBef>
                <a:spcPct val="0"/>
              </a:spcBef>
            </a:pPr>
            <a:r>
              <a:rPr lang="en-US" sz="1000" dirty="0" smtClean="0"/>
              <a:t>Plot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dei</a:t>
            </a:r>
            <a:r>
              <a:rPr lang="en-US" sz="1000" baseline="0" dirty="0" smtClean="0"/>
              <a:t> K </a:t>
            </a:r>
            <a:r>
              <a:rPr lang="en-US" sz="1000" baseline="0" dirty="0" err="1" smtClean="0"/>
              <a:t>da</a:t>
            </a:r>
            <a:r>
              <a:rPr lang="en-US" sz="1000" baseline="0" dirty="0" smtClean="0"/>
              <a:t> LOI12 al pac34</a:t>
            </a:r>
          </a:p>
          <a:p>
            <a:pPr eaLnBrk="1" hangingPunct="1">
              <a:spcBef>
                <a:spcPct val="0"/>
              </a:spcBef>
            </a:pPr>
            <a:endParaRPr lang="en-US" sz="1000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sz="1000" baseline="0" dirty="0" err="1" smtClean="0"/>
              <a:t>Mettere</a:t>
            </a:r>
            <a:r>
              <a:rPr lang="en-US" sz="1000" baseline="0" dirty="0" smtClean="0"/>
              <a:t> 10^34 in </a:t>
            </a:r>
            <a:r>
              <a:rPr lang="en-US" sz="1000" baseline="0" dirty="0" err="1" smtClean="0"/>
              <a:t>lumi</a:t>
            </a:r>
            <a:r>
              <a:rPr lang="en-US" sz="1000" baseline="0" dirty="0" smtClean="0"/>
              <a:t>, con NH3 </a:t>
            </a:r>
            <a:r>
              <a:rPr lang="en-US" sz="1000" baseline="0" dirty="0" err="1" smtClean="0"/>
              <a:t>si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escludono</a:t>
            </a:r>
            <a:r>
              <a:rPr lang="en-US" sz="1000" baseline="0" dirty="0" smtClean="0"/>
              <a:t> 2 </a:t>
            </a:r>
            <a:r>
              <a:rPr lang="en-US" sz="1000" baseline="0" dirty="0" err="1" smtClean="0"/>
              <a:t>settori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e</a:t>
            </a:r>
            <a:r>
              <a:rPr lang="en-US" sz="1000" baseline="0" dirty="0" smtClean="0"/>
              <a:t> ho Pt broadening (</a:t>
            </a:r>
            <a:r>
              <a:rPr lang="en-US" sz="1000" baseline="0" dirty="0" err="1" smtClean="0"/>
              <a:t>f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dipende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da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tutto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e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loro</a:t>
            </a:r>
            <a:r>
              <a:rPr lang="en-US" sz="1000" baseline="0" dirty="0" smtClean="0"/>
              <a:t> ne </a:t>
            </a:r>
            <a:r>
              <a:rPr lang="en-US" sz="1000" baseline="0" dirty="0" err="1" smtClean="0"/>
              <a:t>tengono</a:t>
            </a:r>
            <a:r>
              <a:rPr lang="en-US" sz="1000" baseline="0" dirty="0" smtClean="0"/>
              <a:t> </a:t>
            </a:r>
            <a:r>
              <a:rPr lang="en-US" sz="1000" baseline="0" dirty="0" err="1" smtClean="0"/>
              <a:t>conto</a:t>
            </a:r>
            <a:r>
              <a:rPr lang="en-US" sz="1000" baseline="0" dirty="0" smtClean="0"/>
              <a:t>, </a:t>
            </a:r>
            <a:r>
              <a:rPr lang="en-US" sz="1000" baseline="0" dirty="0" err="1" smtClean="0"/>
              <a:t>il</a:t>
            </a:r>
            <a:r>
              <a:rPr lang="en-US" sz="1000" baseline="0" dirty="0" smtClean="0"/>
              <a:t> dilution lo </a:t>
            </a:r>
            <a:r>
              <a:rPr lang="en-US" sz="1000" baseline="0" dirty="0" err="1" smtClean="0"/>
              <a:t>calcolano</a:t>
            </a:r>
            <a:r>
              <a:rPr lang="en-US" sz="1000" baseline="0" dirty="0" smtClean="0"/>
              <a:t> con target di </a:t>
            </a:r>
            <a:r>
              <a:rPr lang="en-US" sz="1000" baseline="0" dirty="0" err="1" smtClean="0"/>
              <a:t>Carbonio</a:t>
            </a:r>
            <a:r>
              <a:rPr lang="en-US" sz="1000" baseline="0" dirty="0" smtClean="0"/>
              <a:t>)</a:t>
            </a:r>
            <a:endParaRPr lang="en-US" sz="10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D88318-754E-904C-93F7-D3F462B114B0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OK con </a:t>
            </a:r>
            <a:r>
              <a:rPr lang="en-US" dirty="0" err="1" smtClean="0"/>
              <a:t>referenze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PUT </a:t>
            </a:r>
            <a:r>
              <a:rPr lang="en-US" dirty="0" err="1" smtClean="0"/>
              <a:t>lumi</a:t>
            </a:r>
            <a:r>
              <a:rPr lang="en-US" dirty="0" smtClean="0"/>
              <a:t> to 10^34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OK con </a:t>
            </a:r>
            <a:r>
              <a:rPr lang="en-US" dirty="0" err="1" smtClean="0"/>
              <a:t>referenze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Confinment</a:t>
            </a:r>
            <a:r>
              <a:rPr lang="en-US" dirty="0" smtClean="0"/>
              <a:t>: distribution in PT and </a:t>
            </a:r>
            <a:r>
              <a:rPr lang="en-US" dirty="0" err="1" smtClean="0"/>
              <a:t>xT</a:t>
            </a:r>
            <a:r>
              <a:rPr lang="en-US" baseline="0" dirty="0" smtClean="0"/>
              <a:t> </a:t>
            </a:r>
            <a:r>
              <a:rPr lang="en-US" baseline="0" dirty="0" smtClean="0">
                <a:sym typeface="Wingdings"/>
              </a:rPr>
              <a:t>-&gt; </a:t>
            </a:r>
            <a:r>
              <a:rPr lang="en-US" baseline="0" dirty="0" err="1" smtClean="0">
                <a:sym typeface="Wingdings"/>
              </a:rPr>
              <a:t>buono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da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usare</a:t>
            </a:r>
            <a:r>
              <a:rPr lang="en-US" baseline="0" dirty="0" smtClean="0">
                <a:sym typeface="Wingding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72C0A8-4ABA-EC48-A1EF-7D51BE62CDA9}" type="slidenum">
              <a:rPr lang="en-US"/>
              <a:pPr/>
              <a:t>35</a:t>
            </a:fld>
            <a:endParaRPr lang="en-US"/>
          </a:p>
        </p:txBody>
      </p:sp>
      <p:sp>
        <p:nvSpPr>
          <p:cNvPr id="157286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7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394" y="4343401"/>
            <a:ext cx="5027212" cy="4114800"/>
          </a:xfrm>
        </p:spPr>
        <p:txBody>
          <a:bodyPr/>
          <a:lstStyle/>
          <a:p>
            <a:endParaRPr lang="it-IT" sz="90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4720D-8B1A-ED4E-ABC0-6EF680BC0698}" type="slidenum">
              <a:rPr lang="en-US"/>
              <a:pPr/>
              <a:t>36</a:t>
            </a:fld>
            <a:endParaRPr lang="en-US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r>
              <a:rPr lang="en-US"/>
              <a:t>PAC June 11 A.Nagaytsev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F6F8288-6CC4-A04B-9F6B-DB38FCDCB956}" type="slidenum">
              <a:rPr lang="en-GB"/>
              <a:pPr/>
              <a:t>37</a:t>
            </a:fld>
            <a:endParaRPr lang="en-GB"/>
          </a:p>
        </p:txBody>
      </p:sp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5453" y="8684826"/>
            <a:ext cx="2970946" cy="4562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456" tIns="47037" rIns="90456" bIns="47037" anchor="b">
            <a:prstTxWarp prst="textNoShape">
              <a:avLst/>
            </a:prstTxWarp>
          </a:bodyPr>
          <a:lstStyle/>
          <a:p>
            <a:pPr algn="r" defTabSz="450850">
              <a:tabLst>
                <a:tab pos="0" algn="l"/>
                <a:tab pos="919163" algn="l"/>
                <a:tab pos="1836738" algn="l"/>
                <a:tab pos="2757488" algn="l"/>
                <a:tab pos="3676650" algn="l"/>
                <a:tab pos="4595813" algn="l"/>
                <a:tab pos="5513388" algn="l"/>
                <a:tab pos="6432550" algn="l"/>
                <a:tab pos="7351713" algn="l"/>
                <a:tab pos="8272463" algn="l"/>
                <a:tab pos="9190038" algn="l"/>
                <a:tab pos="10109200" algn="l"/>
              </a:tabLst>
            </a:pPr>
            <a:fld id="{0CDECB87-A0DA-0F44-B2E5-8496B1F40DEF}" type="slidenum">
              <a:rPr lang="en-GB" sz="1200" b="0">
                <a:solidFill>
                  <a:srgbClr val="000000"/>
                </a:solidFill>
                <a:latin typeface="Arial" charset="0"/>
              </a:rPr>
              <a:pPr algn="r" defTabSz="450850">
                <a:tabLst>
                  <a:tab pos="0" algn="l"/>
                  <a:tab pos="919163" algn="l"/>
                  <a:tab pos="1836738" algn="l"/>
                  <a:tab pos="2757488" algn="l"/>
                  <a:tab pos="3676650" algn="l"/>
                  <a:tab pos="4595813" algn="l"/>
                  <a:tab pos="5513388" algn="l"/>
                  <a:tab pos="6432550" algn="l"/>
                  <a:tab pos="7351713" algn="l"/>
                  <a:tab pos="8272463" algn="l"/>
                  <a:tab pos="9190038" algn="l"/>
                  <a:tab pos="10109200" algn="l"/>
                </a:tabLst>
              </a:pPr>
              <a:t>37</a:t>
            </a:fld>
            <a:endParaRPr lang="en-GB" sz="12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113557"/>
          </a:xfrm>
        </p:spPr>
        <p:txBody>
          <a:bodyPr/>
          <a:lstStyle/>
          <a:p>
            <a:pPr algn="just" defTabSz="914400"/>
            <a:r>
              <a:rPr lang="en-US">
                <a:latin typeface="Times New Roman" charset="0"/>
              </a:rPr>
              <a:t>     </a:t>
            </a:r>
            <a:endParaRPr lang="ru-RU" sz="1600">
              <a:latin typeface="Times New Roman" charset="0"/>
            </a:endParaRPr>
          </a:p>
        </p:txBody>
      </p:sp>
      <p:sp>
        <p:nvSpPr>
          <p:cNvPr id="72709" name="Rectangle 4"/>
          <p:cNvSpPr>
            <a:spLocks noChangeArrowheads="1"/>
          </p:cNvSpPr>
          <p:nvPr/>
        </p:nvSpPr>
        <p:spPr bwMode="auto">
          <a:xfrm>
            <a:off x="903295" y="4543485"/>
            <a:ext cx="5485440" cy="411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86" tIns="45943" rIns="91886" bIns="45943">
            <a:prstTxWarp prst="textNoShape">
              <a:avLst/>
            </a:prstTxWarp>
          </a:bodyPr>
          <a:lstStyle/>
          <a:p>
            <a:pPr algn="just" defTabSz="893763" eaLnBrk="0" hangingPunct="0">
              <a:spcBef>
                <a:spcPct val="30000"/>
              </a:spcBef>
              <a:buFont typeface="Times New Roman" charset="0"/>
              <a:buNone/>
            </a:pPr>
            <a:r>
              <a:rPr lang="en-US" altLang="ja-JP" sz="1600" b="0">
                <a:solidFill>
                  <a:srgbClr val="000000"/>
                </a:solidFill>
                <a:latin typeface="Times New Roman" charset="0"/>
                <a:cs typeface="ＭＳ Ｐゴシック" charset="-128"/>
              </a:rPr>
              <a:t>    </a:t>
            </a:r>
            <a:endParaRPr lang="ru-RU" sz="1200" b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2710" name="Rectangle 5"/>
          <p:cNvSpPr>
            <a:spLocks noChangeArrowheads="1"/>
          </p:cNvSpPr>
          <p:nvPr/>
        </p:nvSpPr>
        <p:spPr bwMode="auto">
          <a:xfrm>
            <a:off x="672667" y="4305124"/>
            <a:ext cx="5487041" cy="411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86" tIns="45943" rIns="91886" bIns="45943">
            <a:prstTxWarp prst="textNoShape">
              <a:avLst/>
            </a:prstTxWarp>
          </a:bodyPr>
          <a:lstStyle/>
          <a:p>
            <a:pPr algn="just" defTabSz="893763" eaLnBrk="0" hangingPunct="0">
              <a:spcBef>
                <a:spcPct val="30000"/>
              </a:spcBef>
              <a:buFont typeface="Times New Roman" charset="0"/>
              <a:buNone/>
            </a:pPr>
            <a:r>
              <a:rPr lang="en-US" sz="1600" b="0">
                <a:solidFill>
                  <a:srgbClr val="000000"/>
                </a:solidFill>
                <a:latin typeface="Times New Roman" charset="0"/>
              </a:rPr>
              <a:t>   </a:t>
            </a:r>
            <a:endParaRPr lang="ru-RU" sz="1200" b="0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8CD14D-CA01-0E4E-8934-D189E0796B3F}" type="slidenum">
              <a:rPr lang="en-US"/>
              <a:pPr/>
              <a:t>13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2150"/>
            <a:ext cx="4556125" cy="3417888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394" y="4343401"/>
            <a:ext cx="5027212" cy="4113286"/>
          </a:xfrm>
          <a:noFill/>
          <a:ln/>
        </p:spPr>
        <p:txBody>
          <a:bodyPr/>
          <a:lstStyle/>
          <a:p>
            <a:pPr eaLnBrk="1" hangingPunct="1"/>
            <a:endParaRPr lang="it-IT" sz="900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8CD14D-CA01-0E4E-8934-D189E0796B3F}" type="slidenum">
              <a:rPr lang="en-US"/>
              <a:pPr/>
              <a:t>14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2150"/>
            <a:ext cx="4556125" cy="3417888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394" y="4343401"/>
            <a:ext cx="5027212" cy="4113286"/>
          </a:xfrm>
          <a:noFill/>
          <a:ln/>
        </p:spPr>
        <p:txBody>
          <a:bodyPr/>
          <a:lstStyle/>
          <a:p>
            <a:pPr eaLnBrk="1" hangingPunct="1"/>
            <a:endParaRPr lang="it-IT" sz="900"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</a:t>
            </a:r>
            <a:r>
              <a:rPr lang="en-US" sz="900" dirty="0" err="1" smtClean="0"/>
              <a:t>da</a:t>
            </a:r>
            <a:r>
              <a:rPr lang="en-US" sz="900" dirty="0" smtClean="0"/>
              <a:t>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7B9C4068-5B0C-FE4D-AF16-364353E092D1}" type="slidenum">
              <a:rPr lang="en-US"/>
              <a:pPr/>
              <a:t>18</a:t>
            </a:fld>
            <a:endParaRPr lang="en-US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935" y="4343400"/>
            <a:ext cx="5028132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Talk di </a:t>
            </a:r>
            <a:r>
              <a:rPr lang="en-US" dirty="0" err="1" smtClean="0"/>
              <a:t>Harut</a:t>
            </a:r>
            <a:r>
              <a:rPr lang="en-US" dirty="0" smtClean="0"/>
              <a:t> al</a:t>
            </a:r>
            <a:r>
              <a:rPr lang="en-US" baseline="0" dirty="0" smtClean="0"/>
              <a:t> PAC </a:t>
            </a:r>
            <a:r>
              <a:rPr lang="en-US" baseline="0" dirty="0" smtClean="0"/>
              <a:t>30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err="1" smtClean="0"/>
              <a:t>Da</a:t>
            </a:r>
            <a:r>
              <a:rPr lang="en-US" baseline="0" dirty="0" smtClean="0"/>
              <a:t> dove </a:t>
            </a:r>
            <a:r>
              <a:rPr lang="en-US" baseline="0" dirty="0" err="1" smtClean="0"/>
              <a:t>prende</a:t>
            </a:r>
            <a:r>
              <a:rPr lang="en-US" baseline="0" dirty="0" smtClean="0"/>
              <a:t> Boer-</a:t>
            </a:r>
            <a:r>
              <a:rPr lang="en-US" baseline="0" dirty="0" err="1" smtClean="0"/>
              <a:t>Mulders</a:t>
            </a:r>
            <a:r>
              <a:rPr lang="en-US" baseline="0" dirty="0" smtClean="0"/>
              <a:t> ???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1079500" y="-1588"/>
            <a:ext cx="7974013" cy="6324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121650" y="6580188"/>
            <a:ext cx="912813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52944F6-80D7-844B-8272-40B08F9D337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4" Type="http://schemas.openxmlformats.org/officeDocument/2006/relationships/image" Target="../media/image39.png"/><Relationship Id="rId10" Type="http://schemas.openxmlformats.org/officeDocument/2006/relationships/image" Target="../media/image45.png"/><Relationship Id="rId5" Type="http://schemas.openxmlformats.org/officeDocument/2006/relationships/image" Target="../media/image40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9" Type="http://schemas.openxmlformats.org/officeDocument/2006/relationships/image" Target="../media/image44.png"/><Relationship Id="rId3" Type="http://schemas.openxmlformats.org/officeDocument/2006/relationships/image" Target="../media/image38.png"/><Relationship Id="rId6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3" Type="http://schemas.openxmlformats.org/officeDocument/2006/relationships/image" Target="../media/image47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9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8.jpeg"/><Relationship Id="rId5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image" Target="../media/image52.wmf"/><Relationship Id="rId4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1.png"/><Relationship Id="rId5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7.jpeg"/><Relationship Id="rId4" Type="http://schemas.openxmlformats.org/officeDocument/2006/relationships/image" Target="../media/image54.png"/><Relationship Id="rId7" Type="http://schemas.openxmlformats.org/officeDocument/2006/relationships/image" Target="../media/image57.png"/><Relationship Id="rId11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0" Type="http://schemas.openxmlformats.org/officeDocument/2006/relationships/image" Target="../media/image60.png"/><Relationship Id="rId5" Type="http://schemas.openxmlformats.org/officeDocument/2006/relationships/image" Target="../media/image55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9" Type="http://schemas.openxmlformats.org/officeDocument/2006/relationships/image" Target="../media/image59.png"/><Relationship Id="rId3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15.bin"/><Relationship Id="rId4" Type="http://schemas.openxmlformats.org/officeDocument/2006/relationships/image" Target="../media/image65.wmf"/><Relationship Id="rId5" Type="http://schemas.openxmlformats.org/officeDocument/2006/relationships/image" Target="../media/image66.jpeg"/><Relationship Id="rId7" Type="http://schemas.openxmlformats.org/officeDocument/2006/relationships/image" Target="../media/image68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Relationship Id="rId6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70.jpeg"/><Relationship Id="rId5" Type="http://schemas.openxmlformats.org/officeDocument/2006/relationships/oleObject" Target="../embeddings/Microsoft_Equation16.bin"/><Relationship Id="rId7" Type="http://schemas.openxmlformats.org/officeDocument/2006/relationships/image" Target="../media/image30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8.xml"/><Relationship Id="rId6" Type="http://schemas.openxmlformats.org/officeDocument/2006/relationships/oleObject" Target="../embeddings/Microsoft_Equation17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7.jpeg"/><Relationship Id="rId4" Type="http://schemas.openxmlformats.org/officeDocument/2006/relationships/image" Target="../media/image54.png"/><Relationship Id="rId7" Type="http://schemas.openxmlformats.org/officeDocument/2006/relationships/image" Target="../media/image57.png"/><Relationship Id="rId11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0" Type="http://schemas.openxmlformats.org/officeDocument/2006/relationships/image" Target="../media/image60.png"/><Relationship Id="rId5" Type="http://schemas.openxmlformats.org/officeDocument/2006/relationships/image" Target="../media/image55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9" Type="http://schemas.openxmlformats.org/officeDocument/2006/relationships/image" Target="../media/image59.png"/><Relationship Id="rId3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78.png"/><Relationship Id="rId4" Type="http://schemas.openxmlformats.org/officeDocument/2006/relationships/tags" Target="../tags/tag4.xml"/><Relationship Id="rId7" Type="http://schemas.openxmlformats.org/officeDocument/2006/relationships/image" Target="../media/image73.wmf"/><Relationship Id="rId11" Type="http://schemas.openxmlformats.org/officeDocument/2006/relationships/image" Target="../media/image75.png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10.xml"/><Relationship Id="rId8" Type="http://schemas.openxmlformats.org/officeDocument/2006/relationships/oleObject" Target="../embeddings/Microsoft_Equation18.bin"/><Relationship Id="rId13" Type="http://schemas.openxmlformats.org/officeDocument/2006/relationships/image" Target="../media/image77.png"/><Relationship Id="rId10" Type="http://schemas.openxmlformats.org/officeDocument/2006/relationships/image" Target="../media/image74.png"/><Relationship Id="rId5" Type="http://schemas.openxmlformats.org/officeDocument/2006/relationships/slideLayout" Target="../slideLayouts/slideLayout2.xml"/><Relationship Id="rId12" Type="http://schemas.openxmlformats.org/officeDocument/2006/relationships/image" Target="../media/image76.wmf"/><Relationship Id="rId2" Type="http://schemas.openxmlformats.org/officeDocument/2006/relationships/tags" Target="../tags/tag2.xml"/><Relationship Id="rId9" Type="http://schemas.openxmlformats.org/officeDocument/2006/relationships/oleObject" Target="../embeddings/Microsoft_Equation19.bin"/><Relationship Id="rId3" Type="http://schemas.openxmlformats.org/officeDocument/2006/relationships/tags" Target="../tags/tag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21.bin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7" Type="http://schemas.openxmlformats.org/officeDocument/2006/relationships/image" Target="../media/image78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Relationship Id="rId6" Type="http://schemas.openxmlformats.org/officeDocument/2006/relationships/oleObject" Target="../embeddings/Microsoft_Equation2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4" Type="http://schemas.openxmlformats.org/officeDocument/2006/relationships/image" Target="../media/image85.wmf"/><Relationship Id="rId5" Type="http://schemas.openxmlformats.org/officeDocument/2006/relationships/oleObject" Target="../embeddings/Microsoft_Equation22.bin"/><Relationship Id="rId7" Type="http://schemas.openxmlformats.org/officeDocument/2006/relationships/oleObject" Target="../embeddings/Microsoft_Equation24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Relationship Id="rId6" Type="http://schemas.openxmlformats.org/officeDocument/2006/relationships/oleObject" Target="../embeddings/Microsoft_Equation2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4" Type="http://schemas.openxmlformats.org/officeDocument/2006/relationships/notesSlide" Target="../notesSlides/notesSlide13.xml"/><Relationship Id="rId10" Type="http://schemas.openxmlformats.org/officeDocument/2006/relationships/image" Target="../media/image91.png"/><Relationship Id="rId5" Type="http://schemas.openxmlformats.org/officeDocument/2006/relationships/slide" Target="slide17.xml"/><Relationship Id="rId7" Type="http://schemas.openxmlformats.org/officeDocument/2006/relationships/image" Target="../media/image88.png"/><Relationship Id="rId1" Type="http://schemas.openxmlformats.org/officeDocument/2006/relationships/tags" Target="../tags/tag5.xml"/><Relationship Id="rId2" Type="http://schemas.openxmlformats.org/officeDocument/2006/relationships/tags" Target="../tags/tag6.xml"/><Relationship Id="rId9" Type="http://schemas.openxmlformats.org/officeDocument/2006/relationships/image" Target="../media/image90.png"/><Relationship Id="rId3" Type="http://schemas.openxmlformats.org/officeDocument/2006/relationships/slideLayout" Target="../slideLayouts/slideLayout2.xml"/><Relationship Id="rId6" Type="http://schemas.openxmlformats.org/officeDocument/2006/relationships/image" Target="../media/image8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93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7.jpeg"/><Relationship Id="rId4" Type="http://schemas.openxmlformats.org/officeDocument/2006/relationships/image" Target="../media/image54.png"/><Relationship Id="rId7" Type="http://schemas.openxmlformats.org/officeDocument/2006/relationships/image" Target="../media/image57.png"/><Relationship Id="rId11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0" Type="http://schemas.openxmlformats.org/officeDocument/2006/relationships/image" Target="../media/image60.png"/><Relationship Id="rId5" Type="http://schemas.openxmlformats.org/officeDocument/2006/relationships/image" Target="../media/image55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9" Type="http://schemas.openxmlformats.org/officeDocument/2006/relationships/image" Target="../media/image59.png"/><Relationship Id="rId3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7" Type="http://schemas.openxmlformats.org/officeDocument/2006/relationships/image" Target="../media/image97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99.png"/><Relationship Id="rId3" Type="http://schemas.openxmlformats.org/officeDocument/2006/relationships/notesSlide" Target="../notesSlides/notesSlide16.xml"/><Relationship Id="rId6" Type="http://schemas.openxmlformats.org/officeDocument/2006/relationships/oleObject" Target="../embeddings/Microsoft_Equation25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4" Type="http://schemas.openxmlformats.org/officeDocument/2006/relationships/image" Target="../media/image96.png"/><Relationship Id="rId10" Type="http://schemas.openxmlformats.org/officeDocument/2006/relationships/image" Target="../media/image98.png"/><Relationship Id="rId5" Type="http://schemas.openxmlformats.org/officeDocument/2006/relationships/image" Target="../media/image100.png"/><Relationship Id="rId7" Type="http://schemas.openxmlformats.org/officeDocument/2006/relationships/oleObject" Target="../embeddings/Microsoft_Equation26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97.png"/><Relationship Id="rId3" Type="http://schemas.openxmlformats.org/officeDocument/2006/relationships/notesSlide" Target="../notesSlides/notesSlide17.xml"/><Relationship Id="rId6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7" Type="http://schemas.openxmlformats.org/officeDocument/2006/relationships/image" Target="../media/image5.jpeg"/><Relationship Id="rId1" Type="http://schemas.openxmlformats.org/officeDocument/2006/relationships/vmlDrawing" Target="../drawings/vmlDrawing1.vml"/><Relationship Id="rId2" Type="http://schemas.openxmlformats.org/officeDocument/2006/relationships/tags" Target="../tags/tag1.xml"/><Relationship Id="rId9" Type="http://schemas.openxmlformats.org/officeDocument/2006/relationships/oleObject" Target="../embeddings/Microsoft_Equation1.bin"/><Relationship Id="rId3" Type="http://schemas.openxmlformats.org/officeDocument/2006/relationships/slideLayout" Target="../slideLayouts/slideLayout2.xml"/><Relationship Id="rId6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5.png"/><Relationship Id="rId5" Type="http://schemas.openxmlformats.org/officeDocument/2006/relationships/image" Target="../media/image106.jpeg"/><Relationship Id="rId7" Type="http://schemas.openxmlformats.org/officeDocument/2006/relationships/oleObject" Target="../embeddings/Microsoft_Equation28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Relationship Id="rId6" Type="http://schemas.openxmlformats.org/officeDocument/2006/relationships/oleObject" Target="../embeddings/Microsoft_Equation27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29.bin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7" Type="http://schemas.openxmlformats.org/officeDocument/2006/relationships/hyperlink" Target="http://www.slac.stanford.edu/spires/find/wwwhepau/wwwscan?rawcmd=fin+%22Anselmino,%20M.%22" TargetMode="External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Relationship Id="rId6" Type="http://schemas.openxmlformats.org/officeDocument/2006/relationships/hyperlink" Target="http://www.slac.stanford.edu/spires/find/wwwhepau/wwwscan?rawcmd=fin+%22Arnold,%20S.%22" TargetMode="Externa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1.png"/><Relationship Id="rId1" Type="http://schemas.openxmlformats.org/officeDocument/2006/relationships/tags" Target="../tags/tag7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10.png"/><Relationship Id="rId5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image" Target="../media/image118.png"/><Relationship Id="rId4" Type="http://schemas.openxmlformats.org/officeDocument/2006/relationships/image" Target="../media/image116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Relationship Id="rId5" Type="http://schemas.openxmlformats.org/officeDocument/2006/relationships/image" Target="../media/image117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Microsoft_Equation9.bin"/><Relationship Id="rId4" Type="http://schemas.openxmlformats.org/officeDocument/2006/relationships/image" Target="../media/image17.jpeg"/><Relationship Id="rId7" Type="http://schemas.openxmlformats.org/officeDocument/2006/relationships/oleObject" Target="../embeddings/Microsoft_Equation2.bin"/><Relationship Id="rId11" Type="http://schemas.openxmlformats.org/officeDocument/2006/relationships/oleObject" Target="../embeddings/Microsoft_Equation6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tiff"/><Relationship Id="rId16" Type="http://schemas.openxmlformats.org/officeDocument/2006/relationships/oleObject" Target="../embeddings/Microsoft_Equation11.bin"/><Relationship Id="rId8" Type="http://schemas.openxmlformats.org/officeDocument/2006/relationships/oleObject" Target="../embeddings/Microsoft_Equation3.bin"/><Relationship Id="rId13" Type="http://schemas.openxmlformats.org/officeDocument/2006/relationships/oleObject" Target="../embeddings/Microsoft_Equation8.bin"/><Relationship Id="rId10" Type="http://schemas.openxmlformats.org/officeDocument/2006/relationships/oleObject" Target="../embeddings/Microsoft_Equation5.bin"/><Relationship Id="rId5" Type="http://schemas.openxmlformats.org/officeDocument/2006/relationships/image" Target="../media/image18.png"/><Relationship Id="rId15" Type="http://schemas.openxmlformats.org/officeDocument/2006/relationships/oleObject" Target="../embeddings/Microsoft_Equation10.bin"/><Relationship Id="rId12" Type="http://schemas.openxmlformats.org/officeDocument/2006/relationships/oleObject" Target="../embeddings/Microsoft_Equation7.bin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Microsoft_Equation4.bin"/><Relationship Id="rId3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image" Target="../media/image23.jpeg"/><Relationship Id="rId4" Type="http://schemas.openxmlformats.org/officeDocument/2006/relationships/image" Target="../media/image21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3" Type="http://schemas.openxmlformats.org/officeDocument/2006/relationships/image" Target="../media/image20.png"/><Relationship Id="rId5" Type="http://schemas.openxmlformats.org/officeDocument/2006/relationships/image" Target="../media/image2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14.bin"/><Relationship Id="rId4" Type="http://schemas.openxmlformats.org/officeDocument/2006/relationships/image" Target="../media/image17.jpeg"/><Relationship Id="rId10" Type="http://schemas.openxmlformats.org/officeDocument/2006/relationships/image" Target="../media/image30.png"/><Relationship Id="rId5" Type="http://schemas.openxmlformats.org/officeDocument/2006/relationships/image" Target="../media/image28.png"/><Relationship Id="rId7" Type="http://schemas.openxmlformats.org/officeDocument/2006/relationships/oleObject" Target="../embeddings/Microsoft_Equation13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9" Type="http://schemas.openxmlformats.org/officeDocument/2006/relationships/image" Target="../media/image29.png"/><Relationship Id="rId3" Type="http://schemas.openxmlformats.org/officeDocument/2006/relationships/image" Target="../media/image27.wmf"/><Relationship Id="rId6" Type="http://schemas.openxmlformats.org/officeDocument/2006/relationships/oleObject" Target="../embeddings/Microsoft_Equation12.bin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3.tiff"/><Relationship Id="rId5" Type="http://schemas.openxmlformats.org/officeDocument/2006/relationships/image" Target="../media/image34.tiff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tiff"/><Relationship Id="rId3" Type="http://schemas.openxmlformats.org/officeDocument/2006/relationships/image" Target="../media/image32.png"/><Relationship Id="rId6" Type="http://schemas.openxmlformats.org/officeDocument/2006/relationships/image" Target="../media/image3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9837" y="1143000"/>
            <a:ext cx="6737442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ransverse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pin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hysics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With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CLAS12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1029" y="3429000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369568" y="5257800"/>
            <a:ext cx="63814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Workshop on </a:t>
            </a:r>
            <a:r>
              <a:rPr lang="en-US" dirty="0" err="1" smtClean="0"/>
              <a:t>Partonic</a:t>
            </a:r>
            <a:r>
              <a:rPr lang="en-US" dirty="0" smtClean="0"/>
              <a:t> Transverse Momentum in Hadrons:</a:t>
            </a:r>
          </a:p>
          <a:p>
            <a:pPr algn="ctr"/>
            <a:r>
              <a:rPr lang="en-US" dirty="0" smtClean="0"/>
              <a:t> Quark Spin-Orbit Correlations and Quark-Gluon Interactions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March 12-13, 2010 Duke University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napshot 2009-09-23 21-12-35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393"/>
            <a:ext cx="9144000" cy="6239807"/>
          </a:xfrm>
          <a:prstGeom prst="rect">
            <a:avLst/>
          </a:prstGeom>
        </p:spPr>
      </p:pic>
      <p:sp>
        <p:nvSpPr>
          <p:cNvPr id="3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143000"/>
            <a:ext cx="4495800" cy="526298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Reccomendation</a:t>
            </a:r>
            <a:r>
              <a:rPr lang="en-US" sz="2400" dirty="0" smtClean="0"/>
              <a:t> 1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>
                <a:solidFill>
                  <a:srgbClr val="800000"/>
                </a:solidFill>
              </a:rPr>
              <a:t>We recommend the completion of the 12 </a:t>
            </a:r>
            <a:r>
              <a:rPr lang="en-US" sz="2000" dirty="0" err="1" smtClean="0">
                <a:solidFill>
                  <a:srgbClr val="800000"/>
                </a:solidFill>
              </a:rPr>
              <a:t>GeV</a:t>
            </a:r>
            <a:r>
              <a:rPr lang="en-US" sz="2000" dirty="0" smtClean="0">
                <a:solidFill>
                  <a:srgbClr val="800000"/>
                </a:solidFill>
              </a:rPr>
              <a:t> Upgrade at Jefferson Lab.</a:t>
            </a:r>
          </a:p>
          <a:p>
            <a:endParaRPr lang="en-US" sz="2000" dirty="0" smtClean="0">
              <a:solidFill>
                <a:srgbClr val="800000"/>
              </a:solidFill>
            </a:endParaRPr>
          </a:p>
          <a:p>
            <a:endParaRPr lang="en-US" dirty="0" smtClean="0"/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</a:t>
            </a:r>
            <a:r>
              <a:rPr lang="en-US" dirty="0" smtClean="0"/>
              <a:t> It will enable three-dimensional imaging of the nucleon, revealing hidden aspects of its internal dynamics.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</a:t>
            </a:r>
            <a:r>
              <a:rPr lang="en-US" dirty="0" smtClean="0"/>
              <a:t> It will complete our understanding of the transition between the </a:t>
            </a:r>
            <a:r>
              <a:rPr lang="en-US" dirty="0" err="1" smtClean="0"/>
              <a:t>hadronic</a:t>
            </a:r>
            <a:r>
              <a:rPr lang="en-US" dirty="0" smtClean="0"/>
              <a:t> and the quark/gluon descriptions of nuclei.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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…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4566443" y="274558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7425" y="1257300"/>
            <a:ext cx="67056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476250" y="369888"/>
            <a:ext cx="3446463" cy="6477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lIns="99276" tIns="49638" rIns="99276" bIns="49638">
            <a:prstTxWarp prst="textNoShape">
              <a:avLst/>
            </a:prstTxWarp>
            <a:spAutoFit/>
          </a:bodyPr>
          <a:lstStyle/>
          <a:p>
            <a:pPr defTabSz="992188" eaLnBrk="0" hangingPunct="0">
              <a:spcBef>
                <a:spcPct val="50000"/>
              </a:spcBef>
            </a:pPr>
            <a:r>
              <a:rPr lang="en-US" sz="3600" b="1">
                <a:solidFill>
                  <a:srgbClr val="3333CC"/>
                </a:solidFill>
                <a:latin typeface="Tahoma" pitchFamily="-65" charset="0"/>
              </a:rPr>
              <a:t>6 GeV CEBAF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98475" y="379413"/>
            <a:ext cx="8680450" cy="4238625"/>
            <a:chOff x="314" y="239"/>
            <a:chExt cx="5468" cy="2670"/>
          </a:xfrm>
        </p:grpSpPr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2134" y="499"/>
              <a:ext cx="3648" cy="2410"/>
              <a:chOff x="2134" y="499"/>
              <a:chExt cx="3648" cy="2410"/>
            </a:xfrm>
          </p:grpSpPr>
          <p:pic>
            <p:nvPicPr>
              <p:cNvPr id="76824" name="Picture 7" descr="12_GeV_mods_NL-cryomodules_overlay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34" y="787"/>
                <a:ext cx="864" cy="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25" name="Picture 8" descr="12_GeV_mods_SL-cryomodules_overlay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93" y="2050"/>
                <a:ext cx="1174" cy="8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932" y="1408"/>
                <a:ext cx="632" cy="534"/>
                <a:chOff x="3146" y="1440"/>
                <a:chExt cx="632" cy="534"/>
              </a:xfrm>
            </p:grpSpPr>
            <p:sp>
              <p:nvSpPr>
                <p:cNvPr id="410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360" y="1440"/>
                  <a:ext cx="418" cy="163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defTabSz="992188" eaLnBrk="0" hangingPunct="0">
                    <a:spcBef>
                      <a:spcPct val="50000"/>
                    </a:spcBef>
                  </a:pPr>
                  <a:r>
                    <a:rPr lang="en-US" sz="17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  <a:latin typeface="Calibri" pitchFamily="-65" charset="0"/>
                    </a:rPr>
                    <a:t>CHL-2</a:t>
                  </a:r>
                </a:p>
              </p:txBody>
            </p:sp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3146" y="1536"/>
                  <a:ext cx="406" cy="438"/>
                  <a:chOff x="3146" y="1536"/>
                  <a:chExt cx="406" cy="438"/>
                </a:xfrm>
              </p:grpSpPr>
              <p:pic>
                <p:nvPicPr>
                  <p:cNvPr id="76832" name="Picture 12" descr="12_GeV_mods_CHL_overlay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3146" y="1707"/>
                    <a:ext cx="184" cy="26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76833" name="Picture 13" descr="12_GeV_mods_arrow_overlay"/>
                  <p:cNvPicPr>
                    <a:picLocks noChangeAspect="1" noChangeArrowheads="1"/>
                  </p:cNvPicPr>
                  <p:nvPr/>
                </p:nvPicPr>
                <p:blipFill>
                  <a:blip r:embed="rId7"/>
                  <a:srcRect/>
                  <a:stretch>
                    <a:fillRect/>
                  </a:stretch>
                </p:blipFill>
                <p:spPr bwMode="auto">
                  <a:xfrm>
                    <a:off x="3329" y="1536"/>
                    <a:ext cx="223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4342" y="499"/>
                <a:ext cx="1440" cy="732"/>
                <a:chOff x="4560" y="528"/>
                <a:chExt cx="1440" cy="732"/>
              </a:xfrm>
            </p:grpSpPr>
            <p:sp>
              <p:nvSpPr>
                <p:cNvPr id="411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704" y="528"/>
                  <a:ext cx="1296" cy="524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9276" tIns="49638" rIns="99276" bIns="49638">
                  <a:prstTxWarp prst="textNoShape">
                    <a:avLst/>
                  </a:prstTxWarp>
                  <a:spAutoFit/>
                </a:bodyPr>
                <a:lstStyle/>
                <a:p>
                  <a:pPr algn="ctr" defTabSz="992188" eaLnBrk="0" hangingPunct="0">
                    <a:spcBef>
                      <a:spcPct val="50000"/>
                    </a:spcBef>
                  </a:pPr>
                  <a:r>
                    <a:rPr lang="en-US" sz="16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</a:rPr>
                    <a:t>Upgrade magnets and power supplies</a:t>
                  </a:r>
                  <a:endParaRPr lang="en-US" b="1" i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endParaRPr>
                </a:p>
              </p:txBody>
            </p:sp>
            <p:pic>
              <p:nvPicPr>
                <p:cNvPr id="76829" name="Picture 16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4560" y="864"/>
                  <a:ext cx="306" cy="3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76823" name="Text Box 17"/>
            <p:cNvSpPr txBox="1">
              <a:spLocks noChangeArrowheads="1"/>
            </p:cNvSpPr>
            <p:nvPr/>
          </p:nvSpPr>
          <p:spPr bwMode="auto">
            <a:xfrm>
              <a:off x="314" y="239"/>
              <a:ext cx="2287" cy="346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992188" eaLnBrk="0" hangingPunct="0">
                <a:spcBef>
                  <a:spcPct val="50000"/>
                </a:spcBef>
              </a:pP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12 </a:t>
              </a:r>
              <a:r>
                <a:rPr lang="en-US" sz="3600" b="1" u="sng" dirty="0" err="1">
                  <a:solidFill>
                    <a:srgbClr val="FF0000"/>
                  </a:solidFill>
                  <a:latin typeface="Tahoma" pitchFamily="-65" charset="0"/>
                </a:rPr>
                <a:t>GeV</a:t>
              </a: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 CEBAF</a:t>
              </a: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212850" y="3895725"/>
            <a:ext cx="4908550" cy="2038350"/>
            <a:chOff x="764" y="2454"/>
            <a:chExt cx="3092" cy="1284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2139" y="3286"/>
              <a:ext cx="1717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20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764" y="2454"/>
              <a:ext cx="1481" cy="9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952500" y="3175"/>
            <a:ext cx="8162925" cy="4652963"/>
            <a:chOff x="636" y="0"/>
            <a:chExt cx="5142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42" cy="2931"/>
              <a:chOff x="636" y="0"/>
              <a:chExt cx="5142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17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(and beam line)</a:t>
                </a:r>
                <a:endParaRPr lang="en-US" sz="2000" b="1" i="1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76810" name="Rectangle 20"/>
          <p:cNvSpPr>
            <a:spLocks noChangeArrowheads="1"/>
          </p:cNvSpPr>
          <p:nvPr/>
        </p:nvSpPr>
        <p:spPr bwMode="auto">
          <a:xfrm>
            <a:off x="7121525" y="1925637"/>
            <a:ext cx="1981200" cy="46275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000099"/>
                </a:solidFill>
                <a:latin typeface="Calibri" pitchFamily="-65" charset="0"/>
              </a:rPr>
              <a:t>2008-2014:     </a:t>
            </a:r>
            <a:r>
              <a:rPr lang="en-US" sz="1400" i="1" dirty="0">
                <a:solidFill>
                  <a:srgbClr val="000099"/>
                </a:solidFill>
                <a:latin typeface="Calibri" pitchFamily="-65" charset="0"/>
              </a:rPr>
              <a:t>Construction </a:t>
            </a:r>
            <a:r>
              <a:rPr lang="en-US" sz="1400" i="1" dirty="0">
                <a:latin typeface="Calibri" pitchFamily="-65" charset="0"/>
              </a:rPr>
              <a:t>(</a:t>
            </a:r>
            <a:r>
              <a:rPr lang="en-US" sz="1400" b="1" i="1" dirty="0">
                <a:latin typeface="Calibri" pitchFamily="-65" charset="0"/>
              </a:rPr>
              <a:t>funded at 99%)</a:t>
            </a:r>
            <a:endParaRPr lang="en-US" sz="1400" i="1" dirty="0">
              <a:solidFill>
                <a:srgbClr val="000099"/>
              </a:solidFill>
              <a:latin typeface="Calibri" pitchFamily="-65" charset="0"/>
            </a:endParaRP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2012</a:t>
            </a: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6 </a:t>
            </a:r>
            <a:r>
              <a:rPr lang="en-US" sz="1400" i="1" dirty="0" err="1">
                <a:solidFill>
                  <a:srgbClr val="FF0000"/>
                </a:solidFill>
                <a:latin typeface="Calibri" pitchFamily="-65" charset="0"/>
              </a:rPr>
              <a:t>GeV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Accelerator Shutdown starts</a:t>
            </a:r>
          </a:p>
          <a:p>
            <a:pPr>
              <a:lnSpc>
                <a:spcPct val="5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 Accelerator Commissioning starts</a:t>
            </a: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October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Hall Commissioning starts</a:t>
            </a:r>
          </a:p>
          <a:p>
            <a:pPr>
              <a:spcAft>
                <a:spcPct val="30000"/>
              </a:spcAft>
            </a:pPr>
            <a:endParaRPr lang="en-US" sz="1400" b="1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2013-2015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Pre-Ops (beam commissioning)</a:t>
            </a: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2400" y="1234887"/>
            <a:ext cx="28135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err="1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err="1" smtClean="0">
                <a:solidFill>
                  <a:srgbClr val="FF0000"/>
                </a:solidFill>
              </a:rPr>
              <a:t>A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0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305050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17526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1932543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Q2 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sp>
        <p:nvSpPr>
          <p:cNvPr id="21" name="Freeform 20"/>
          <p:cNvSpPr/>
          <p:nvPr/>
        </p:nvSpPr>
        <p:spPr>
          <a:xfrm>
            <a:off x="3611674" y="3224749"/>
            <a:ext cx="515954" cy="2286944"/>
          </a:xfrm>
          <a:custGeom>
            <a:avLst/>
            <a:gdLst>
              <a:gd name="connsiteX0" fmla="*/ 515954 w 515954"/>
              <a:gd name="connsiteY0" fmla="*/ 0 h 2286944"/>
              <a:gd name="connsiteX1" fmla="*/ 73708 w 515954"/>
              <a:gd name="connsiteY1" fmla="*/ 1961858 h 2286944"/>
              <a:gd name="connsiteX2" fmla="*/ 73708 w 515954"/>
              <a:gd name="connsiteY2" fmla="*/ 1950518 h 2286944"/>
              <a:gd name="connsiteX3" fmla="*/ 73708 w 515954"/>
              <a:gd name="connsiteY3" fmla="*/ 1950518 h 228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54" h="2286944">
                <a:moveTo>
                  <a:pt x="515954" y="0"/>
                </a:moveTo>
                <a:lnTo>
                  <a:pt x="73708" y="1961858"/>
                </a:lnTo>
                <a:cubicBezTo>
                  <a:pt x="0" y="2286944"/>
                  <a:pt x="73708" y="1950518"/>
                  <a:pt x="73708" y="1950518"/>
                </a:cubicBezTo>
                <a:lnTo>
                  <a:pt x="73708" y="1950518"/>
                </a:ln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101600">
              <a:schemeClr val="accent6">
                <a:lumMod val="75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16852270">
            <a:off x="3098496" y="4153300"/>
            <a:ext cx="205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Resonance region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0" y="-76200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The SIDIS landscape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324600" y="2362200"/>
            <a:ext cx="685800" cy="2514600"/>
          </a:xfrm>
          <a:prstGeom prst="rect">
            <a:avLst/>
          </a:prstGeom>
          <a:noFill/>
          <a:ln>
            <a:solidFill>
              <a:schemeClr val="accent6">
                <a:lumMod val="75000"/>
                <a:alpha val="20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Brace 25"/>
          <p:cNvSpPr/>
          <p:nvPr/>
        </p:nvSpPr>
        <p:spPr>
          <a:xfrm rot="5400000">
            <a:off x="3145171" y="518034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286000" y="6019800"/>
            <a:ext cx="2109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Matches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5410200"/>
            <a:ext cx="3463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Complementary experiments</a:t>
            </a:r>
            <a:endParaRPr lang="en-US" sz="2000" dirty="0">
              <a:solidFill>
                <a:srgbClr val="A019FF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1600200" y="792320"/>
            <a:ext cx="4631398" cy="3017680"/>
            <a:chOff x="1600200" y="792320"/>
            <a:chExt cx="4631398" cy="3017680"/>
          </a:xfrm>
        </p:grpSpPr>
        <p:pic>
          <p:nvPicPr>
            <p:cNvPr id="61" name="Picture 51" descr="CLAS12_detector_new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00200" y="792320"/>
              <a:ext cx="4631398" cy="3017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4903856" y="990600"/>
              <a:ext cx="506344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 dirty="0">
                  <a:solidFill>
                    <a:srgbClr val="0066FF"/>
                  </a:solidFill>
                  <a:latin typeface="Calibri" charset="0"/>
                </a:rPr>
                <a:t>PCAL</a:t>
              </a: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4808537" y="2971800"/>
              <a:ext cx="525463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dirty="0">
                  <a:latin typeface="Calibri" charset="0"/>
                </a:rPr>
                <a:t>FTOF</a:t>
              </a:r>
            </a:p>
          </p:txBody>
        </p:sp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4326567" y="1628001"/>
              <a:ext cx="474033" cy="276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dirty="0">
                  <a:latin typeface="Calibri" charset="0"/>
                </a:rPr>
                <a:t>LTCC</a:t>
              </a:r>
            </a:p>
          </p:txBody>
        </p: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2987109" y="2182812"/>
              <a:ext cx="518091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 dirty="0">
                  <a:solidFill>
                    <a:srgbClr val="0066FF"/>
                  </a:solidFill>
                  <a:latin typeface="Calibri" charset="0"/>
                </a:rPr>
                <a:t>HTCC</a:t>
              </a:r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5334000" y="2182812"/>
              <a:ext cx="340057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dirty="0">
                  <a:latin typeface="Calibri" charset="0"/>
                </a:rPr>
                <a:t>EC</a:t>
              </a:r>
            </a:p>
          </p:txBody>
        </p:sp>
        <p:sp>
          <p:nvSpPr>
            <p:cNvPr id="30" name="Text Box 26"/>
            <p:cNvSpPr txBox="1">
              <a:spLocks noChangeArrowheads="1"/>
            </p:cNvSpPr>
            <p:nvPr/>
          </p:nvSpPr>
          <p:spPr bwMode="auto">
            <a:xfrm>
              <a:off x="1981200" y="1517302"/>
              <a:ext cx="513632" cy="46166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 dirty="0" smtClean="0">
                  <a:solidFill>
                    <a:srgbClr val="0066FF"/>
                  </a:solidFill>
                  <a:latin typeface="Calibri" charset="0"/>
                </a:rPr>
                <a:t>SVT</a:t>
              </a:r>
            </a:p>
            <a:p>
              <a:pPr eaLnBrk="0" hangingPunct="0"/>
              <a:r>
                <a:rPr lang="en-US" sz="1200" b="1" dirty="0" smtClean="0">
                  <a:solidFill>
                    <a:srgbClr val="0066FF"/>
                  </a:solidFill>
                  <a:latin typeface="Calibri" charset="0"/>
                </a:rPr>
                <a:t>CTOF</a:t>
              </a:r>
              <a:endParaRPr lang="en-US" sz="1200" b="1" dirty="0">
                <a:solidFill>
                  <a:srgbClr val="0066FF"/>
                </a:solidFill>
                <a:latin typeface="Calibri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76400" y="2694801"/>
              <a:ext cx="977476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5T solenoid</a:t>
              </a:r>
              <a:endParaRPr lang="en-US" sz="1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697588" y="2618601"/>
              <a:ext cx="569612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toroid</a:t>
              </a:r>
              <a:endParaRPr lang="en-US" sz="1200" dirty="0"/>
            </a:p>
          </p:txBody>
        </p:sp>
      </p:grpSp>
      <p:sp>
        <p:nvSpPr>
          <p:cNvPr id="58374" name="Text Box 7"/>
          <p:cNvSpPr txBox="1">
            <a:spLocks noChangeArrowheads="1"/>
          </p:cNvSpPr>
          <p:nvPr/>
        </p:nvSpPr>
        <p:spPr bwMode="auto">
          <a:xfrm>
            <a:off x="0" y="1748135"/>
            <a:ext cx="1678207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Berlin Sans FB" pitchFamily="34" charset="0"/>
              </a:rPr>
              <a:t>10 </a:t>
            </a:r>
            <a:r>
              <a:rPr lang="en-US" sz="1200" dirty="0" err="1" smtClean="0">
                <a:latin typeface="Berlin Sans FB" pitchFamily="34" charset="0"/>
              </a:rPr>
              <a:t>nA</a:t>
            </a:r>
            <a:r>
              <a:rPr lang="en-US" sz="1200" dirty="0" smtClean="0">
                <a:latin typeface="Berlin Sans FB" pitchFamily="34" charset="0"/>
              </a:rPr>
              <a:t> </a:t>
            </a:r>
            <a:r>
              <a:rPr lang="en-US" sz="1200" dirty="0" smtClean="0">
                <a:latin typeface="Berlin Sans FB" pitchFamily="34" charset="0"/>
              </a:rPr>
              <a:t> electron beam</a:t>
            </a:r>
            <a:endParaRPr lang="en-US" sz="1200" dirty="0" smtClean="0">
              <a:latin typeface="Berlin Sans FB" pitchFamily="34" charset="0"/>
            </a:endParaRPr>
          </a:p>
          <a:p>
            <a:r>
              <a:rPr lang="en-US" sz="1200" dirty="0" smtClean="0">
                <a:latin typeface="Berlin Sans FB" pitchFamily="34" charset="0"/>
              </a:rPr>
              <a:t>85% beam </a:t>
            </a:r>
            <a:r>
              <a:rPr lang="en-US" sz="1200" dirty="0" err="1" smtClean="0">
                <a:latin typeface="Berlin Sans FB" pitchFamily="34" charset="0"/>
              </a:rPr>
              <a:t>po</a:t>
            </a:r>
            <a:r>
              <a:rPr lang="en-US" sz="1200" b="0" dirty="0" err="1" smtClean="0">
                <a:latin typeface="Berlin Sans FB" pitchFamily="34" charset="0"/>
              </a:rPr>
              <a:t>lariz</a:t>
            </a:r>
            <a:r>
              <a:rPr lang="en-US" sz="1200" b="0" dirty="0" smtClean="0">
                <a:latin typeface="Berlin Sans FB" pitchFamily="34" charset="0"/>
              </a:rPr>
              <a:t> </a:t>
            </a:r>
            <a:endParaRPr lang="it-IT" sz="1200" b="0" dirty="0">
              <a:latin typeface="Berlin Sans FB" pitchFamily="34" charset="0"/>
            </a:endParaRPr>
          </a:p>
        </p:txBody>
      </p:sp>
      <p:sp>
        <p:nvSpPr>
          <p:cNvPr id="58375" name="Text Box 14"/>
          <p:cNvSpPr txBox="1">
            <a:spLocks noChangeArrowheads="1"/>
          </p:cNvSpPr>
          <p:nvPr/>
        </p:nvSpPr>
        <p:spPr bwMode="auto">
          <a:xfrm>
            <a:off x="50800" y="3163669"/>
            <a:ext cx="17780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 dirty="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multi-purpose detector </a:t>
            </a:r>
            <a:endParaRPr lang="en-US" sz="1200" dirty="0" smtClean="0">
              <a:solidFill>
                <a:srgbClr val="0000FF"/>
              </a:solidFill>
              <a:latin typeface="Tahoma" pitchFamily="-108" charset="0"/>
              <a:ea typeface="ＭＳ Ｐゴシック" pitchFamily="-108" charset="-128"/>
              <a:cs typeface="ＭＳ Ｐゴシック" pitchFamily="-108" charset="-128"/>
            </a:endParaRPr>
          </a:p>
          <a:p>
            <a:pPr eaLnBrk="0" hangingPunct="0"/>
            <a:r>
              <a:rPr lang="en-US" sz="1200" dirty="0" smtClean="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for </a:t>
            </a:r>
            <a:r>
              <a:rPr lang="en-US" sz="1200" dirty="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fixed target </a:t>
            </a:r>
            <a:r>
              <a:rPr lang="en-US" sz="1200" dirty="0" smtClean="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electron scattering </a:t>
            </a:r>
            <a:r>
              <a:rPr lang="en-US" sz="1200" dirty="0">
                <a:solidFill>
                  <a:srgbClr val="0000FF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experiments</a:t>
            </a:r>
          </a:p>
        </p:txBody>
      </p:sp>
      <p:sp>
        <p:nvSpPr>
          <p:cNvPr id="58376" name="Text Box 16"/>
          <p:cNvSpPr txBox="1">
            <a:spLocks noChangeArrowheads="1"/>
          </p:cNvSpPr>
          <p:nvPr/>
        </p:nvSpPr>
        <p:spPr bwMode="auto">
          <a:xfrm>
            <a:off x="6351588" y="2438400"/>
            <a:ext cx="2563812" cy="3048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 err="1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Pion</a:t>
            </a:r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and </a:t>
            </a:r>
            <a:r>
              <a:rPr lang="en-US" sz="1400" b="0" dirty="0" err="1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kaon</a:t>
            </a:r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, …. SSA 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7" name="Line 22"/>
          <p:cNvSpPr>
            <a:spLocks noChangeShapeType="1"/>
          </p:cNvSpPr>
          <p:nvPr/>
        </p:nvSpPr>
        <p:spPr bwMode="auto">
          <a:xfrm>
            <a:off x="390525" y="2339975"/>
            <a:ext cx="1019175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8378" name="Text Box 25"/>
          <p:cNvSpPr txBox="1">
            <a:spLocks noChangeArrowheads="1"/>
          </p:cNvSpPr>
          <p:nvPr/>
        </p:nvSpPr>
        <p:spPr bwMode="auto">
          <a:xfrm>
            <a:off x="6400800" y="1902023"/>
            <a:ext cx="2514600" cy="307777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broad kinematical range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9" name="Text Box 28"/>
          <p:cNvSpPr txBox="1">
            <a:spLocks noChangeArrowheads="1"/>
          </p:cNvSpPr>
          <p:nvPr/>
        </p:nvSpPr>
        <p:spPr bwMode="auto">
          <a:xfrm>
            <a:off x="6351588" y="838200"/>
            <a:ext cx="2563812" cy="304800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>
                <a:solidFill>
                  <a:schemeClr val="bg1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large luminosity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80" name="Text Box 29"/>
          <p:cNvSpPr txBox="1">
            <a:spLocks noChangeArrowheads="1"/>
          </p:cNvSpPr>
          <p:nvPr/>
        </p:nvSpPr>
        <p:spPr bwMode="auto">
          <a:xfrm>
            <a:off x="6351588" y="1371600"/>
            <a:ext cx="2563812" cy="307777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H and D targets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58385" name="Text Box 3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8" charset="0"/>
                </a:rPr>
                <a:t>Contalbrigo Marco                                                            CLAS12 European Workshop                                                                    26 February 2009</a:t>
              </a:r>
            </a:p>
          </p:txBody>
        </p:sp>
        <p:sp>
          <p:nvSpPr>
            <p:cNvPr id="58386" name="Line 3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8383" name="Text Box 40"/>
          <p:cNvSpPr txBox="1">
            <a:spLocks noChangeArrowheads="1"/>
          </p:cNvSpPr>
          <p:nvPr/>
        </p:nvSpPr>
        <p:spPr bwMode="auto">
          <a:xfrm>
            <a:off x="457200" y="4210050"/>
            <a:ext cx="1190625" cy="10699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Q</a:t>
            </a:r>
            <a:r>
              <a:rPr lang="en-US" sz="1600" baseline="300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r>
              <a:rPr lang="en-US" sz="16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&gt;1GeV</a:t>
            </a:r>
            <a:r>
              <a:rPr lang="en-US" sz="1600" baseline="300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endParaRPr lang="en-US" sz="1600" dirty="0">
              <a:solidFill>
                <a:schemeClr val="tx1"/>
              </a:solidFill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  <a:p>
            <a:pPr eaLnBrk="0" hangingPunct="0"/>
            <a:r>
              <a:rPr lang="en-US" sz="16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W</a:t>
            </a:r>
            <a:r>
              <a:rPr lang="en-US" sz="1600" baseline="300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r>
              <a:rPr lang="en-US" sz="16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&gt;4 GeV</a:t>
            </a:r>
            <a:r>
              <a:rPr lang="en-US" sz="1600" baseline="300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endParaRPr lang="en-US" sz="1600" dirty="0">
              <a:solidFill>
                <a:schemeClr val="tx1"/>
              </a:solidFill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  <a:p>
            <a:pPr eaLnBrk="0" hangingPunct="0"/>
            <a:r>
              <a:rPr lang="en-US" sz="1600" dirty="0" err="1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y</a:t>
            </a:r>
            <a:r>
              <a:rPr lang="en-US" sz="16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&lt;0.85</a:t>
            </a:r>
          </a:p>
          <a:p>
            <a:pPr eaLnBrk="0" hangingPunct="0"/>
            <a:r>
              <a:rPr lang="en-US" sz="16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M</a:t>
            </a:r>
            <a:r>
              <a:rPr lang="en-US" sz="1600" baseline="-250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X</a:t>
            </a:r>
            <a:r>
              <a:rPr lang="en-US" sz="160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&gt;2GeV</a:t>
            </a:r>
            <a:endParaRPr lang="en-US" sz="1600" baseline="30000" dirty="0">
              <a:solidFill>
                <a:schemeClr val="tx1"/>
              </a:solidFill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84" name="Text Box 41"/>
          <p:cNvSpPr txBox="1">
            <a:spLocks noChangeArrowheads="1"/>
          </p:cNvSpPr>
          <p:nvPr/>
        </p:nvSpPr>
        <p:spPr bwMode="auto">
          <a:xfrm>
            <a:off x="5718175" y="3044825"/>
            <a:ext cx="3425825" cy="11652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Large kinematic ranges accessible with CLAS12 are important for separation of</a:t>
            </a:r>
          </a:p>
          <a:p>
            <a:pPr eaLnBrk="0" hangingPunct="0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 Valence region </a:t>
            </a:r>
          </a:p>
          <a:p>
            <a:pPr eaLnBrk="0" hangingPunct="0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 Higher Twist contributions  (Q</a:t>
            </a:r>
            <a:r>
              <a:rPr lang="en-US" sz="1400" baseline="300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2</a:t>
            </a:r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)</a:t>
            </a:r>
          </a:p>
          <a:p>
            <a:pPr eaLnBrk="0" hangingPunct="0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Perturbative</a:t>
            </a:r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regime (P</a:t>
            </a:r>
            <a:r>
              <a:rPr lang="en-US" sz="1400" baseline="-250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T </a:t>
            </a:r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Times New Roman" pitchFamily="-108" charset="0"/>
                <a:cs typeface="Times New Roman" pitchFamily="-108" charset="0"/>
              </a:rPr>
              <a:t>≥ 1</a:t>
            </a:r>
            <a:r>
              <a:rPr lang="en-US" sz="1400" dirty="0">
                <a:solidFill>
                  <a:schemeClr val="tx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)</a:t>
            </a: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9" name="Picture 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0375" y="4221163"/>
            <a:ext cx="341630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15" descr="CLAS12_2D"/>
          <p:cNvPicPr>
            <a:picLocks noChangeAspect="1" noChangeArrowheads="1"/>
          </p:cNvPicPr>
          <p:nvPr/>
        </p:nvPicPr>
        <p:blipFill>
          <a:blip r:embed="rId5"/>
          <a:srcRect l="15834" t="12222" r="20833" b="13333"/>
          <a:stretch>
            <a:fillRect/>
          </a:stretch>
        </p:blipFill>
        <p:spPr bwMode="auto">
          <a:xfrm>
            <a:off x="1981200" y="3809999"/>
            <a:ext cx="3313985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 Box 33"/>
          <p:cNvSpPr txBox="1">
            <a:spLocks noChangeArrowheads="1"/>
          </p:cNvSpPr>
          <p:nvPr/>
        </p:nvSpPr>
        <p:spPr bwMode="auto">
          <a:xfrm>
            <a:off x="65087" y="5562600"/>
            <a:ext cx="2144713" cy="73866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 b="1" dirty="0">
                <a:latin typeface="Times" charset="0"/>
              </a:rPr>
              <a:t>Wide detector</a:t>
            </a:r>
            <a:r>
              <a:rPr lang="en-US" sz="1400" b="1" dirty="0" smtClean="0">
                <a:latin typeface="Times" charset="0"/>
              </a:rPr>
              <a:t> acceptance </a:t>
            </a:r>
          </a:p>
          <a:p>
            <a:pPr eaLnBrk="0" hangingPunct="0"/>
            <a:r>
              <a:rPr lang="en-US" sz="1400" b="1" dirty="0" smtClean="0">
                <a:latin typeface="Times" charset="0"/>
              </a:rPr>
              <a:t>allows current &amp; target</a:t>
            </a:r>
          </a:p>
          <a:p>
            <a:pPr eaLnBrk="0" hangingPunct="0"/>
            <a:r>
              <a:rPr lang="en-US" sz="1400" b="1" dirty="0" smtClean="0">
                <a:latin typeface="Times" charset="0"/>
              </a:rPr>
              <a:t> fragmentation </a:t>
            </a:r>
            <a:r>
              <a:rPr lang="en-US" sz="1400" b="1" dirty="0" err="1" smtClean="0">
                <a:latin typeface="Times" charset="0"/>
              </a:rPr>
              <a:t>measur</a:t>
            </a:r>
            <a:r>
              <a:rPr lang="en-US" sz="1400" b="1" dirty="0" smtClean="0">
                <a:latin typeface="Times" charset="0"/>
              </a:rPr>
              <a:t>.</a:t>
            </a:r>
            <a:endParaRPr lang="en-US" sz="1400" baseline="30000" dirty="0">
              <a:latin typeface="Calibri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0" y="-76200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087" y="838200"/>
            <a:ext cx="149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charset="0"/>
              </a:rPr>
              <a:t>L~ 10</a:t>
            </a:r>
            <a:r>
              <a:rPr lang="en-US" baseline="30000" dirty="0" smtClean="0">
                <a:latin typeface="Calibri" charset="0"/>
              </a:rPr>
              <a:t>35 </a:t>
            </a:r>
            <a:r>
              <a:rPr lang="en-US" dirty="0" smtClean="0">
                <a:latin typeface="Calibri" charset="0"/>
              </a:rPr>
              <a:t>cm</a:t>
            </a:r>
            <a:r>
              <a:rPr lang="en-US" baseline="30000" dirty="0" smtClean="0">
                <a:latin typeface="Calibri" charset="0"/>
              </a:rPr>
              <a:t>-2</a:t>
            </a:r>
            <a:r>
              <a:rPr lang="en-US" dirty="0" smtClean="0">
                <a:latin typeface="Calibri" charset="0"/>
              </a:rPr>
              <a:t>s</a:t>
            </a:r>
            <a:r>
              <a:rPr lang="en-US" baseline="30000" dirty="0" smtClean="0">
                <a:latin typeface="Calibri" charset="0"/>
              </a:rPr>
              <a:t>-1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0" y="2438400"/>
            <a:ext cx="1259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charset="0"/>
              </a:rPr>
              <a:t>NH</a:t>
            </a:r>
            <a:r>
              <a:rPr lang="en-US" sz="1200" baseline="-25000" dirty="0" smtClean="0">
                <a:latin typeface="Calibri" charset="0"/>
              </a:rPr>
              <a:t>3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smtClean="0">
                <a:latin typeface="Calibri" charset="0"/>
              </a:rPr>
              <a:t>ND</a:t>
            </a:r>
            <a:r>
              <a:rPr lang="en-US" sz="1200" baseline="-25000" dirty="0" smtClean="0">
                <a:latin typeface="Calibri" charset="0"/>
              </a:rPr>
              <a:t>3</a:t>
            </a:r>
            <a:r>
              <a:rPr lang="en-US" sz="1200" dirty="0" smtClean="0">
                <a:latin typeface="Calibri" charset="0"/>
              </a:rPr>
              <a:t> target</a:t>
            </a:r>
          </a:p>
          <a:p>
            <a:r>
              <a:rPr lang="en-US" sz="1200" dirty="0" smtClean="0">
                <a:latin typeface="Calibri" charset="0"/>
              </a:rPr>
              <a:t>85 % polarization</a:t>
            </a:r>
            <a:endParaRPr lang="en-US" sz="1200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63" y="5222944"/>
            <a:ext cx="1874837" cy="140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8" name="Group 57"/>
          <p:cNvGrpSpPr/>
          <p:nvPr/>
        </p:nvGrpSpPr>
        <p:grpSpPr>
          <a:xfrm>
            <a:off x="1600200" y="792320"/>
            <a:ext cx="4631398" cy="3017680"/>
            <a:chOff x="1600200" y="792320"/>
            <a:chExt cx="4631398" cy="3017680"/>
          </a:xfrm>
        </p:grpSpPr>
        <p:pic>
          <p:nvPicPr>
            <p:cNvPr id="59" name="Picture 51" descr="CLAS12_detector_new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00200" y="792320"/>
              <a:ext cx="4631398" cy="3017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16"/>
            <p:cNvSpPr txBox="1">
              <a:spLocks noChangeArrowheads="1"/>
            </p:cNvSpPr>
            <p:nvPr/>
          </p:nvSpPr>
          <p:spPr bwMode="auto">
            <a:xfrm>
              <a:off x="4903856" y="990600"/>
              <a:ext cx="506344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 dirty="0">
                  <a:solidFill>
                    <a:srgbClr val="0066FF"/>
                  </a:solidFill>
                  <a:latin typeface="Calibri" charset="0"/>
                </a:rPr>
                <a:t>PCAL</a:t>
              </a:r>
            </a:p>
          </p:txBody>
        </p:sp>
        <p:sp>
          <p:nvSpPr>
            <p:cNvPr id="62" name="Text Box 15"/>
            <p:cNvSpPr txBox="1">
              <a:spLocks noChangeArrowheads="1"/>
            </p:cNvSpPr>
            <p:nvPr/>
          </p:nvSpPr>
          <p:spPr bwMode="auto">
            <a:xfrm>
              <a:off x="4808537" y="2971800"/>
              <a:ext cx="525463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dirty="0">
                  <a:latin typeface="Calibri" charset="0"/>
                </a:rPr>
                <a:t>FTOF</a:t>
              </a:r>
            </a:p>
          </p:txBody>
        </p:sp>
        <p:sp>
          <p:nvSpPr>
            <p:cNvPr id="63" name="Text Box 14"/>
            <p:cNvSpPr txBox="1">
              <a:spLocks noChangeArrowheads="1"/>
            </p:cNvSpPr>
            <p:nvPr/>
          </p:nvSpPr>
          <p:spPr bwMode="auto">
            <a:xfrm>
              <a:off x="4326567" y="1628001"/>
              <a:ext cx="474033" cy="276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dirty="0">
                  <a:latin typeface="Calibri" charset="0"/>
                </a:rPr>
                <a:t>LTCC</a:t>
              </a:r>
            </a:p>
          </p:txBody>
        </p:sp>
        <p:sp>
          <p:nvSpPr>
            <p:cNvPr id="64" name="Text Box 26"/>
            <p:cNvSpPr txBox="1">
              <a:spLocks noChangeArrowheads="1"/>
            </p:cNvSpPr>
            <p:nvPr/>
          </p:nvSpPr>
          <p:spPr bwMode="auto">
            <a:xfrm>
              <a:off x="2987109" y="2182812"/>
              <a:ext cx="518091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 dirty="0">
                  <a:solidFill>
                    <a:srgbClr val="0066FF"/>
                  </a:solidFill>
                  <a:latin typeface="Calibri" charset="0"/>
                </a:rPr>
                <a:t>HTCC</a:t>
              </a:r>
            </a:p>
          </p:txBody>
        </p:sp>
        <p:sp>
          <p:nvSpPr>
            <p:cNvPr id="65" name="Text Box 17"/>
            <p:cNvSpPr txBox="1">
              <a:spLocks noChangeArrowheads="1"/>
            </p:cNvSpPr>
            <p:nvPr/>
          </p:nvSpPr>
          <p:spPr bwMode="auto">
            <a:xfrm>
              <a:off x="5334000" y="2182812"/>
              <a:ext cx="340057" cy="2769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dirty="0">
                  <a:latin typeface="Calibri" charset="0"/>
                </a:rPr>
                <a:t>EC</a:t>
              </a:r>
            </a:p>
          </p:txBody>
        </p:sp>
        <p:sp>
          <p:nvSpPr>
            <p:cNvPr id="66" name="Text Box 26"/>
            <p:cNvSpPr txBox="1">
              <a:spLocks noChangeArrowheads="1"/>
            </p:cNvSpPr>
            <p:nvPr/>
          </p:nvSpPr>
          <p:spPr bwMode="auto">
            <a:xfrm>
              <a:off x="1981200" y="1517302"/>
              <a:ext cx="513632" cy="46166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 dirty="0" smtClean="0">
                  <a:solidFill>
                    <a:srgbClr val="0066FF"/>
                  </a:solidFill>
                  <a:latin typeface="Calibri" charset="0"/>
                </a:rPr>
                <a:t>SVT</a:t>
              </a:r>
            </a:p>
            <a:p>
              <a:pPr eaLnBrk="0" hangingPunct="0"/>
              <a:r>
                <a:rPr lang="en-US" sz="1200" b="1" dirty="0" smtClean="0">
                  <a:solidFill>
                    <a:srgbClr val="0066FF"/>
                  </a:solidFill>
                  <a:latin typeface="Calibri" charset="0"/>
                </a:rPr>
                <a:t>CTOF</a:t>
              </a:r>
              <a:endParaRPr lang="en-US" sz="1200" b="1" dirty="0">
                <a:solidFill>
                  <a:srgbClr val="0066FF"/>
                </a:solidFill>
                <a:latin typeface="Calibri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676400" y="2694801"/>
              <a:ext cx="977476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5T solenoid</a:t>
              </a:r>
              <a:endParaRPr lang="en-US" sz="12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697588" y="2618601"/>
              <a:ext cx="569612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toroid</a:t>
              </a:r>
              <a:endParaRPr lang="en-US" sz="1200" dirty="0"/>
            </a:p>
          </p:txBody>
        </p:sp>
      </p:grpSp>
      <p:grpSp>
        <p:nvGrpSpPr>
          <p:cNvPr id="2" name="Group 99"/>
          <p:cNvGrpSpPr/>
          <p:nvPr/>
        </p:nvGrpSpPr>
        <p:grpSpPr>
          <a:xfrm>
            <a:off x="5439475" y="4343400"/>
            <a:ext cx="3399725" cy="1978953"/>
            <a:chOff x="5095875" y="4650535"/>
            <a:chExt cx="3399725" cy="1978953"/>
          </a:xfrm>
        </p:grpSpPr>
        <p:sp>
          <p:nvSpPr>
            <p:cNvPr id="101" name="Rectangle 25"/>
            <p:cNvSpPr>
              <a:spLocks noChangeArrowheads="1"/>
            </p:cNvSpPr>
            <p:nvPr/>
          </p:nvSpPr>
          <p:spPr bwMode="auto">
            <a:xfrm>
              <a:off x="5095875" y="4650535"/>
              <a:ext cx="3399724" cy="17818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02" name="Text Box 49"/>
            <p:cNvSpPr txBox="1">
              <a:spLocks noChangeArrowheads="1"/>
            </p:cNvSpPr>
            <p:nvPr/>
          </p:nvSpPr>
          <p:spPr bwMode="auto">
            <a:xfrm>
              <a:off x="5283804" y="5181600"/>
              <a:ext cx="73599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000" b="1" dirty="0">
                  <a:solidFill>
                    <a:srgbClr val="CC0000"/>
                  </a:solidFill>
                  <a:latin typeface="Tahoma" pitchFamily="-65" charset="0"/>
                </a:rPr>
                <a:t>charged particle</a:t>
              </a:r>
            </a:p>
          </p:txBody>
        </p:sp>
        <p:sp>
          <p:nvSpPr>
            <p:cNvPr id="103" name="Text Box 50"/>
            <p:cNvSpPr txBox="1">
              <a:spLocks noChangeArrowheads="1"/>
            </p:cNvSpPr>
            <p:nvPr/>
          </p:nvSpPr>
          <p:spPr bwMode="auto">
            <a:xfrm>
              <a:off x="5723174" y="6345940"/>
              <a:ext cx="70125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 b="1" dirty="0">
                  <a:solidFill>
                    <a:srgbClr val="3399FF"/>
                  </a:solidFill>
                  <a:latin typeface="Tahoma" pitchFamily="-65" charset="0"/>
                </a:rPr>
                <a:t>radiator</a:t>
              </a:r>
            </a:p>
          </p:txBody>
        </p:sp>
        <p:sp>
          <p:nvSpPr>
            <p:cNvPr id="104" name="Rectangle 53"/>
            <p:cNvSpPr>
              <a:spLocks noChangeArrowheads="1"/>
            </p:cNvSpPr>
            <p:nvPr/>
          </p:nvSpPr>
          <p:spPr bwMode="auto">
            <a:xfrm>
              <a:off x="7796272" y="4774301"/>
              <a:ext cx="90363" cy="1607001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tint val="3411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05" name="Rectangle 54"/>
            <p:cNvSpPr>
              <a:spLocks noChangeArrowheads="1"/>
            </p:cNvSpPr>
            <p:nvPr/>
          </p:nvSpPr>
          <p:spPr bwMode="auto">
            <a:xfrm>
              <a:off x="6011286" y="4776266"/>
              <a:ext cx="90363" cy="1605036"/>
            </a:xfrm>
            <a:prstGeom prst="rect">
              <a:avLst/>
            </a:prstGeom>
            <a:gradFill rotWithShape="1">
              <a:gsLst>
                <a:gs pos="0">
                  <a:srgbClr val="B9EEB9"/>
                </a:gs>
                <a:gs pos="100000">
                  <a:srgbClr val="33CC33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06" name="Rectangle 55"/>
            <p:cNvSpPr>
              <a:spLocks noChangeArrowheads="1"/>
            </p:cNvSpPr>
            <p:nvPr/>
          </p:nvSpPr>
          <p:spPr bwMode="auto">
            <a:xfrm>
              <a:off x="6097720" y="4776266"/>
              <a:ext cx="201679" cy="1605036"/>
            </a:xfrm>
            <a:prstGeom prst="rect">
              <a:avLst/>
            </a:prstGeom>
            <a:gradFill rotWithShape="1">
              <a:gsLst>
                <a:gs pos="0">
                  <a:srgbClr val="B9EEEE"/>
                </a:gs>
                <a:gs pos="100000">
                  <a:srgbClr val="33CCCC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07" name="Rectangle 56"/>
            <p:cNvSpPr>
              <a:spLocks noChangeArrowheads="1"/>
            </p:cNvSpPr>
            <p:nvPr/>
          </p:nvSpPr>
          <p:spPr bwMode="auto">
            <a:xfrm>
              <a:off x="6300708" y="4776266"/>
              <a:ext cx="90363" cy="1605036"/>
            </a:xfrm>
            <a:prstGeom prst="rect">
              <a:avLst/>
            </a:prstGeom>
            <a:gradFill rotWithShape="1">
              <a:gsLst>
                <a:gs pos="0">
                  <a:srgbClr val="FFFFA8"/>
                </a:gs>
                <a:gs pos="100000">
                  <a:srgbClr val="FFFF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08" name="Line 57"/>
            <p:cNvSpPr>
              <a:spLocks noChangeShapeType="1"/>
            </p:cNvSpPr>
            <p:nvPr/>
          </p:nvSpPr>
          <p:spPr bwMode="auto">
            <a:xfrm>
              <a:off x="5613168" y="5578783"/>
              <a:ext cx="2882432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prstDash val="dash"/>
              <a:round/>
              <a:headEnd/>
              <a:tailEnd type="triangle" w="lg" len="lg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58"/>
            <p:cNvSpPr>
              <a:spLocks/>
            </p:cNvSpPr>
            <p:nvPr/>
          </p:nvSpPr>
          <p:spPr bwMode="auto">
            <a:xfrm>
              <a:off x="6097720" y="5576819"/>
              <a:ext cx="1689385" cy="504889"/>
            </a:xfrm>
            <a:custGeom>
              <a:avLst/>
              <a:gdLst>
                <a:gd name="T0" fmla="*/ 0 w 1432"/>
                <a:gd name="T1" fmla="*/ 0 h 560"/>
                <a:gd name="T2" fmla="*/ 251694 w 1432"/>
                <a:gd name="T3" fmla="*/ 0 h 560"/>
                <a:gd name="T4" fmla="*/ 354660 w 1432"/>
                <a:gd name="T5" fmla="*/ 11657 h 560"/>
                <a:gd name="T6" fmla="*/ 2047875 w 1432"/>
                <a:gd name="T7" fmla="*/ 699407 h 560"/>
                <a:gd name="T8" fmla="*/ 2047875 w 1432"/>
                <a:gd name="T9" fmla="*/ 815975 h 560"/>
                <a:gd name="T10" fmla="*/ 360380 w 1432"/>
                <a:gd name="T11" fmla="*/ 128225 h 560"/>
                <a:gd name="T12" fmla="*/ 245974 w 1432"/>
                <a:gd name="T13" fmla="*/ 116568 h 560"/>
                <a:gd name="T14" fmla="*/ 0 w 1432"/>
                <a:gd name="T15" fmla="*/ 0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32"/>
                <a:gd name="T25" fmla="*/ 0 h 560"/>
                <a:gd name="T26" fmla="*/ 1432 w 1432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32" h="560">
                  <a:moveTo>
                    <a:pt x="0" y="0"/>
                  </a:moveTo>
                  <a:lnTo>
                    <a:pt x="176" y="0"/>
                  </a:lnTo>
                  <a:lnTo>
                    <a:pt x="248" y="8"/>
                  </a:lnTo>
                  <a:lnTo>
                    <a:pt x="1432" y="480"/>
                  </a:lnTo>
                  <a:lnTo>
                    <a:pt x="1432" y="560"/>
                  </a:lnTo>
                  <a:lnTo>
                    <a:pt x="252" y="88"/>
                  </a:lnTo>
                  <a:lnTo>
                    <a:pt x="172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>
                <a:alpha val="74901"/>
              </a:srgbClr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59"/>
            <p:cNvSpPr>
              <a:spLocks/>
            </p:cNvSpPr>
            <p:nvPr/>
          </p:nvSpPr>
          <p:spPr bwMode="auto">
            <a:xfrm flipV="1">
              <a:off x="6097720" y="5071930"/>
              <a:ext cx="1689385" cy="504889"/>
            </a:xfrm>
            <a:custGeom>
              <a:avLst/>
              <a:gdLst>
                <a:gd name="T0" fmla="*/ 0 w 1432"/>
                <a:gd name="T1" fmla="*/ 0 h 560"/>
                <a:gd name="T2" fmla="*/ 251694 w 1432"/>
                <a:gd name="T3" fmla="*/ 0 h 560"/>
                <a:gd name="T4" fmla="*/ 354660 w 1432"/>
                <a:gd name="T5" fmla="*/ 11657 h 560"/>
                <a:gd name="T6" fmla="*/ 2047875 w 1432"/>
                <a:gd name="T7" fmla="*/ 699407 h 560"/>
                <a:gd name="T8" fmla="*/ 2047875 w 1432"/>
                <a:gd name="T9" fmla="*/ 815975 h 560"/>
                <a:gd name="T10" fmla="*/ 360380 w 1432"/>
                <a:gd name="T11" fmla="*/ 128225 h 560"/>
                <a:gd name="T12" fmla="*/ 245974 w 1432"/>
                <a:gd name="T13" fmla="*/ 116568 h 560"/>
                <a:gd name="T14" fmla="*/ 0 w 1432"/>
                <a:gd name="T15" fmla="*/ 0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32"/>
                <a:gd name="T25" fmla="*/ 0 h 560"/>
                <a:gd name="T26" fmla="*/ 1432 w 1432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32" h="560">
                  <a:moveTo>
                    <a:pt x="0" y="0"/>
                  </a:moveTo>
                  <a:lnTo>
                    <a:pt x="176" y="0"/>
                  </a:lnTo>
                  <a:lnTo>
                    <a:pt x="248" y="8"/>
                  </a:lnTo>
                  <a:lnTo>
                    <a:pt x="1432" y="480"/>
                  </a:lnTo>
                  <a:lnTo>
                    <a:pt x="1432" y="560"/>
                  </a:lnTo>
                  <a:lnTo>
                    <a:pt x="252" y="88"/>
                  </a:lnTo>
                  <a:lnTo>
                    <a:pt x="172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>
                <a:alpha val="74901"/>
              </a:srgbClr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60"/>
            <p:cNvSpPr>
              <a:spLocks noChangeShapeType="1"/>
            </p:cNvSpPr>
            <p:nvPr/>
          </p:nvSpPr>
          <p:spPr bwMode="auto">
            <a:xfrm flipH="1">
              <a:off x="6489290" y="4773319"/>
              <a:ext cx="3929" cy="1607983"/>
            </a:xfrm>
            <a:prstGeom prst="line">
              <a:avLst/>
            </a:prstGeom>
            <a:noFill/>
            <a:ln w="28575" cap="rnd">
              <a:solidFill>
                <a:schemeClr val="bg1">
                  <a:lumMod val="6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" name="Rectangle 61"/>
            <p:cNvSpPr>
              <a:spLocks noChangeArrowheads="1"/>
            </p:cNvSpPr>
            <p:nvPr/>
          </p:nvSpPr>
          <p:spPr bwMode="auto">
            <a:xfrm>
              <a:off x="7759603" y="4769390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13" name="Rectangle 62"/>
            <p:cNvSpPr>
              <a:spLocks noChangeArrowheads="1"/>
            </p:cNvSpPr>
            <p:nvPr/>
          </p:nvSpPr>
          <p:spPr bwMode="auto">
            <a:xfrm>
              <a:off x="7759603" y="4971738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14" name="Rectangle 63"/>
            <p:cNvSpPr>
              <a:spLocks noChangeArrowheads="1"/>
            </p:cNvSpPr>
            <p:nvPr/>
          </p:nvSpPr>
          <p:spPr bwMode="auto">
            <a:xfrm>
              <a:off x="7759603" y="5173105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15" name="Rectangle 64"/>
            <p:cNvSpPr>
              <a:spLocks noChangeArrowheads="1"/>
            </p:cNvSpPr>
            <p:nvPr/>
          </p:nvSpPr>
          <p:spPr bwMode="auto">
            <a:xfrm>
              <a:off x="7759603" y="5375453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16" name="Rectangle 65"/>
            <p:cNvSpPr>
              <a:spLocks noChangeArrowheads="1"/>
            </p:cNvSpPr>
            <p:nvPr/>
          </p:nvSpPr>
          <p:spPr bwMode="auto">
            <a:xfrm>
              <a:off x="7759603" y="5576819"/>
              <a:ext cx="31430" cy="195473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17" name="Rectangle 66"/>
            <p:cNvSpPr>
              <a:spLocks noChangeArrowheads="1"/>
            </p:cNvSpPr>
            <p:nvPr/>
          </p:nvSpPr>
          <p:spPr bwMode="auto">
            <a:xfrm>
              <a:off x="7759603" y="5779167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18" name="Rectangle 67"/>
            <p:cNvSpPr>
              <a:spLocks noChangeArrowheads="1"/>
            </p:cNvSpPr>
            <p:nvPr/>
          </p:nvSpPr>
          <p:spPr bwMode="auto">
            <a:xfrm>
              <a:off x="7759603" y="5981516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19" name="Rectangle 68"/>
            <p:cNvSpPr>
              <a:spLocks noChangeArrowheads="1"/>
            </p:cNvSpPr>
            <p:nvPr/>
          </p:nvSpPr>
          <p:spPr bwMode="auto">
            <a:xfrm>
              <a:off x="7759603" y="6182882"/>
              <a:ext cx="31430" cy="19449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pitchFamily="-65" charset="0"/>
              </a:endParaRPr>
            </a:p>
          </p:txBody>
        </p:sp>
        <p:sp>
          <p:nvSpPr>
            <p:cNvPr id="120" name="Line 69"/>
            <p:cNvSpPr>
              <a:spLocks noChangeShapeType="1"/>
            </p:cNvSpPr>
            <p:nvPr/>
          </p:nvSpPr>
          <p:spPr bwMode="auto">
            <a:xfrm flipH="1">
              <a:off x="7598523" y="4773319"/>
              <a:ext cx="5238" cy="1607983"/>
            </a:xfrm>
            <a:prstGeom prst="line">
              <a:avLst/>
            </a:prstGeom>
            <a:noFill/>
            <a:ln w="28575" cap="rnd">
              <a:solidFill>
                <a:schemeClr val="bg1">
                  <a:lumMod val="6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" name="Line 70"/>
            <p:cNvSpPr>
              <a:spLocks noChangeShapeType="1"/>
            </p:cNvSpPr>
            <p:nvPr/>
          </p:nvSpPr>
          <p:spPr bwMode="auto">
            <a:xfrm flipH="1">
              <a:off x="7719006" y="4773319"/>
              <a:ext cx="5238" cy="160798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Line 71"/>
            <p:cNvSpPr>
              <a:spLocks noChangeShapeType="1"/>
            </p:cNvSpPr>
            <p:nvPr/>
          </p:nvSpPr>
          <p:spPr bwMode="auto">
            <a:xfrm flipH="1" flipV="1">
              <a:off x="7857242" y="4963877"/>
              <a:ext cx="296158" cy="217722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Text Box 73"/>
            <p:cNvSpPr txBox="1">
              <a:spLocks noChangeArrowheads="1"/>
            </p:cNvSpPr>
            <p:nvPr/>
          </p:nvSpPr>
          <p:spPr bwMode="auto">
            <a:xfrm>
              <a:off x="6515201" y="5973657"/>
              <a:ext cx="108856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000" b="1" dirty="0">
                  <a:solidFill>
                    <a:srgbClr val="7F7F7F"/>
                  </a:solidFill>
                  <a:latin typeface="Tahoma" pitchFamily="-65" charset="0"/>
                </a:rPr>
                <a:t>drift electrode</a:t>
              </a:r>
            </a:p>
          </p:txBody>
        </p:sp>
        <p:sp>
          <p:nvSpPr>
            <p:cNvPr id="124" name="Line 74"/>
            <p:cNvSpPr>
              <a:spLocks noChangeShapeType="1"/>
            </p:cNvSpPr>
            <p:nvPr/>
          </p:nvSpPr>
          <p:spPr bwMode="auto">
            <a:xfrm>
              <a:off x="6435597" y="6408806"/>
              <a:ext cx="1237572" cy="0"/>
            </a:xfrm>
            <a:prstGeom prst="line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" name="Text Box 76"/>
            <p:cNvSpPr txBox="1">
              <a:spLocks noChangeArrowheads="1"/>
            </p:cNvSpPr>
            <p:nvPr/>
          </p:nvSpPr>
          <p:spPr bwMode="auto">
            <a:xfrm>
              <a:off x="6514173" y="6383267"/>
              <a:ext cx="1109231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 b="1" dirty="0">
                  <a:solidFill>
                    <a:srgbClr val="7F7F7F"/>
                  </a:solidFill>
                  <a:latin typeface="Tahoma" pitchFamily="-65" charset="0"/>
                </a:rPr>
                <a:t>Proximity gap</a:t>
              </a:r>
            </a:p>
          </p:txBody>
        </p:sp>
      </p:grpSp>
      <p:sp>
        <p:nvSpPr>
          <p:cNvPr id="58374" name="Text Box 7"/>
          <p:cNvSpPr txBox="1">
            <a:spLocks noChangeArrowheads="1"/>
          </p:cNvSpPr>
          <p:nvPr/>
        </p:nvSpPr>
        <p:spPr bwMode="auto">
          <a:xfrm>
            <a:off x="0" y="1748135"/>
            <a:ext cx="1678207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Berlin Sans FB" pitchFamily="34" charset="0"/>
              </a:rPr>
              <a:t>10 </a:t>
            </a:r>
            <a:r>
              <a:rPr lang="en-US" sz="1200" dirty="0" err="1" smtClean="0">
                <a:latin typeface="Berlin Sans FB" pitchFamily="34" charset="0"/>
              </a:rPr>
              <a:t>nA</a:t>
            </a:r>
            <a:r>
              <a:rPr lang="en-US" sz="1200" dirty="0" smtClean="0">
                <a:latin typeface="Berlin Sans FB" pitchFamily="34" charset="0"/>
              </a:rPr>
              <a:t> </a:t>
            </a:r>
            <a:r>
              <a:rPr lang="en-US" sz="1200" dirty="0" smtClean="0">
                <a:latin typeface="Berlin Sans FB" pitchFamily="34" charset="0"/>
              </a:rPr>
              <a:t> electron beam</a:t>
            </a:r>
            <a:endParaRPr lang="en-US" sz="1200" dirty="0" smtClean="0">
              <a:latin typeface="Berlin Sans FB" pitchFamily="34" charset="0"/>
            </a:endParaRPr>
          </a:p>
          <a:p>
            <a:r>
              <a:rPr lang="en-US" sz="1200" dirty="0" smtClean="0">
                <a:latin typeface="Berlin Sans FB" pitchFamily="34" charset="0"/>
              </a:rPr>
              <a:t>85 % po</a:t>
            </a:r>
            <a:r>
              <a:rPr lang="en-US" sz="1200" b="0" dirty="0" smtClean="0">
                <a:latin typeface="Berlin Sans FB" pitchFamily="34" charset="0"/>
              </a:rPr>
              <a:t>larization </a:t>
            </a:r>
            <a:endParaRPr lang="it-IT" sz="1200" b="0" dirty="0">
              <a:latin typeface="Berlin Sans FB" pitchFamily="34" charset="0"/>
            </a:endParaRPr>
          </a:p>
        </p:txBody>
      </p:sp>
      <p:sp>
        <p:nvSpPr>
          <p:cNvPr id="58376" name="Text Box 16"/>
          <p:cNvSpPr txBox="1">
            <a:spLocks noChangeArrowheads="1"/>
          </p:cNvSpPr>
          <p:nvPr/>
        </p:nvSpPr>
        <p:spPr bwMode="auto">
          <a:xfrm>
            <a:off x="6351588" y="2438400"/>
            <a:ext cx="2640012" cy="304800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 err="1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Pion</a:t>
            </a:r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 and </a:t>
            </a:r>
            <a:r>
              <a:rPr lang="en-US" sz="1400" b="0" dirty="0" err="1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kaon</a:t>
            </a:r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, …. SSA 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7" name="Line 22"/>
          <p:cNvSpPr>
            <a:spLocks noChangeShapeType="1"/>
          </p:cNvSpPr>
          <p:nvPr/>
        </p:nvSpPr>
        <p:spPr bwMode="auto">
          <a:xfrm>
            <a:off x="390525" y="2339975"/>
            <a:ext cx="1019175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8378" name="Text Box 25"/>
          <p:cNvSpPr txBox="1">
            <a:spLocks noChangeArrowheads="1"/>
          </p:cNvSpPr>
          <p:nvPr/>
        </p:nvSpPr>
        <p:spPr bwMode="auto">
          <a:xfrm>
            <a:off x="6400800" y="1902023"/>
            <a:ext cx="2590800" cy="30777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broad kinematical range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9" name="Text Box 28"/>
          <p:cNvSpPr txBox="1">
            <a:spLocks noChangeArrowheads="1"/>
          </p:cNvSpPr>
          <p:nvPr/>
        </p:nvSpPr>
        <p:spPr bwMode="auto">
          <a:xfrm>
            <a:off x="6351588" y="838200"/>
            <a:ext cx="2640012" cy="3048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>
                <a:solidFill>
                  <a:schemeClr val="bg1"/>
                </a:solidFill>
                <a:latin typeface="Tahoma" pitchFamily="-108" charset="0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large luminosity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80" name="Text Box 29"/>
          <p:cNvSpPr txBox="1">
            <a:spLocks noChangeArrowheads="1"/>
          </p:cNvSpPr>
          <p:nvPr/>
        </p:nvSpPr>
        <p:spPr bwMode="auto">
          <a:xfrm>
            <a:off x="6351588" y="1371600"/>
            <a:ext cx="2640012" cy="30777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H and D targets</a:t>
            </a:r>
            <a:endParaRPr lang="en-US" sz="2000" b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58385" name="Text Box 3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8" charset="0"/>
                </a:rPr>
                <a:t>Contalbrigo Marco                                                            CLAS12 European Workshop                                                                    26 February 2009</a:t>
              </a:r>
            </a:p>
          </p:txBody>
        </p:sp>
        <p:sp>
          <p:nvSpPr>
            <p:cNvPr id="58386" name="Line 3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68" name="Picture 15" descr="CLAS12_2D"/>
          <p:cNvPicPr>
            <a:picLocks noChangeAspect="1" noChangeArrowheads="1"/>
          </p:cNvPicPr>
          <p:nvPr/>
        </p:nvPicPr>
        <p:blipFill>
          <a:blip r:embed="rId5"/>
          <a:srcRect l="15834" t="12222" r="20833" b="13333"/>
          <a:stretch>
            <a:fillRect/>
          </a:stretch>
        </p:blipFill>
        <p:spPr bwMode="auto">
          <a:xfrm>
            <a:off x="1981200" y="3809999"/>
            <a:ext cx="3313985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Rectangle 21"/>
          <p:cNvSpPr>
            <a:spLocks noChangeArrowheads="1"/>
          </p:cNvSpPr>
          <p:nvPr/>
        </p:nvSpPr>
        <p:spPr bwMode="auto">
          <a:xfrm>
            <a:off x="4105275" y="3962400"/>
            <a:ext cx="768350" cy="2590800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pitchFamily="-65" charset="0"/>
            </a:endParaRPr>
          </a:p>
        </p:txBody>
      </p:sp>
      <p:sp>
        <p:nvSpPr>
          <p:cNvPr id="73" name="Line 22"/>
          <p:cNvSpPr>
            <a:spLocks noChangeShapeType="1"/>
          </p:cNvSpPr>
          <p:nvPr/>
        </p:nvSpPr>
        <p:spPr bwMode="auto">
          <a:xfrm>
            <a:off x="4873625" y="5257800"/>
            <a:ext cx="76517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lg" len="lg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Text Box 51"/>
          <p:cNvSpPr txBox="1">
            <a:spLocks noChangeArrowheads="1"/>
          </p:cNvSpPr>
          <p:nvPr/>
        </p:nvSpPr>
        <p:spPr bwMode="auto">
          <a:xfrm>
            <a:off x="8077200" y="4876800"/>
            <a:ext cx="121055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rgbClr val="FF9900"/>
                </a:solidFill>
                <a:latin typeface="Tahoma" pitchFamily="-65" charset="0"/>
              </a:rPr>
              <a:t>Photocathode</a:t>
            </a:r>
          </a:p>
        </p:txBody>
      </p: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6324600" y="3197423"/>
            <a:ext cx="2780600" cy="73866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Calibri" charset="0"/>
              </a:rPr>
              <a:t>Replace 2 sectors of LTCC with a</a:t>
            </a:r>
            <a:r>
              <a:rPr lang="en-US" sz="1400" dirty="0" smtClean="0">
                <a:latin typeface="Calibri" charset="0"/>
              </a:rPr>
              <a:t> </a:t>
            </a:r>
          </a:p>
          <a:p>
            <a:r>
              <a:rPr lang="en-US" sz="1400" dirty="0" smtClean="0">
                <a:latin typeface="Calibri" charset="0"/>
              </a:rPr>
              <a:t>proximity </a:t>
            </a:r>
            <a:r>
              <a:rPr lang="en-US" sz="1400" dirty="0">
                <a:latin typeface="Calibri" charset="0"/>
              </a:rPr>
              <a:t>RICH detector to identify</a:t>
            </a:r>
            <a:r>
              <a:rPr lang="en-US" sz="1400" dirty="0" smtClean="0">
                <a:latin typeface="Calibri" charset="0"/>
              </a:rPr>
              <a:t> </a:t>
            </a:r>
          </a:p>
          <a:p>
            <a:r>
              <a:rPr lang="en-US" sz="1400" dirty="0" err="1" smtClean="0">
                <a:latin typeface="Calibri" charset="0"/>
              </a:rPr>
              <a:t>Kaons</a:t>
            </a:r>
            <a:r>
              <a:rPr lang="en-US" sz="1400" dirty="0" smtClean="0">
                <a:latin typeface="Calibri" charset="0"/>
              </a:rPr>
              <a:t> </a:t>
            </a:r>
            <a:r>
              <a:rPr lang="en-US" sz="1400" dirty="0">
                <a:latin typeface="Calibri" charset="0"/>
              </a:rPr>
              <a:t>approved by </a:t>
            </a:r>
            <a:r>
              <a:rPr lang="en-US" sz="1400" dirty="0" err="1">
                <a:latin typeface="Calibri" charset="0"/>
              </a:rPr>
              <a:t>JLab</a:t>
            </a:r>
            <a:r>
              <a:rPr lang="en-US" sz="1400" dirty="0">
                <a:latin typeface="Calibri" charset="0"/>
              </a:rPr>
              <a:t> PAC34</a:t>
            </a:r>
          </a:p>
        </p:txBody>
      </p:sp>
      <p:sp>
        <p:nvSpPr>
          <p:cNvPr id="56" name="Rectangle 2"/>
          <p:cNvSpPr txBox="1">
            <a:spLocks noChangeArrowheads="1"/>
          </p:cNvSpPr>
          <p:nvPr/>
        </p:nvSpPr>
        <p:spPr>
          <a:xfrm>
            <a:off x="0" y="-76200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0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505" y="3505200"/>
            <a:ext cx="2198295" cy="1621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" name="Bent Arrow 73"/>
          <p:cNvSpPr/>
          <p:nvPr/>
        </p:nvSpPr>
        <p:spPr>
          <a:xfrm>
            <a:off x="762000" y="4079219"/>
            <a:ext cx="228600" cy="797581"/>
          </a:xfrm>
          <a:prstGeom prst="bentArrow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5087" y="838200"/>
            <a:ext cx="149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charset="0"/>
              </a:rPr>
              <a:t>L~ 10</a:t>
            </a:r>
            <a:r>
              <a:rPr lang="en-US" baseline="30000" dirty="0" smtClean="0">
                <a:latin typeface="Calibri" charset="0"/>
              </a:rPr>
              <a:t>35 </a:t>
            </a:r>
            <a:r>
              <a:rPr lang="en-US" dirty="0" smtClean="0">
                <a:latin typeface="Calibri" charset="0"/>
              </a:rPr>
              <a:t>cm</a:t>
            </a:r>
            <a:r>
              <a:rPr lang="en-US" baseline="30000" dirty="0" smtClean="0">
                <a:latin typeface="Calibri" charset="0"/>
              </a:rPr>
              <a:t>-2</a:t>
            </a:r>
            <a:r>
              <a:rPr lang="en-US" dirty="0" smtClean="0">
                <a:latin typeface="Calibri" charset="0"/>
              </a:rPr>
              <a:t>s</a:t>
            </a:r>
            <a:r>
              <a:rPr lang="en-US" baseline="30000" dirty="0" smtClean="0">
                <a:latin typeface="Calibri" charset="0"/>
              </a:rPr>
              <a:t>-1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0" y="2438400"/>
            <a:ext cx="1259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alibri" charset="0"/>
              </a:rPr>
              <a:t>NH</a:t>
            </a:r>
            <a:r>
              <a:rPr lang="en-US" sz="1200" baseline="-25000" dirty="0" smtClean="0">
                <a:latin typeface="Calibri" charset="0"/>
              </a:rPr>
              <a:t>3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smtClean="0">
                <a:latin typeface="Calibri" charset="0"/>
              </a:rPr>
              <a:t>ND</a:t>
            </a:r>
            <a:r>
              <a:rPr lang="en-US" sz="1200" baseline="-25000" dirty="0" smtClean="0">
                <a:latin typeface="Calibri" charset="0"/>
              </a:rPr>
              <a:t>3</a:t>
            </a:r>
            <a:r>
              <a:rPr lang="en-US" sz="1200" dirty="0" smtClean="0">
                <a:latin typeface="Calibri" charset="0"/>
              </a:rPr>
              <a:t> target</a:t>
            </a:r>
          </a:p>
          <a:p>
            <a:r>
              <a:rPr lang="en-US" sz="1200" dirty="0" smtClean="0">
                <a:latin typeface="Calibri" charset="0"/>
              </a:rPr>
              <a:t>85 % polarization</a:t>
            </a:r>
            <a:endParaRPr lang="en-US" sz="1200" dirty="0"/>
          </a:p>
        </p:txBody>
      </p:sp>
      <p:cxnSp>
        <p:nvCxnSpPr>
          <p:cNvPr id="80" name="Straight Connector 79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17218" y="1447800"/>
            <a:ext cx="5972308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TMD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with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NPOLArized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argets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69" y="767776"/>
            <a:ext cx="2054500" cy="49784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69" y="685800"/>
            <a:ext cx="3396181" cy="55314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751" y="1764096"/>
            <a:ext cx="3958049" cy="59711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1788409"/>
            <a:ext cx="3733800" cy="57379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537751" y="1265616"/>
            <a:ext cx="7387049" cy="522793"/>
          </a:xfrm>
          <a:prstGeom prst="roundRect">
            <a:avLst/>
          </a:prstGeom>
          <a:solidFill>
            <a:schemeClr val="bg1"/>
          </a:solidFill>
          <a:effectLst>
            <a:glow rad="101600">
              <a:schemeClr val="tx2">
                <a:lumMod val="40000"/>
                <a:lumOff val="6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16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853880" y="-7620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783" y="1265616"/>
            <a:ext cx="2208361" cy="51562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107" y="1285936"/>
            <a:ext cx="4018493" cy="4800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301165"/>
            <a:ext cx="3991202" cy="5944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0" y="2408896"/>
            <a:ext cx="4495800" cy="38756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0468" y="2819400"/>
            <a:ext cx="5164932" cy="5748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385387"/>
            <a:ext cx="5467350" cy="57005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2580" y="3385387"/>
            <a:ext cx="3419020" cy="577013"/>
          </a:xfrm>
          <a:prstGeom prst="rect">
            <a:avLst/>
          </a:prstGeom>
        </p:spPr>
      </p:pic>
      <p:grpSp>
        <p:nvGrpSpPr>
          <p:cNvPr id="2" name="Group 47"/>
          <p:cNvGrpSpPr/>
          <p:nvPr/>
        </p:nvGrpSpPr>
        <p:grpSpPr>
          <a:xfrm>
            <a:off x="2362200" y="3886200"/>
            <a:ext cx="3963988" cy="2613025"/>
            <a:chOff x="63500" y="1044575"/>
            <a:chExt cx="3963988" cy="2613025"/>
          </a:xfrm>
        </p:grpSpPr>
        <p:sp>
          <p:nvSpPr>
            <p:cNvPr id="1601539" name="Text Box 3"/>
            <p:cNvSpPr txBox="1">
              <a:spLocks noChangeArrowheads="1"/>
            </p:cNvSpPr>
            <p:nvPr/>
          </p:nvSpPr>
          <p:spPr bwMode="auto">
            <a:xfrm>
              <a:off x="12922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0" name="Text Box 4"/>
            <p:cNvSpPr txBox="1">
              <a:spLocks noChangeArrowheads="1"/>
            </p:cNvSpPr>
            <p:nvPr/>
          </p:nvSpPr>
          <p:spPr bwMode="auto">
            <a:xfrm>
              <a:off x="21558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1" name="Text Box 5"/>
            <p:cNvSpPr txBox="1">
              <a:spLocks noChangeArrowheads="1"/>
            </p:cNvSpPr>
            <p:nvPr/>
          </p:nvSpPr>
          <p:spPr bwMode="auto">
            <a:xfrm>
              <a:off x="2917825" y="1598613"/>
              <a:ext cx="30956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2" name="Text Box 6"/>
            <p:cNvSpPr txBox="1">
              <a:spLocks noChangeArrowheads="1"/>
            </p:cNvSpPr>
            <p:nvPr/>
          </p:nvSpPr>
          <p:spPr bwMode="auto">
            <a:xfrm>
              <a:off x="2955925" y="21812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3" name="Text Box 7"/>
            <p:cNvSpPr txBox="1">
              <a:spLocks noChangeArrowheads="1"/>
            </p:cNvSpPr>
            <p:nvPr/>
          </p:nvSpPr>
          <p:spPr bwMode="auto">
            <a:xfrm>
              <a:off x="34131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4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1601545" name="Picture 9" descr="tabellapd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3500" y="1433513"/>
              <a:ext cx="3956050" cy="2224087"/>
            </a:xfrm>
            <a:prstGeom prst="rect">
              <a:avLst/>
            </a:prstGeom>
            <a:noFill/>
          </p:spPr>
        </p:pic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1600617" y="2438972"/>
              <a:ext cx="439737" cy="304800"/>
              <a:chOff x="3966" y="1417"/>
              <a:chExt cx="317" cy="200"/>
            </a:xfrm>
          </p:grpSpPr>
          <p:sp>
            <p:nvSpPr>
              <p:cNvPr id="1601575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6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7"/>
                <a:ext cx="317" cy="20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2844800" y="2895600"/>
              <a:ext cx="368300" cy="304800"/>
              <a:chOff x="4880" y="1529"/>
              <a:chExt cx="232" cy="192"/>
            </a:xfrm>
          </p:grpSpPr>
          <p:sp>
            <p:nvSpPr>
              <p:cNvPr id="1601578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9" name="Rectangle 43"/>
              <p:cNvSpPr>
                <a:spLocks noChangeArrowheads="1"/>
              </p:cNvSpPr>
              <p:nvPr/>
            </p:nvSpPr>
            <p:spPr bwMode="auto">
              <a:xfrm>
                <a:off x="4888" y="1529"/>
                <a:ext cx="224" cy="192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1601604" name="Text Box 68"/>
            <p:cNvSpPr txBox="1">
              <a:spLocks noChangeArrowheads="1"/>
            </p:cNvSpPr>
            <p:nvPr/>
          </p:nvSpPr>
          <p:spPr bwMode="auto">
            <a:xfrm>
              <a:off x="76200" y="1044575"/>
              <a:ext cx="3951288" cy="395288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2667000" y="4800600"/>
            <a:ext cx="3651250" cy="470405"/>
          </a:xfrm>
          <a:prstGeom prst="roundRect">
            <a:avLst/>
          </a:prstGeom>
          <a:noFill/>
          <a:effectLst>
            <a:glow rad="101600">
              <a:schemeClr val="tx2">
                <a:lumMod val="40000"/>
                <a:lumOff val="6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3547" y="3889089"/>
            <a:ext cx="3491853" cy="2664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7620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Unpolarized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target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aul4vs12gev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965289"/>
            <a:ext cx="2952731" cy="256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2571731" y="5105400"/>
            <a:ext cx="838200" cy="609600"/>
          </a:xfrm>
          <a:prstGeom prst="ellipse">
            <a:avLst/>
          </a:prstGeom>
          <a:solidFill>
            <a:schemeClr val="accent1">
              <a:alpha val="3999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H="1" flipV="1">
            <a:off x="3409931" y="5413089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581400" y="5651869"/>
            <a:ext cx="2079625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In the </a:t>
            </a:r>
            <a:r>
              <a:rPr lang="en-US" sz="1400" dirty="0" err="1"/>
              <a:t>perturbative</a:t>
            </a:r>
            <a:r>
              <a:rPr lang="en-US" sz="1400" dirty="0"/>
              <a:t> limit 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1</a:t>
            </a:r>
            <a:r>
              <a:rPr lang="en-US" sz="1400" dirty="0"/>
              <a:t>/P</a:t>
            </a:r>
            <a:r>
              <a:rPr lang="en-US" sz="1400" baseline="-25000" dirty="0"/>
              <a:t>T</a:t>
            </a:r>
            <a:r>
              <a:rPr lang="en-US" sz="1400" baseline="-25000" dirty="0" smtClean="0"/>
              <a:t>  </a:t>
            </a:r>
            <a:r>
              <a:rPr lang="en-US" sz="1400" dirty="0" smtClean="0"/>
              <a:t>behavior </a:t>
            </a:r>
            <a:r>
              <a:rPr lang="en-US" sz="1400" dirty="0"/>
              <a:t>expected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6248400" y="5641689"/>
            <a:ext cx="198120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LU</a:t>
            </a:r>
            <a:r>
              <a:rPr lang="en-US" sz="1600"/>
              <a:t>~ 1/Q (Twist-3)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85800" y="3730823"/>
            <a:ext cx="6400800" cy="307777"/>
          </a:xfrm>
          <a:prstGeom prst="rect">
            <a:avLst/>
          </a:prstGeom>
          <a:solidFill>
            <a:srgbClr val="FEFF9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Measurements of kinematic (x,Q</a:t>
            </a:r>
            <a:r>
              <a:rPr lang="en-US" sz="1400" baseline="30000" dirty="0"/>
              <a:t>2</a:t>
            </a:r>
            <a:r>
              <a:rPr lang="en-US" sz="1400" dirty="0"/>
              <a:t>,z,P</a:t>
            </a:r>
            <a:r>
              <a:rPr lang="en-US" sz="1400" baseline="-25000" dirty="0"/>
              <a:t>T</a:t>
            </a:r>
            <a:r>
              <a:rPr lang="en-US" sz="1400" dirty="0" smtClean="0"/>
              <a:t>) will probe </a:t>
            </a:r>
            <a:r>
              <a:rPr lang="en-US" sz="1400" dirty="0"/>
              <a:t>HT distribution functions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6725" y="1090613"/>
            <a:ext cx="3405188" cy="249078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530975" y="2428875"/>
            <a:ext cx="2562225" cy="655638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Band:      Phys Rev D78 034035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DY data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chiral limit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518275" y="1630362"/>
            <a:ext cx="2562225" cy="65563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latin typeface="Calibri" pitchFamily="-65" charset="0"/>
              </a:rPr>
              <a:t>Line:      Phys Rev D78 045022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Boer-Mulders from Sivers</a:t>
            </a:r>
          </a:p>
          <a:p>
            <a:pPr algn="ctr"/>
            <a:r>
              <a:rPr lang="en-US" sz="1200" b="1" i="1">
                <a:latin typeface="Calibri" pitchFamily="-65" charset="0"/>
              </a:rPr>
              <a:t>Collins from e+e- data</a:t>
            </a: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H="1" flipV="1">
            <a:off x="5864225" y="2505075"/>
            <a:ext cx="657225" cy="2286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H="1" flipV="1">
            <a:off x="5845175" y="1654175"/>
            <a:ext cx="673100" cy="238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1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990600"/>
            <a:ext cx="3367088" cy="25717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41" name="Rectangle 40"/>
          <p:cNvSpPr/>
          <p:nvPr/>
        </p:nvSpPr>
        <p:spPr>
          <a:xfrm>
            <a:off x="991184" y="1371600"/>
            <a:ext cx="685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D60202"/>
                </a:solidFill>
              </a:rPr>
              <a:t>kaon</a:t>
            </a:r>
            <a:endParaRPr lang="en-US" dirty="0"/>
          </a:p>
        </p:txBody>
      </p:sp>
      <p:sp>
        <p:nvSpPr>
          <p:cNvPr id="33" name="Rectangle 66"/>
          <p:cNvSpPr>
            <a:spLocks noChangeArrowheads="1"/>
          </p:cNvSpPr>
          <p:nvPr/>
        </p:nvSpPr>
        <p:spPr bwMode="auto">
          <a:xfrm>
            <a:off x="3733800" y="4645223"/>
            <a:ext cx="1524000" cy="30777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latin typeface="Times New Roman" pitchFamily="-65" charset="0"/>
              </a:rPr>
              <a:t>   </a:t>
            </a:r>
            <a:r>
              <a:rPr lang="en-US" sz="1400" b="1" dirty="0" err="1" smtClean="0">
                <a:latin typeface="Times New Roman" pitchFamily="-65" charset="0"/>
              </a:rPr>
              <a:t>P</a:t>
            </a:r>
            <a:r>
              <a:rPr lang="en-US" sz="1400" b="1" baseline="-25000" dirty="0" err="1" smtClean="0">
                <a:latin typeface="Times New Roman" pitchFamily="-65" charset="0"/>
              </a:rPr>
              <a:t>beam</a:t>
            </a:r>
            <a:r>
              <a:rPr lang="en-US" sz="1400" b="1" dirty="0" smtClean="0">
                <a:latin typeface="Times New Roman" pitchFamily="-65" charset="0"/>
              </a:rPr>
              <a:t> = 85 %</a:t>
            </a:r>
            <a:endParaRPr lang="en-US" sz="1400" b="1" dirty="0">
              <a:latin typeface="Times New Roman" pitchFamily="-65" charset="0"/>
            </a:endParaRPr>
          </a:p>
        </p:txBody>
      </p:sp>
      <p:sp>
        <p:nvSpPr>
          <p:cNvPr id="34" name="Rectangle 66"/>
          <p:cNvSpPr>
            <a:spLocks noChangeArrowheads="1"/>
          </p:cNvSpPr>
          <p:nvPr/>
        </p:nvSpPr>
        <p:spPr bwMode="auto">
          <a:xfrm>
            <a:off x="6781800" y="838200"/>
            <a:ext cx="175260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latin typeface="Times New Roman" pitchFamily="-65" charset="0"/>
              </a:rPr>
              <a:t>56 </a:t>
            </a:r>
            <a:r>
              <a:rPr lang="en-US" sz="1400" b="1" dirty="0" err="1" smtClean="0">
                <a:latin typeface="Times New Roman" pitchFamily="-65" charset="0"/>
              </a:rPr>
              <a:t>d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r>
              <a:rPr lang="en-US" sz="1400" b="1" dirty="0">
                <a:latin typeface="Times New Roman" pitchFamily="-65" charset="0"/>
              </a:rPr>
              <a:t>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L</a:t>
            </a:r>
            <a:r>
              <a:rPr lang="en-US" sz="1400" b="1" dirty="0" smtClean="0">
                <a:latin typeface="Times New Roman" pitchFamily="-65" charset="0"/>
              </a:rPr>
              <a:t>H</a:t>
            </a:r>
            <a:r>
              <a:rPr lang="en-US" sz="1400" b="1" baseline="-25000" dirty="0" smtClean="0">
                <a:latin typeface="Times New Roman" pitchFamily="-65" charset="0"/>
              </a:rPr>
              <a:t>2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r>
              <a:rPr lang="en-US" sz="1400" b="1" baseline="-25000" dirty="0" smtClean="0">
                <a:latin typeface="Times New Roman" pitchFamily="-65" charset="0"/>
              </a:rPr>
              <a:t> </a:t>
            </a:r>
            <a:r>
              <a:rPr lang="en-US" sz="1400" b="1" dirty="0" smtClean="0">
                <a:latin typeface="Times New Roman" pitchFamily="-65" charset="0"/>
              </a:rPr>
              <a:t>LD</a:t>
            </a:r>
            <a:r>
              <a:rPr lang="en-US" sz="1400" b="1" baseline="-25000" dirty="0" smtClean="0">
                <a:latin typeface="Times New Roman" pitchFamily="-65" charset="0"/>
              </a:rPr>
              <a:t>2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r>
              <a:rPr lang="en-US" sz="1400" b="1" dirty="0" smtClean="0">
                <a:latin typeface="Times New Roman" pitchFamily="-65" charset="0"/>
              </a:rPr>
              <a:t>targets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914400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600431" y="905947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3181331" y="838200"/>
            <a:ext cx="3143269" cy="307777"/>
          </a:xfrm>
          <a:prstGeom prst="rect">
            <a:avLst/>
          </a:prstGeom>
          <a:solidFill>
            <a:srgbClr val="FF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latin typeface="Tahoma" pitchFamily="-65" charset="0"/>
              </a:rPr>
              <a:t>Boer-</a:t>
            </a:r>
            <a:r>
              <a:rPr lang="en-US" sz="1400" dirty="0" err="1" smtClean="0">
                <a:latin typeface="Tahoma" pitchFamily="-65" charset="0"/>
              </a:rPr>
              <a:t>Mulders</a:t>
            </a:r>
            <a:r>
              <a:rPr lang="en-US" sz="1400" dirty="0" smtClean="0">
                <a:latin typeface="Tahoma" pitchFamily="-65" charset="0"/>
              </a:rPr>
              <a:t> spin-orbit effect</a:t>
            </a:r>
            <a:endParaRPr lang="en-US" sz="1400" dirty="0">
              <a:latin typeface="Calibri" pitchFamily="-65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685800" y="598847"/>
            <a:ext cx="2135187" cy="63110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Object 3"/>
          <p:cNvGraphicFramePr>
            <a:graphicFrameLocks noChangeAspect="1"/>
          </p:cNvGraphicFramePr>
          <p:nvPr/>
        </p:nvGraphicFramePr>
        <p:xfrm>
          <a:off x="762000" y="700878"/>
          <a:ext cx="1979613" cy="445099"/>
        </p:xfrm>
        <a:graphic>
          <a:graphicData uri="http://schemas.openxmlformats.org/presentationml/2006/ole">
            <p:oleObj spid="_x0000_s439298" name="Equation" r:id="rId8" imgW="901700" imgH="2032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plot12gevauuxp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1138" y="1781626"/>
            <a:ext cx="6260584" cy="4692678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2055813" y="1578694"/>
            <a:ext cx="2135187" cy="63110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9315" name="Object 3"/>
          <p:cNvGraphicFramePr>
            <a:graphicFrameLocks noChangeAspect="1"/>
          </p:cNvGraphicFramePr>
          <p:nvPr/>
        </p:nvGraphicFramePr>
        <p:xfrm>
          <a:off x="2133600" y="1662097"/>
          <a:ext cx="1979613" cy="445099"/>
        </p:xfrm>
        <a:graphic>
          <a:graphicData uri="http://schemas.openxmlformats.org/presentationml/2006/ole">
            <p:oleObj spid="_x0000_s465923" name="Equation" r:id="rId5" imgW="901700" imgH="203200" progId="Equation.3">
              <p:embed/>
            </p:oleObj>
          </a:graphicData>
        </a:graphic>
      </p:graphicFrame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Unpolarized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target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90600" y="685800"/>
            <a:ext cx="701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PT-dependence of </a:t>
            </a:r>
            <a:r>
              <a:rPr lang="en-US" sz="1600" dirty="0" err="1" smtClean="0"/>
              <a:t>azimuthal</a:t>
            </a:r>
            <a:r>
              <a:rPr lang="en-US" sz="1600" dirty="0" smtClean="0"/>
              <a:t> moments allows studies of transition from</a:t>
            </a:r>
          </a:p>
          <a:p>
            <a:pPr algn="ctr"/>
            <a:r>
              <a:rPr lang="en-US" sz="1600" dirty="0" smtClean="0"/>
              <a:t>non-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to 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</a:t>
            </a:r>
            <a:r>
              <a:rPr lang="en-US" sz="1600" dirty="0" smtClean="0"/>
              <a:t>description</a:t>
            </a:r>
          </a:p>
          <a:p>
            <a:pPr algn="ctr"/>
            <a:r>
              <a:rPr lang="en-US" sz="1600" dirty="0" smtClean="0"/>
              <a:t> </a:t>
            </a:r>
            <a:r>
              <a:rPr lang="en-US" sz="1600" dirty="0" smtClean="0"/>
              <a:t>(Unified theory by </a:t>
            </a:r>
            <a:r>
              <a:rPr lang="en-US" sz="1600" dirty="0" err="1" smtClean="0"/>
              <a:t>Ji</a:t>
            </a:r>
            <a:r>
              <a:rPr lang="en-US" sz="1600" dirty="0" smtClean="0"/>
              <a:t> et al, P</a:t>
            </a:r>
            <a:r>
              <a:rPr lang="en-US" sz="1600" baseline="-25000" dirty="0" smtClean="0"/>
              <a:t>T</a:t>
            </a:r>
            <a:r>
              <a:rPr lang="en-US" sz="1600" dirty="0" smtClean="0"/>
              <a:t> matches and mismatches by </a:t>
            </a:r>
            <a:r>
              <a:rPr lang="en-US" sz="1600" dirty="0" err="1" smtClean="0"/>
              <a:t>Bacchetta</a:t>
            </a:r>
            <a:r>
              <a:rPr lang="en-US" sz="1600" dirty="0" smtClean="0"/>
              <a:t> et al).</a:t>
            </a:r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6172200" y="2133600"/>
            <a:ext cx="274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 the </a:t>
            </a:r>
            <a:r>
              <a:rPr lang="en-US" dirty="0" err="1" smtClean="0"/>
              <a:t>perturbative</a:t>
            </a:r>
            <a:r>
              <a:rPr lang="en-US" dirty="0" smtClean="0"/>
              <a:t> limit </a:t>
            </a:r>
          </a:p>
          <a:p>
            <a:r>
              <a:rPr lang="en-US" dirty="0" smtClean="0"/>
              <a:t>1/P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behavior expected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385644" y="2895600"/>
            <a:ext cx="230115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b="1" dirty="0" err="1" smtClean="0"/>
              <a:t>Perturbative</a:t>
            </a:r>
            <a:r>
              <a:rPr lang="en-US" b="1" dirty="0" smtClean="0"/>
              <a:t> region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6306994" y="4355068"/>
            <a:ext cx="260840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lumMod val="60000"/>
                <a:lumOff val="40000"/>
                <a:alpha val="75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b="1" dirty="0" smtClean="0"/>
              <a:t>Non-</a:t>
            </a:r>
            <a:r>
              <a:rPr lang="en-US" b="1" dirty="0" err="1" smtClean="0"/>
              <a:t>perturbative</a:t>
            </a:r>
            <a:r>
              <a:rPr lang="en-US" b="1" dirty="0" smtClean="0"/>
              <a:t> TMD</a:t>
            </a:r>
            <a:endParaRPr lang="en-US" dirty="0"/>
          </a:p>
        </p:txBody>
      </p:sp>
      <p:sp>
        <p:nvSpPr>
          <p:cNvPr id="23" name="Bent Arrow 22"/>
          <p:cNvSpPr/>
          <p:nvPr/>
        </p:nvSpPr>
        <p:spPr>
          <a:xfrm rot="16200000">
            <a:off x="4864500" y="3220647"/>
            <a:ext cx="813816" cy="2071171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6624071" y="4876800"/>
          <a:ext cx="1986529" cy="384489"/>
        </p:xfrm>
        <a:graphic>
          <a:graphicData uri="http://schemas.openxmlformats.org/presentationml/2006/ole">
            <p:oleObj spid="_x0000_s465922" name="Equation" r:id="rId6" imgW="1181100" imgH="228600" progId="Equation.3">
              <p:embed/>
            </p:oleObj>
          </a:graphicData>
        </a:graphic>
      </p:graphicFrame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800" y="3352800"/>
            <a:ext cx="1524000" cy="394138"/>
          </a:xfrm>
          <a:prstGeom prst="rect">
            <a:avLst/>
          </a:prstGeom>
        </p:spPr>
      </p:pic>
      <p:sp>
        <p:nvSpPr>
          <p:cNvPr id="24" name="Rectangle 66"/>
          <p:cNvSpPr>
            <a:spLocks noChangeArrowheads="1"/>
          </p:cNvSpPr>
          <p:nvPr/>
        </p:nvSpPr>
        <p:spPr bwMode="auto">
          <a:xfrm>
            <a:off x="6400800" y="5662136"/>
            <a:ext cx="175260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</a:t>
            </a:r>
            <a:r>
              <a:rPr lang="en-US" sz="1400" b="1" dirty="0" smtClean="0">
                <a:latin typeface="Times New Roman" pitchFamily="-65" charset="0"/>
              </a:rPr>
              <a:t> 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L</a:t>
            </a:r>
            <a:r>
              <a:rPr lang="en-US" sz="1400" b="1" dirty="0" smtClean="0">
                <a:latin typeface="Times New Roman" pitchFamily="-65" charset="0"/>
              </a:rPr>
              <a:t>H</a:t>
            </a:r>
            <a:r>
              <a:rPr lang="en-US" sz="1400" b="1" baseline="-25000" dirty="0" smtClean="0">
                <a:latin typeface="Times New Roman" pitchFamily="-65" charset="0"/>
              </a:rPr>
              <a:t>2</a:t>
            </a:r>
            <a:r>
              <a:rPr lang="en-US" sz="1400" b="1" dirty="0" smtClean="0">
                <a:latin typeface="Times New Roman" pitchFamily="-65" charset="0"/>
              </a:rPr>
              <a:t> target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73931" y="3733800"/>
            <a:ext cx="14318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4&lt;Q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&lt;5 GeV</a:t>
            </a:r>
            <a:r>
              <a:rPr lang="en-US" sz="1600" baseline="30000" dirty="0" smtClean="0"/>
              <a:t>2</a:t>
            </a:r>
            <a:endParaRPr lang="en-US" sz="1600" baseline="300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Bent Arrow 35"/>
          <p:cNvSpPr/>
          <p:nvPr/>
        </p:nvSpPr>
        <p:spPr>
          <a:xfrm rot="16200000">
            <a:off x="5502732" y="2896685"/>
            <a:ext cx="681518" cy="1018988"/>
          </a:xfrm>
          <a:prstGeom prst="ben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1991" y="1295400"/>
            <a:ext cx="6702764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TMD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with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L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ongitudinal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olarized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argets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9137" y="1827073"/>
            <a:ext cx="5928463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artonic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M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oMentum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69" y="767776"/>
            <a:ext cx="2054500" cy="49784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69" y="685800"/>
            <a:ext cx="3396181" cy="55314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751" y="1764096"/>
            <a:ext cx="3958049" cy="59711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1788409"/>
            <a:ext cx="3733800" cy="573791"/>
          </a:xfrm>
          <a:prstGeom prst="rect">
            <a:avLst/>
          </a:prstGeom>
        </p:spPr>
      </p:pic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20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853880" y="-7620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783" y="1265616"/>
            <a:ext cx="2208361" cy="51562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107" y="1285936"/>
            <a:ext cx="4018493" cy="4800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301165"/>
            <a:ext cx="3991202" cy="5944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0" y="2408896"/>
            <a:ext cx="4495800" cy="38756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0468" y="2819400"/>
            <a:ext cx="5164932" cy="5748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385387"/>
            <a:ext cx="5467350" cy="57005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2580" y="3385387"/>
            <a:ext cx="3419020" cy="577013"/>
          </a:xfrm>
          <a:prstGeom prst="rect">
            <a:avLst/>
          </a:prstGeom>
        </p:spPr>
      </p:pic>
      <p:grpSp>
        <p:nvGrpSpPr>
          <p:cNvPr id="2" name="Group 47"/>
          <p:cNvGrpSpPr/>
          <p:nvPr/>
        </p:nvGrpSpPr>
        <p:grpSpPr>
          <a:xfrm>
            <a:off x="2362200" y="3886200"/>
            <a:ext cx="3963988" cy="2613025"/>
            <a:chOff x="63500" y="1044575"/>
            <a:chExt cx="3963988" cy="2613025"/>
          </a:xfrm>
        </p:grpSpPr>
        <p:sp>
          <p:nvSpPr>
            <p:cNvPr id="1601539" name="Text Box 3"/>
            <p:cNvSpPr txBox="1">
              <a:spLocks noChangeArrowheads="1"/>
            </p:cNvSpPr>
            <p:nvPr/>
          </p:nvSpPr>
          <p:spPr bwMode="auto">
            <a:xfrm>
              <a:off x="12922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0" name="Text Box 4"/>
            <p:cNvSpPr txBox="1">
              <a:spLocks noChangeArrowheads="1"/>
            </p:cNvSpPr>
            <p:nvPr/>
          </p:nvSpPr>
          <p:spPr bwMode="auto">
            <a:xfrm>
              <a:off x="21558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1" name="Text Box 5"/>
            <p:cNvSpPr txBox="1">
              <a:spLocks noChangeArrowheads="1"/>
            </p:cNvSpPr>
            <p:nvPr/>
          </p:nvSpPr>
          <p:spPr bwMode="auto">
            <a:xfrm>
              <a:off x="2917825" y="1598613"/>
              <a:ext cx="30956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2" name="Text Box 6"/>
            <p:cNvSpPr txBox="1">
              <a:spLocks noChangeArrowheads="1"/>
            </p:cNvSpPr>
            <p:nvPr/>
          </p:nvSpPr>
          <p:spPr bwMode="auto">
            <a:xfrm>
              <a:off x="2955925" y="21812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3" name="Text Box 7"/>
            <p:cNvSpPr txBox="1">
              <a:spLocks noChangeArrowheads="1"/>
            </p:cNvSpPr>
            <p:nvPr/>
          </p:nvSpPr>
          <p:spPr bwMode="auto">
            <a:xfrm>
              <a:off x="34131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4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1601545" name="Picture 9" descr="tabellapd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3500" y="1433513"/>
              <a:ext cx="3956050" cy="2224087"/>
            </a:xfrm>
            <a:prstGeom prst="rect">
              <a:avLst/>
            </a:prstGeom>
            <a:noFill/>
          </p:spPr>
        </p:pic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1600617" y="2438972"/>
              <a:ext cx="439737" cy="304800"/>
              <a:chOff x="3966" y="1417"/>
              <a:chExt cx="317" cy="200"/>
            </a:xfrm>
          </p:grpSpPr>
          <p:sp>
            <p:nvSpPr>
              <p:cNvPr id="1601575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6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7"/>
                <a:ext cx="317" cy="20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2844800" y="2895600"/>
              <a:ext cx="368300" cy="304800"/>
              <a:chOff x="4880" y="1529"/>
              <a:chExt cx="232" cy="192"/>
            </a:xfrm>
          </p:grpSpPr>
          <p:sp>
            <p:nvSpPr>
              <p:cNvPr id="1601578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9" name="Rectangle 43"/>
              <p:cNvSpPr>
                <a:spLocks noChangeArrowheads="1"/>
              </p:cNvSpPr>
              <p:nvPr/>
            </p:nvSpPr>
            <p:spPr bwMode="auto">
              <a:xfrm>
                <a:off x="4888" y="1529"/>
                <a:ext cx="224" cy="192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1601604" name="Text Box 68"/>
            <p:cNvSpPr txBox="1">
              <a:spLocks noChangeArrowheads="1"/>
            </p:cNvSpPr>
            <p:nvPr/>
          </p:nvSpPr>
          <p:spPr bwMode="auto">
            <a:xfrm>
              <a:off x="76200" y="1044575"/>
              <a:ext cx="3951288" cy="395288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2673350" y="5181600"/>
            <a:ext cx="3644900" cy="470405"/>
          </a:xfrm>
          <a:prstGeom prst="roundRect">
            <a:avLst/>
          </a:prstGeom>
          <a:noFill/>
          <a:ln>
            <a:solidFill>
              <a:schemeClr val="accent3"/>
            </a:solidFill>
          </a:ln>
          <a:effectLst>
            <a:glow rad="101600">
              <a:schemeClr val="accent3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457200" y="1764096"/>
            <a:ext cx="7924800" cy="598104"/>
          </a:xfrm>
          <a:prstGeom prst="roundRect">
            <a:avLst/>
          </a:prstGeom>
          <a:noFill/>
          <a:ln>
            <a:solidFill>
              <a:schemeClr val="accent3"/>
            </a:solidFill>
          </a:ln>
          <a:effectLst>
            <a:glow rad="101600">
              <a:schemeClr val="accent3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51"/>
          <p:cNvSpPr/>
          <p:nvPr/>
        </p:nvSpPr>
        <p:spPr>
          <a:xfrm>
            <a:off x="392113" y="848380"/>
            <a:ext cx="1817687" cy="59942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7620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Longitudinal Target Spin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114300" y="1600200"/>
            <a:ext cx="5715000" cy="2587625"/>
            <a:chOff x="67" y="2450"/>
            <a:chExt cx="2957" cy="1842"/>
          </a:xfrm>
        </p:grpSpPr>
        <p:pic>
          <p:nvPicPr>
            <p:cNvPr id="17" name="Picture 47"/>
            <p:cNvPicPr>
              <a:picLocks noChangeAspect="1" noChangeArrowheads="1"/>
            </p:cNvPicPr>
            <p:nvPr/>
          </p:nvPicPr>
          <p:blipFill>
            <a:blip r:embed="rId7"/>
            <a:srcRect l="2197" t="10776"/>
            <a:stretch>
              <a:fillRect/>
            </a:stretch>
          </p:blipFill>
          <p:spPr bwMode="auto">
            <a:xfrm>
              <a:off x="67" y="2450"/>
              <a:ext cx="2957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53"/>
            <p:cNvSpPr txBox="1">
              <a:spLocks noChangeArrowheads="1"/>
            </p:cNvSpPr>
            <p:nvPr/>
          </p:nvSpPr>
          <p:spPr bwMode="auto">
            <a:xfrm>
              <a:off x="720" y="2640"/>
              <a:ext cx="57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solidFill>
                    <a:srgbClr val="FF3300"/>
                  </a:solidFill>
                  <a:latin typeface="Times" pitchFamily="-65" charset="0"/>
                </a:rPr>
                <a:t>proton</a:t>
              </a:r>
            </a:p>
          </p:txBody>
        </p:sp>
      </p:grp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62000" y="4583668"/>
            <a:ext cx="4528528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Helicity</a:t>
            </a:r>
            <a:r>
              <a:rPr lang="en-US" sz="1600" dirty="0" smtClean="0"/>
              <a:t> dependence of </a:t>
            </a:r>
            <a:r>
              <a:rPr lang="en-US" dirty="0" err="1" smtClean="0"/>
              <a:t>k</a:t>
            </a:r>
            <a:r>
              <a:rPr lang="en-US" sz="2000" baseline="-25000" dirty="0" err="1" smtClean="0"/>
              <a:t>T</a:t>
            </a:r>
            <a:r>
              <a:rPr lang="en-US" dirty="0" smtClean="0"/>
              <a:t>-</a:t>
            </a:r>
            <a:r>
              <a:rPr lang="en-US" sz="1600" dirty="0" smtClean="0"/>
              <a:t>distribution of quarks</a:t>
            </a:r>
          </a:p>
        </p:txBody>
      </p:sp>
      <p:graphicFrame>
        <p:nvGraphicFramePr>
          <p:cNvPr id="244742" name="Object 2"/>
          <p:cNvGraphicFramePr>
            <a:graphicFrameLocks noChangeAspect="1"/>
          </p:cNvGraphicFramePr>
          <p:nvPr/>
        </p:nvGraphicFramePr>
        <p:xfrm>
          <a:off x="990600" y="5456034"/>
          <a:ext cx="5715000" cy="836815"/>
        </p:xfrm>
        <a:graphic>
          <a:graphicData uri="http://schemas.openxmlformats.org/presentationml/2006/ole">
            <p:oleObj spid="_x0000_s307202" name="Equation" r:id="rId8" imgW="3860800" imgH="508000" progId="Equation.3">
              <p:embed/>
            </p:oleObj>
          </a:graphicData>
        </a:graphic>
      </p:graphicFrame>
      <p:graphicFrame>
        <p:nvGraphicFramePr>
          <p:cNvPr id="307203" name="Object 3"/>
          <p:cNvGraphicFramePr>
            <a:graphicFrameLocks noChangeAspect="1"/>
          </p:cNvGraphicFramePr>
          <p:nvPr/>
        </p:nvGraphicFramePr>
        <p:xfrm>
          <a:off x="533400" y="850900"/>
          <a:ext cx="1589087" cy="444500"/>
        </p:xfrm>
        <a:graphic>
          <a:graphicData uri="http://schemas.openxmlformats.org/presentationml/2006/ole">
            <p:oleObj spid="_x0000_s307203" name="Equation" r:id="rId9" imgW="723900" imgH="203200" progId="Equation.3">
              <p:embed/>
            </p:oleObj>
          </a:graphicData>
        </a:graphic>
      </p:graphicFrame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5930900" y="3073400"/>
            <a:ext cx="3136900" cy="2184400"/>
            <a:chOff x="5930900" y="2921000"/>
            <a:chExt cx="3136900" cy="2184400"/>
          </a:xfrm>
        </p:grpSpPr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6248400" y="2921000"/>
              <a:ext cx="2667000" cy="67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400" b="0" dirty="0">
                  <a:latin typeface="Arial" pitchFamily="-108" charset="0"/>
                </a:rPr>
                <a:t> </a:t>
              </a:r>
              <a:r>
                <a:rPr lang="it-IT" sz="1200" b="0" dirty="0" err="1">
                  <a:solidFill>
                    <a:schemeClr val="tx1"/>
                  </a:solidFill>
                  <a:latin typeface="Arial" pitchFamily="-108" charset="0"/>
                </a:rPr>
                <a:t>M.Anselmino</a:t>
              </a:r>
              <a:r>
                <a:rPr lang="it-IT" sz="1200" b="0" dirty="0">
                  <a:solidFill>
                    <a:schemeClr val="tx1"/>
                  </a:solidFill>
                  <a:latin typeface="Arial" pitchFamily="-108" charset="0"/>
                </a:rPr>
                <a:t> </a:t>
              </a:r>
              <a:r>
                <a:rPr lang="it-IT" sz="1200" b="0" dirty="0" err="1">
                  <a:solidFill>
                    <a:schemeClr val="tx1"/>
                  </a:solidFill>
                  <a:latin typeface="Arial" pitchFamily="-108" charset="0"/>
                </a:rPr>
                <a:t>et</a:t>
              </a:r>
              <a:r>
                <a:rPr lang="it-IT" sz="1200" b="0" dirty="0">
                  <a:solidFill>
                    <a:schemeClr val="tx1"/>
                  </a:solidFill>
                  <a:latin typeface="Arial" pitchFamily="-108" charset="0"/>
                </a:rPr>
                <a:t> al </a:t>
              </a:r>
              <a:r>
                <a:rPr lang="en-US" sz="1200" b="0" dirty="0">
                  <a:solidFill>
                    <a:schemeClr val="tx1"/>
                  </a:solidFill>
                  <a:latin typeface="Arial" pitchFamily="-108" charset="0"/>
                </a:rPr>
                <a:t>hep-ph/</a:t>
              </a:r>
              <a:r>
                <a:rPr lang="en-US" sz="1200" b="0" dirty="0" smtClean="0">
                  <a:solidFill>
                    <a:schemeClr val="tx1"/>
                  </a:solidFill>
                  <a:latin typeface="Arial" pitchFamily="-108" charset="0"/>
                </a:rPr>
                <a:t>0608048</a:t>
              </a:r>
            </a:p>
            <a:p>
              <a:r>
                <a:rPr lang="en-US" sz="1200" b="1" dirty="0" smtClean="0"/>
                <a:t>Phys.Rev.D74:074015,2006</a:t>
              </a:r>
              <a:endParaRPr lang="en-US" sz="1200" dirty="0" smtClean="0"/>
            </a:p>
            <a:p>
              <a:endParaRPr lang="it-IT" sz="1200" b="0" dirty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endParaRPr>
            </a:p>
          </p:txBody>
        </p:sp>
        <p:sp>
          <p:nvSpPr>
            <p:cNvPr id="25" name="Rectangle 20"/>
            <p:cNvSpPr>
              <a:spLocks noChangeArrowheads="1"/>
            </p:cNvSpPr>
            <p:nvPr/>
          </p:nvSpPr>
          <p:spPr bwMode="auto">
            <a:xfrm>
              <a:off x="5930900" y="3505200"/>
              <a:ext cx="3136900" cy="16002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1800" b="0">
                <a:solidFill>
                  <a:schemeClr val="tx1"/>
                </a:solidFill>
                <a:latin typeface="Arial" pitchFamily="-108" charset="0"/>
              </a:endParaRPr>
            </a:p>
          </p:txBody>
        </p:sp>
        <p:grpSp>
          <p:nvGrpSpPr>
            <p:cNvPr id="28" name="Group 34"/>
            <p:cNvGrpSpPr>
              <a:grpSpLocks/>
            </p:cNvGrpSpPr>
            <p:nvPr/>
          </p:nvGrpSpPr>
          <p:grpSpPr bwMode="auto">
            <a:xfrm>
              <a:off x="6021388" y="3581400"/>
              <a:ext cx="2951163" cy="1408113"/>
              <a:chOff x="3729" y="1249"/>
              <a:chExt cx="1859" cy="887"/>
            </a:xfrm>
          </p:grpSpPr>
          <p:sp>
            <p:nvSpPr>
              <p:cNvPr id="30" name="Rectangle 6"/>
              <p:cNvSpPr>
                <a:spLocks noChangeArrowheads="1"/>
              </p:cNvSpPr>
              <p:nvPr/>
            </p:nvSpPr>
            <p:spPr bwMode="auto">
              <a:xfrm>
                <a:off x="3784" y="1944"/>
                <a:ext cx="18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0">
                    <a:solidFill>
                      <a:schemeClr val="tx1"/>
                    </a:solidFill>
                    <a:latin typeface="Symbol" pitchFamily="-108" charset="2"/>
                    <a:ea typeface="Arial" pitchFamily="-108" charset="0"/>
                    <a:cs typeface="Arial" pitchFamily="-108" charset="0"/>
                  </a:rPr>
                  <a:t>m</a:t>
                </a:r>
                <a:r>
                  <a:rPr lang="it-IT" sz="1400" b="0" baseline="-25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0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r>
                  <a:rPr lang="it-IT" sz="1400" b="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=0.25GeV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r>
                  <a:rPr lang="it-IT" sz="1400" b="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        </a:t>
                </a:r>
                <a:r>
                  <a:rPr lang="it-IT" sz="1400" b="0">
                    <a:solidFill>
                      <a:schemeClr val="tx1"/>
                    </a:solidFill>
                    <a:latin typeface="Symbol" pitchFamily="-108" charset="2"/>
                    <a:ea typeface="Arial" pitchFamily="-108" charset="0"/>
                    <a:cs typeface="Arial" pitchFamily="-108" charset="0"/>
                  </a:rPr>
                  <a:t>m</a:t>
                </a:r>
                <a:r>
                  <a:rPr lang="it-IT" sz="1400" b="0" baseline="-25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D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r>
                  <a:rPr lang="it-IT" sz="1400" b="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=0.2GeV</a:t>
                </a:r>
                <a:r>
                  <a:rPr lang="it-IT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rPr>
                  <a:t>2</a:t>
                </a:r>
                <a:endParaRPr lang="en-US" sz="1400" b="0" baseline="30000">
                  <a:solidFill>
                    <a:schemeClr val="tx1"/>
                  </a:solidFill>
                  <a:latin typeface="Arial" pitchFamily="-108" charset="0"/>
                  <a:ea typeface="Arial" pitchFamily="-108" charset="0"/>
                  <a:cs typeface="Arial" pitchFamily="-108" charset="0"/>
                </a:endParaRPr>
              </a:p>
            </p:txBody>
          </p:sp>
          <p:pic>
            <p:nvPicPr>
              <p:cNvPr id="31" name="Picture 17" descr="txp_fig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734" y="1584"/>
                <a:ext cx="1818" cy="2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19" descr="txp_fig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3729" y="1249"/>
                <a:ext cx="1818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Oval 21"/>
              <p:cNvSpPr>
                <a:spLocks noChangeArrowheads="1"/>
              </p:cNvSpPr>
              <p:nvPr/>
            </p:nvSpPr>
            <p:spPr bwMode="auto">
              <a:xfrm>
                <a:off x="4784" y="1680"/>
                <a:ext cx="240" cy="240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sp>
            <p:nvSpPr>
              <p:cNvPr id="34" name="Oval 22"/>
              <p:cNvSpPr>
                <a:spLocks noChangeArrowheads="1"/>
              </p:cNvSpPr>
              <p:nvPr/>
            </p:nvSpPr>
            <p:spPr bwMode="auto">
              <a:xfrm>
                <a:off x="4784" y="1345"/>
                <a:ext cx="240" cy="240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29" name="Rectangle 20"/>
            <p:cNvSpPr>
              <a:spLocks noChangeArrowheads="1"/>
            </p:cNvSpPr>
            <p:nvPr/>
          </p:nvSpPr>
          <p:spPr bwMode="auto">
            <a:xfrm>
              <a:off x="5930900" y="2921000"/>
              <a:ext cx="3136900" cy="5842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1800" b="0">
                <a:solidFill>
                  <a:schemeClr val="tx1"/>
                </a:solidFill>
                <a:latin typeface="Arial" pitchFamily="-10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007100" y="838200"/>
            <a:ext cx="3136900" cy="2120900"/>
            <a:chOff x="6007100" y="2832100"/>
            <a:chExt cx="3136900" cy="2120900"/>
          </a:xfrm>
        </p:grpSpPr>
        <p:grpSp>
          <p:nvGrpSpPr>
            <p:cNvPr id="35" name="Group 36"/>
            <p:cNvGrpSpPr>
              <a:grpSpLocks/>
            </p:cNvGrpSpPr>
            <p:nvPr/>
          </p:nvGrpSpPr>
          <p:grpSpPr bwMode="auto">
            <a:xfrm>
              <a:off x="6007100" y="2832100"/>
              <a:ext cx="3136900" cy="2120900"/>
              <a:chOff x="3704" y="2280"/>
              <a:chExt cx="1976" cy="1336"/>
            </a:xfrm>
          </p:grpSpPr>
          <p:sp>
            <p:nvSpPr>
              <p:cNvPr id="36" name="Rectangle 20"/>
              <p:cNvSpPr>
                <a:spLocks noChangeArrowheads="1"/>
              </p:cNvSpPr>
              <p:nvPr/>
            </p:nvSpPr>
            <p:spPr bwMode="auto">
              <a:xfrm>
                <a:off x="3752" y="2480"/>
                <a:ext cx="1840" cy="113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Text Box 21"/>
              <p:cNvSpPr txBox="1">
                <a:spLocks noChangeArrowheads="1"/>
              </p:cNvSpPr>
              <p:nvPr/>
            </p:nvSpPr>
            <p:spPr bwMode="auto">
              <a:xfrm>
                <a:off x="3704" y="2280"/>
                <a:ext cx="197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0">
                    <a:solidFill>
                      <a:schemeClr val="tx1"/>
                    </a:solidFill>
                    <a:latin typeface="Arial" pitchFamily="-108" charset="0"/>
                  </a:rPr>
                  <a:t> </a:t>
                </a:r>
                <a:r>
                  <a:rPr lang="en-US" sz="1200" b="0">
                    <a:solidFill>
                      <a:schemeClr val="tx1"/>
                    </a:solidFill>
                    <a:latin typeface="Arial" pitchFamily="-108" charset="0"/>
                  </a:rPr>
                  <a:t>Constituent quark model </a:t>
                </a:r>
                <a:r>
                  <a:rPr lang="en-US" sz="1200">
                    <a:solidFill>
                      <a:schemeClr val="tx1"/>
                    </a:solidFill>
                    <a:latin typeface="Arial" pitchFamily="-108" charset="0"/>
                  </a:rPr>
                  <a:t>(</a:t>
                </a:r>
                <a:r>
                  <a:rPr lang="en-US" sz="1200" b="0">
                    <a:solidFill>
                      <a:schemeClr val="tx1"/>
                    </a:solidFill>
                    <a:latin typeface="Arial" pitchFamily="-108" charset="0"/>
                  </a:rPr>
                  <a:t>Pasquini et al</a:t>
                </a:r>
                <a:r>
                  <a:rPr lang="en-US" sz="1200">
                    <a:solidFill>
                      <a:schemeClr val="tx1"/>
                    </a:solidFill>
                    <a:latin typeface="Arial" pitchFamily="-108" charset="0"/>
                  </a:rPr>
                  <a:t>).</a:t>
                </a:r>
                <a:r>
                  <a:rPr lang="en-US" sz="1200" b="0">
                    <a:solidFill>
                      <a:schemeClr val="tx1"/>
                    </a:solidFill>
                    <a:latin typeface="Arial" pitchFamily="-108" charset="0"/>
                  </a:rPr>
                  <a:t> </a:t>
                </a:r>
              </a:p>
            </p:txBody>
          </p:sp>
          <p:grpSp>
            <p:nvGrpSpPr>
              <p:cNvPr id="38" name="Group 30"/>
              <p:cNvGrpSpPr>
                <a:grpSpLocks/>
              </p:cNvGrpSpPr>
              <p:nvPr/>
            </p:nvGrpSpPr>
            <p:grpSpPr bwMode="auto">
              <a:xfrm>
                <a:off x="4136" y="2512"/>
                <a:ext cx="1276" cy="1064"/>
                <a:chOff x="4080" y="2512"/>
                <a:chExt cx="1276" cy="1064"/>
              </a:xfrm>
            </p:grpSpPr>
            <p:pic>
              <p:nvPicPr>
                <p:cNvPr id="40" name="Picture 22"/>
                <p:cNvPicPr>
                  <a:picLocks noChangeAspect="1" noChangeArrowheads="1"/>
                </p:cNvPicPr>
                <p:nvPr/>
              </p:nvPicPr>
              <p:blipFill>
                <a:blip r:embed="rId12"/>
                <a:srcRect/>
                <a:stretch>
                  <a:fillRect/>
                </a:stretch>
              </p:blipFill>
              <p:spPr bwMode="auto">
                <a:xfrm>
                  <a:off x="4080" y="2512"/>
                  <a:ext cx="1276" cy="10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1" name="Rectangle 29"/>
                <p:cNvSpPr>
                  <a:spLocks noChangeArrowheads="1"/>
                </p:cNvSpPr>
                <p:nvPr/>
              </p:nvSpPr>
              <p:spPr bwMode="auto">
                <a:xfrm>
                  <a:off x="4896" y="2528"/>
                  <a:ext cx="384" cy="312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pic>
              <p:nvPicPr>
                <p:cNvPr id="42" name="Picture 23" descr="txp_fig"/>
                <p:cNvPicPr>
                  <a:picLocks noChangeAspect="1" noChangeArrowheads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52" y="2536"/>
                  <a:ext cx="236" cy="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9" name="Rectangle 33"/>
              <p:cNvSpPr>
                <a:spLocks noChangeArrowheads="1"/>
              </p:cNvSpPr>
              <p:nvPr/>
            </p:nvSpPr>
            <p:spPr bwMode="auto">
              <a:xfrm>
                <a:off x="3752" y="2288"/>
                <a:ext cx="1840" cy="19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3" name="Oval 37"/>
            <p:cNvSpPr>
              <a:spLocks noChangeArrowheads="1"/>
            </p:cNvSpPr>
            <p:nvPr/>
          </p:nvSpPr>
          <p:spPr bwMode="auto">
            <a:xfrm>
              <a:off x="7924800" y="3695700"/>
              <a:ext cx="546100" cy="4572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45" name="Bent Arrow 44"/>
          <p:cNvSpPr/>
          <p:nvPr/>
        </p:nvSpPr>
        <p:spPr>
          <a:xfrm rot="10800000">
            <a:off x="6934198" y="5257800"/>
            <a:ext cx="1054101" cy="838200"/>
          </a:xfrm>
          <a:prstGeom prst="ben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67000" y="1685755"/>
            <a:ext cx="647700" cy="532553"/>
          </a:xfrm>
          <a:prstGeom prst="rect">
            <a:avLst/>
          </a:prstGeom>
        </p:spPr>
      </p:pic>
      <p:sp>
        <p:nvSpPr>
          <p:cNvPr id="49" name="Rectangle 66"/>
          <p:cNvSpPr>
            <a:spLocks noChangeArrowheads="1"/>
          </p:cNvSpPr>
          <p:nvPr/>
        </p:nvSpPr>
        <p:spPr bwMode="auto">
          <a:xfrm>
            <a:off x="3124200" y="838200"/>
            <a:ext cx="175260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and ND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389902" y="2103902"/>
            <a:ext cx="2954995" cy="5943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050" y="609600"/>
            <a:ext cx="4144950" cy="28194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7620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Longitudinal Target Spin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4827" y="2667000"/>
            <a:ext cx="2590773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Flavor sensitivity thanks to </a:t>
            </a:r>
          </a:p>
          <a:p>
            <a:pPr>
              <a:buFont typeface="Wingdings" pitchFamily="-108" charset="2"/>
              <a:buChar char="w"/>
            </a:pPr>
            <a:r>
              <a:rPr lang="en-US" sz="1600" dirty="0" smtClean="0"/>
              <a:t> deuteron/proton target</a:t>
            </a:r>
          </a:p>
          <a:p>
            <a:pPr>
              <a:buFont typeface="Wingdings" pitchFamily="-108" charset="2"/>
              <a:buChar char="w"/>
            </a:pPr>
            <a:r>
              <a:rPr lang="en-US" sz="1600" dirty="0" smtClean="0"/>
              <a:t> </a:t>
            </a:r>
            <a:r>
              <a:rPr lang="en-US" sz="1600" dirty="0" err="1" smtClean="0"/>
              <a:t>pion/kaon</a:t>
            </a:r>
            <a:r>
              <a:rPr lang="en-US" sz="1600" dirty="0" smtClean="0"/>
              <a:t> detection</a:t>
            </a:r>
            <a:r>
              <a:rPr lang="en-US" sz="1600" dirty="0" smtClean="0">
                <a:latin typeface="Wingdings"/>
                <a:ea typeface="Wingdings"/>
                <a:cs typeface="Wingdings"/>
              </a:rPr>
              <a:t> </a:t>
            </a:r>
            <a:endParaRPr lang="en-US" sz="1600" dirty="0"/>
          </a:p>
        </p:txBody>
      </p:sp>
      <p:graphicFrame>
        <p:nvGraphicFramePr>
          <p:cNvPr id="244741" name="Object 2"/>
          <p:cNvGraphicFramePr>
            <a:graphicFrameLocks noChangeAspect="1"/>
          </p:cNvGraphicFramePr>
          <p:nvPr/>
        </p:nvGraphicFramePr>
        <p:xfrm>
          <a:off x="207962" y="4381500"/>
          <a:ext cx="2611438" cy="838200"/>
        </p:xfrm>
        <a:graphic>
          <a:graphicData uri="http://schemas.openxmlformats.org/presentationml/2006/ole">
            <p:oleObj spid="_x0000_s244741" name="Equation" r:id="rId6" imgW="1536700" imgH="444500" progId="Equation.3">
              <p:embed/>
            </p:oleObj>
          </a:graphicData>
        </a:graphic>
      </p:graphicFrame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400" y="1038674"/>
            <a:ext cx="838200" cy="6891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5257800"/>
            <a:ext cx="838200" cy="689187"/>
          </a:xfrm>
          <a:prstGeom prst="rect">
            <a:avLst/>
          </a:prstGeom>
        </p:spPr>
      </p:pic>
      <p:graphicFrame>
        <p:nvGraphicFramePr>
          <p:cNvPr id="244746" name="Object 2"/>
          <p:cNvGraphicFramePr>
            <a:graphicFrameLocks noChangeAspect="1"/>
          </p:cNvGraphicFramePr>
          <p:nvPr/>
        </p:nvGraphicFramePr>
        <p:xfrm>
          <a:off x="304800" y="1384185"/>
          <a:ext cx="4694250" cy="687352"/>
        </p:xfrm>
        <a:graphic>
          <a:graphicData uri="http://schemas.openxmlformats.org/presentationml/2006/ole">
            <p:oleObj spid="_x0000_s244746" name="Equation" r:id="rId8" imgW="3860800" imgH="508000" progId="Equation.3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962400" y="5638800"/>
            <a:ext cx="839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proton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714020" y="2069068"/>
            <a:ext cx="839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proton</a:t>
            </a:r>
            <a:endParaRPr lang="en-US" dirty="0"/>
          </a:p>
        </p:txBody>
      </p:sp>
      <p:sp>
        <p:nvSpPr>
          <p:cNvPr id="24" name="Rectangle 66"/>
          <p:cNvSpPr>
            <a:spLocks noChangeArrowheads="1"/>
          </p:cNvSpPr>
          <p:nvPr/>
        </p:nvSpPr>
        <p:spPr bwMode="auto">
          <a:xfrm>
            <a:off x="533400" y="5562600"/>
            <a:ext cx="175260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and ND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381000" y="649560"/>
            <a:ext cx="2286000" cy="722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2069306" y="3967720"/>
            <a:ext cx="6998494" cy="2585480"/>
            <a:chOff x="2069306" y="3967720"/>
            <a:chExt cx="6998494" cy="2585480"/>
          </a:xfrm>
        </p:grpSpPr>
        <p:pic>
          <p:nvPicPr>
            <p:cNvPr id="23" name="Picture 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69306" y="3967720"/>
              <a:ext cx="6998494" cy="2585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2755106" y="4419600"/>
              <a:ext cx="6937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proton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93166" y="4419600"/>
              <a:ext cx="8934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deuteron</a:t>
              </a:r>
              <a:endParaRPr lang="en-US" sz="1400" dirty="0"/>
            </a:p>
          </p:txBody>
        </p:sp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7620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Longitudinal Target Spin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4739" name="Object 3"/>
          <p:cNvGraphicFramePr>
            <a:graphicFrameLocks noChangeAspect="1"/>
          </p:cNvGraphicFramePr>
          <p:nvPr/>
        </p:nvGraphicFramePr>
        <p:xfrm>
          <a:off x="533400" y="774700"/>
          <a:ext cx="2006600" cy="444500"/>
        </p:xfrm>
        <a:graphic>
          <a:graphicData uri="http://schemas.openxmlformats.org/presentationml/2006/ole">
            <p:oleObj spid="_x0000_s271363" name="Equation" r:id="rId5" imgW="914400" imgH="203200" progId="Equation.3">
              <p:embed/>
            </p:oleObj>
          </a:graphicData>
        </a:graphic>
      </p:graphicFrame>
      <p:graphicFrame>
        <p:nvGraphicFramePr>
          <p:cNvPr id="271364" name="Object 4"/>
          <p:cNvGraphicFramePr>
            <a:graphicFrameLocks noChangeAspect="1"/>
          </p:cNvGraphicFramePr>
          <p:nvPr/>
        </p:nvGraphicFramePr>
        <p:xfrm>
          <a:off x="6400800" y="2452687"/>
          <a:ext cx="2292350" cy="442913"/>
        </p:xfrm>
        <a:graphic>
          <a:graphicData uri="http://schemas.openxmlformats.org/presentationml/2006/ole">
            <p:oleObj spid="_x0000_s271364" name="Equation" r:id="rId6" imgW="1181100" imgH="228600" progId="Equation.3">
              <p:embed/>
            </p:oleObj>
          </a:graphicData>
        </a:graphic>
      </p:graphicFrame>
      <p:sp>
        <p:nvSpPr>
          <p:cNvPr id="25" name="Rectangle 24"/>
          <p:cNvSpPr/>
          <p:nvPr/>
        </p:nvSpPr>
        <p:spPr>
          <a:xfrm>
            <a:off x="6248400" y="1686580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Curves, χQSM, </a:t>
            </a:r>
            <a:r>
              <a:rPr lang="en-US" sz="1400" dirty="0" err="1" smtClean="0"/>
              <a:t>Efremov</a:t>
            </a:r>
            <a:r>
              <a:rPr lang="en-US" sz="1400" dirty="0" smtClean="0"/>
              <a:t> et al,</a:t>
            </a:r>
          </a:p>
          <a:p>
            <a:r>
              <a:rPr lang="en-US" sz="1400" dirty="0" smtClean="0"/>
              <a:t>Czech J Phys 55 (2005) A189 </a:t>
            </a:r>
            <a:endParaRPr lang="en-US" sz="1400" dirty="0"/>
          </a:p>
        </p:txBody>
      </p:sp>
      <p:sp>
        <p:nvSpPr>
          <p:cNvPr id="28" name="Rectangle 27"/>
          <p:cNvSpPr/>
          <p:nvPr/>
        </p:nvSpPr>
        <p:spPr>
          <a:xfrm>
            <a:off x="2971800" y="710624"/>
            <a:ext cx="524103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Transversely polarized quarks in long polarized nucleon</a:t>
            </a:r>
          </a:p>
          <a:p>
            <a:r>
              <a:rPr lang="en-US" sz="1600" dirty="0" smtClean="0"/>
              <a:t>Leading twist, sensitive to spin-orbit correlations</a:t>
            </a:r>
            <a:endParaRPr lang="en-US" sz="1600" dirty="0"/>
          </a:p>
        </p:txBody>
      </p:sp>
      <p:graphicFrame>
        <p:nvGraphicFramePr>
          <p:cNvPr id="271365" name="Object 5"/>
          <p:cNvGraphicFramePr>
            <a:graphicFrameLocks noChangeAspect="1"/>
          </p:cNvGraphicFramePr>
          <p:nvPr/>
        </p:nvGraphicFramePr>
        <p:xfrm>
          <a:off x="6415240" y="3062287"/>
          <a:ext cx="1428750" cy="442913"/>
        </p:xfrm>
        <a:graphic>
          <a:graphicData uri="http://schemas.openxmlformats.org/presentationml/2006/ole">
            <p:oleObj spid="_x0000_s271365" name="Equation" r:id="rId7" imgW="736600" imgH="228600" progId="Equation.3">
              <p:embed/>
            </p:oleObj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1963081" y="-170520"/>
            <a:ext cx="2703239" cy="5867400"/>
          </a:xfrm>
          <a:prstGeom prst="rect">
            <a:avLst/>
          </a:prstGeom>
        </p:spPr>
      </p:pic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4800362"/>
            <a:ext cx="27432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Curves </a:t>
            </a:r>
          </a:p>
          <a:p>
            <a:endParaRPr lang="en-US" sz="1400" dirty="0" smtClean="0"/>
          </a:p>
          <a:p>
            <a:r>
              <a:rPr lang="en-US" sz="1400" dirty="0" smtClean="0"/>
              <a:t>colored: CQM, </a:t>
            </a:r>
            <a:r>
              <a:rPr lang="en-US" sz="1400" dirty="0" err="1" smtClean="0"/>
              <a:t>Pasquini</a:t>
            </a:r>
            <a:r>
              <a:rPr lang="en-US" sz="1400" dirty="0" smtClean="0"/>
              <a:t> et al,</a:t>
            </a:r>
          </a:p>
          <a:p>
            <a:r>
              <a:rPr lang="en-US" sz="1400" dirty="0" smtClean="0"/>
              <a:t>PRD78 (2008) 034025</a:t>
            </a:r>
          </a:p>
          <a:p>
            <a:endParaRPr lang="en-US" sz="1400" dirty="0" smtClean="0"/>
          </a:p>
          <a:p>
            <a:r>
              <a:rPr lang="en-US" sz="1400" dirty="0" smtClean="0"/>
              <a:t>black: </a:t>
            </a:r>
            <a:r>
              <a:rPr lang="en-US" sz="1400" dirty="0" err="1" smtClean="0"/>
              <a:t>Avakian</a:t>
            </a:r>
            <a:r>
              <a:rPr lang="en-US" sz="1400" dirty="0" smtClean="0"/>
              <a:t> et al, </a:t>
            </a:r>
          </a:p>
          <a:p>
            <a:r>
              <a:rPr lang="en-US" sz="1400" dirty="0" smtClean="0"/>
              <a:t>PRD77 (2008) 014012</a:t>
            </a:r>
            <a:endParaRPr lang="en-US" sz="1400" dirty="0"/>
          </a:p>
        </p:txBody>
      </p:sp>
      <p:sp>
        <p:nvSpPr>
          <p:cNvPr id="26" name="Rectangle 66"/>
          <p:cNvSpPr>
            <a:spLocks noChangeArrowheads="1"/>
          </p:cNvSpPr>
          <p:nvPr/>
        </p:nvSpPr>
        <p:spPr bwMode="auto">
          <a:xfrm>
            <a:off x="228600" y="4114800"/>
            <a:ext cx="175260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and ND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 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60" name="Picture 4" descr="artrustri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838200"/>
            <a:ext cx="2320925" cy="1371600"/>
          </a:xfrm>
          <a:prstGeom prst="rect">
            <a:avLst/>
          </a:prstGeom>
          <a:noFill/>
        </p:spPr>
      </p:pic>
      <p:sp>
        <p:nvSpPr>
          <p:cNvPr id="301061" name="Text Box 5"/>
          <p:cNvSpPr txBox="1">
            <a:spLocks noChangeArrowheads="1"/>
          </p:cNvSpPr>
          <p:nvPr/>
        </p:nvSpPr>
        <p:spPr bwMode="auto">
          <a:xfrm>
            <a:off x="228600" y="990600"/>
            <a:ext cx="345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/>
              <a:t>Simple string fragmentation (</a:t>
            </a:r>
            <a:r>
              <a:rPr lang="en-US" sz="2000" dirty="0" err="1"/>
              <a:t>Artru</a:t>
            </a:r>
            <a:r>
              <a:rPr lang="en-US" sz="2000" dirty="0"/>
              <a:t> model)</a:t>
            </a:r>
          </a:p>
        </p:txBody>
      </p:sp>
      <p:sp>
        <p:nvSpPr>
          <p:cNvPr id="301062" name="Text Box 6"/>
          <p:cNvSpPr txBox="1">
            <a:spLocks noChangeArrowheads="1"/>
          </p:cNvSpPr>
          <p:nvPr/>
        </p:nvSpPr>
        <p:spPr bwMode="auto">
          <a:xfrm>
            <a:off x="6407150" y="609600"/>
            <a:ext cx="27368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/>
              <a:t>Sub-leading </a:t>
            </a:r>
            <a:r>
              <a:rPr lang="en-US" sz="1600" dirty="0" err="1"/>
              <a:t>pion</a:t>
            </a:r>
            <a:r>
              <a:rPr lang="en-US" sz="1600" dirty="0"/>
              <a:t> opposite to leading (into page)</a:t>
            </a:r>
          </a:p>
        </p:txBody>
      </p:sp>
      <p:sp>
        <p:nvSpPr>
          <p:cNvPr id="301063" name="Text Box 7"/>
          <p:cNvSpPr txBox="1">
            <a:spLocks noChangeArrowheads="1"/>
          </p:cNvSpPr>
          <p:nvPr/>
        </p:nvSpPr>
        <p:spPr bwMode="auto">
          <a:xfrm>
            <a:off x="5257800" y="2041525"/>
            <a:ext cx="614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rgbClr val="00CC00"/>
                </a:solidFill>
              </a:rPr>
              <a:t>L=1</a:t>
            </a:r>
          </a:p>
        </p:txBody>
      </p:sp>
      <p:pic>
        <p:nvPicPr>
          <p:cNvPr id="301083" name="Picture 2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7083425" y="1295400"/>
            <a:ext cx="1374775" cy="38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8" name="Group 37"/>
          <p:cNvGrpSpPr/>
          <p:nvPr/>
        </p:nvGrpSpPr>
        <p:grpSpPr>
          <a:xfrm>
            <a:off x="228600" y="2158424"/>
            <a:ext cx="8839200" cy="1575376"/>
            <a:chOff x="228600" y="2158424"/>
            <a:chExt cx="8839200" cy="1575376"/>
          </a:xfrm>
        </p:grpSpPr>
        <p:sp>
          <p:nvSpPr>
            <p:cNvPr id="301064" name="Text Box 8"/>
            <p:cNvSpPr txBox="1">
              <a:spLocks noChangeArrowheads="1"/>
            </p:cNvSpPr>
            <p:nvPr/>
          </p:nvSpPr>
          <p:spPr bwMode="auto">
            <a:xfrm>
              <a:off x="228600" y="2376487"/>
              <a:ext cx="34290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dirty="0" err="1">
                  <a:latin typeface="Symbol" pitchFamily="-108" charset="2"/>
                </a:rPr>
                <a:t>r</a:t>
              </a:r>
              <a:r>
                <a:rPr lang="en-US" sz="2000" dirty="0"/>
                <a:t> production may produce an opposite sign A</a:t>
              </a:r>
              <a:r>
                <a:rPr lang="en-US" sz="2000" baseline="-25000" dirty="0"/>
                <a:t>UT</a:t>
              </a:r>
            </a:p>
          </p:txBody>
        </p:sp>
        <p:sp>
          <p:nvSpPr>
            <p:cNvPr id="301065" name="Text Box 9"/>
            <p:cNvSpPr txBox="1">
              <a:spLocks noChangeArrowheads="1"/>
            </p:cNvSpPr>
            <p:nvPr/>
          </p:nvSpPr>
          <p:spPr bwMode="auto">
            <a:xfrm>
              <a:off x="6330950" y="2158424"/>
              <a:ext cx="2736850" cy="58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dirty="0"/>
                <a:t>Leading </a:t>
              </a:r>
              <a:r>
                <a:rPr lang="en-US" sz="1600" dirty="0" err="1">
                  <a:latin typeface="Symbol" pitchFamily="-108" charset="2"/>
                </a:rPr>
                <a:t>r</a:t>
              </a:r>
              <a:r>
                <a:rPr lang="en-US" sz="1600" dirty="0"/>
                <a:t> opposite to leading </a:t>
              </a:r>
              <a:r>
                <a:rPr lang="en-US" sz="1600" dirty="0" err="1">
                  <a:latin typeface="Symbol" pitchFamily="-108" charset="2"/>
                </a:rPr>
                <a:t>p</a:t>
              </a:r>
              <a:r>
                <a:rPr lang="en-US" sz="1600" dirty="0" err="1"/>
                <a:t>(into</a:t>
              </a:r>
              <a:r>
                <a:rPr lang="en-US" sz="1600" dirty="0"/>
                <a:t> page)</a:t>
              </a:r>
            </a:p>
          </p:txBody>
        </p:sp>
        <p:pic>
          <p:nvPicPr>
            <p:cNvPr id="301068" name="Picture 12" descr="artrustringrho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581400" y="2452687"/>
              <a:ext cx="2263775" cy="1143000"/>
            </a:xfrm>
            <a:prstGeom prst="rect">
              <a:avLst/>
            </a:prstGeom>
            <a:noFill/>
          </p:spPr>
        </p:pic>
        <p:sp>
          <p:nvSpPr>
            <p:cNvPr id="301069" name="Text Box 13"/>
            <p:cNvSpPr txBox="1">
              <a:spLocks noChangeArrowheads="1"/>
            </p:cNvSpPr>
            <p:nvPr/>
          </p:nvSpPr>
          <p:spPr bwMode="auto">
            <a:xfrm>
              <a:off x="5707063" y="2651125"/>
              <a:ext cx="3238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dirty="0" err="1">
                  <a:latin typeface="Symbol" pitchFamily="-108" charset="2"/>
                </a:rPr>
                <a:t>r</a:t>
              </a:r>
              <a:endParaRPr lang="en-US" sz="2000" dirty="0">
                <a:latin typeface="Symbol" pitchFamily="-108" charset="2"/>
              </a:endParaRPr>
            </a:p>
          </p:txBody>
        </p:sp>
        <p:pic>
          <p:nvPicPr>
            <p:cNvPr id="301085" name="Picture 29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477000" y="2819400"/>
              <a:ext cx="2351088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01086" name="Rectangle 30"/>
            <p:cNvSpPr>
              <a:spLocks noChangeArrowheads="1"/>
            </p:cNvSpPr>
            <p:nvPr/>
          </p:nvSpPr>
          <p:spPr bwMode="auto">
            <a:xfrm>
              <a:off x="6858000" y="3395246"/>
              <a:ext cx="167936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/>
                <a:t>hep-ph/9606390 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102225" y="3733800"/>
            <a:ext cx="3660775" cy="2749550"/>
            <a:chOff x="5102225" y="3733800"/>
            <a:chExt cx="3660775" cy="2749550"/>
          </a:xfrm>
        </p:grpSpPr>
        <p:grpSp>
          <p:nvGrpSpPr>
            <p:cNvPr id="39" name="Group 38"/>
            <p:cNvGrpSpPr/>
            <p:nvPr/>
          </p:nvGrpSpPr>
          <p:grpSpPr>
            <a:xfrm>
              <a:off x="5102225" y="3733800"/>
              <a:ext cx="3660775" cy="2749550"/>
              <a:chOff x="5102225" y="3803650"/>
              <a:chExt cx="3660775" cy="2749550"/>
            </a:xfrm>
          </p:grpSpPr>
          <p:sp>
            <p:nvSpPr>
              <p:cNvPr id="301066" name="Text Box 10"/>
              <p:cNvSpPr txBox="1">
                <a:spLocks noChangeArrowheads="1"/>
              </p:cNvSpPr>
              <p:nvPr/>
            </p:nvSpPr>
            <p:spPr bwMode="auto">
              <a:xfrm>
                <a:off x="5295900" y="6029980"/>
                <a:ext cx="3429000" cy="52322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/>
                  <a:t>Fraction of direct </a:t>
                </a:r>
                <a:r>
                  <a:rPr lang="en-US" sz="1400" dirty="0" err="1"/>
                  <a:t>kaons</a:t>
                </a:r>
                <a:r>
                  <a:rPr lang="en-US" sz="1400" dirty="0"/>
                  <a:t> may be</a:t>
                </a:r>
                <a:r>
                  <a:rPr lang="en-US" sz="1400" dirty="0" smtClean="0"/>
                  <a:t> higher </a:t>
                </a:r>
                <a:r>
                  <a:rPr lang="en-US" sz="1400" dirty="0"/>
                  <a:t>than the fraction of direct </a:t>
                </a:r>
                <a:r>
                  <a:rPr lang="en-US" sz="1400" dirty="0" err="1"/>
                  <a:t>pions</a:t>
                </a:r>
                <a:r>
                  <a:rPr lang="en-US" sz="1400" dirty="0"/>
                  <a:t>.  </a:t>
                </a:r>
              </a:p>
            </p:txBody>
          </p:sp>
          <p:pic>
            <p:nvPicPr>
              <p:cNvPr id="301199" name="Picture 143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5102225" y="3803650"/>
                <a:ext cx="3660775" cy="2139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301200" name="Text Box 144"/>
            <p:cNvSpPr txBox="1">
              <a:spLocks noChangeArrowheads="1"/>
            </p:cNvSpPr>
            <p:nvPr/>
          </p:nvSpPr>
          <p:spPr bwMode="auto">
            <a:xfrm>
              <a:off x="7219950" y="5181600"/>
              <a:ext cx="12382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/>
                <a:t>LUND-MC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3180181" y="-76200"/>
            <a:ext cx="269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Collins 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effect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8100" y="3411537"/>
            <a:ext cx="4238625" cy="3065463"/>
            <a:chOff x="38100" y="3411537"/>
            <a:chExt cx="4238625" cy="3065463"/>
          </a:xfrm>
        </p:grpSpPr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98425" y="3411537"/>
              <a:ext cx="1995183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solidFill>
                    <a:srgbClr val="A019FF"/>
                  </a:solidFill>
                  <a:latin typeface="Arial" pitchFamily="-108" charset="0"/>
                </a:rPr>
                <a:t>Collins function:</a:t>
              </a:r>
              <a:endParaRPr lang="it-IT" sz="2000" dirty="0">
                <a:solidFill>
                  <a:srgbClr val="A019FF"/>
                </a:solidFill>
                <a:latin typeface="Arial" pitchFamily="-108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38100" y="3890962"/>
              <a:ext cx="4238625" cy="2586038"/>
              <a:chOff x="38100" y="3890962"/>
              <a:chExt cx="4238625" cy="2586038"/>
            </a:xfrm>
          </p:grpSpPr>
          <p:grpSp>
            <p:nvGrpSpPr>
              <p:cNvPr id="33" name="Group 27"/>
              <p:cNvGrpSpPr>
                <a:grpSpLocks/>
              </p:cNvGrpSpPr>
              <p:nvPr/>
            </p:nvGrpSpPr>
            <p:grpSpPr bwMode="auto">
              <a:xfrm>
                <a:off x="38100" y="3890962"/>
                <a:ext cx="4238625" cy="2586038"/>
                <a:chOff x="224" y="589"/>
                <a:chExt cx="2670" cy="1629"/>
              </a:xfrm>
            </p:grpSpPr>
            <p:sp>
              <p:nvSpPr>
                <p:cNvPr id="3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24" y="589"/>
                  <a:ext cx="2670" cy="1629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extracted from </a:t>
                  </a:r>
                  <a:r>
                    <a:rPr lang="en-US" sz="1400" b="0" dirty="0" err="1">
                      <a:solidFill>
                        <a:schemeClr val="tx1"/>
                      </a:solidFill>
                      <a:latin typeface="Arial" pitchFamily="-108" charset="0"/>
                    </a:rPr>
                    <a:t>e+e</a:t>
                  </a:r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- collider data (BELLE)  </a:t>
                  </a:r>
                </a:p>
                <a:p>
                  <a:endParaRPr lang="en-US" sz="1400" b="0" dirty="0">
                    <a:solidFill>
                      <a:schemeClr val="tx1"/>
                    </a:solidFill>
                    <a:latin typeface="Arial" pitchFamily="-108" charset="0"/>
                  </a:endParaRPr>
                </a:p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at much higher scale than SIDIS </a:t>
                  </a:r>
                </a:p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   to be investigate at SIDIS scale too</a:t>
                  </a:r>
                </a:p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      </a:t>
                  </a:r>
                  <a:r>
                    <a:rPr lang="en-US" sz="1600" b="0" dirty="0">
                      <a:solidFill>
                        <a:srgbClr val="A019FF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•  </a:t>
                  </a:r>
                  <a:r>
                    <a:rPr lang="en-US" sz="1600" b="0" dirty="0">
                      <a:solidFill>
                        <a:srgbClr val="A019FF"/>
                      </a:solidFill>
                      <a:latin typeface="Arial" pitchFamily="-108" charset="0"/>
                    </a:rPr>
                    <a:t>evolution of </a:t>
                  </a:r>
                  <a:r>
                    <a:rPr lang="en-US" sz="1600" b="0" dirty="0" err="1">
                      <a:solidFill>
                        <a:srgbClr val="A019FF"/>
                      </a:solidFill>
                      <a:latin typeface="Arial" pitchFamily="-108" charset="0"/>
                    </a:rPr>
                    <a:t>TMDs</a:t>
                  </a:r>
                  <a:r>
                    <a:rPr lang="en-US" sz="1400" b="0" dirty="0">
                      <a:solidFill>
                        <a:srgbClr val="A019FF"/>
                      </a:solidFill>
                      <a:latin typeface="Arial" pitchFamily="-108" charset="0"/>
                    </a:rPr>
                    <a:t> </a:t>
                  </a:r>
                </a:p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          </a:t>
                  </a:r>
                  <a:r>
                    <a:rPr lang="en-US" sz="1400" b="0" dirty="0" smtClean="0">
                      <a:solidFill>
                        <a:schemeClr val="tx1"/>
                      </a:solidFill>
                      <a:latin typeface="Arial" pitchFamily="-108" charset="0"/>
                    </a:rPr>
                    <a:t> </a:t>
                  </a:r>
                </a:p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 only for </a:t>
                  </a:r>
                  <a:r>
                    <a:rPr lang="en-US" sz="1400" b="0" dirty="0" err="1">
                      <a:solidFill>
                        <a:schemeClr val="tx1"/>
                      </a:solidFill>
                      <a:latin typeface="Arial" pitchFamily="-108" charset="0"/>
                    </a:rPr>
                    <a:t>pions</a:t>
                  </a:r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</a:t>
                  </a:r>
                </a:p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  </a:t>
                  </a:r>
                  <a:r>
                    <a:rPr lang="en-US" sz="1400" b="0" dirty="0" smtClean="0">
                      <a:solidFill>
                        <a:schemeClr val="tx1"/>
                      </a:solidFill>
                      <a:latin typeface="Arial" pitchFamily="-108" charset="0"/>
                    </a:rPr>
                    <a:t> </a:t>
                  </a:r>
                  <a:r>
                    <a:rPr lang="en-US" sz="1400" dirty="0" smtClean="0">
                      <a:latin typeface="Arial" pitchFamily="-108" charset="0"/>
                    </a:rPr>
                    <a:t>unknown </a:t>
                  </a:r>
                  <a:r>
                    <a:rPr lang="en-US" sz="1400" dirty="0" smtClean="0">
                      <a:latin typeface="Arial" pitchFamily="-108" charset="0"/>
                    </a:rPr>
                    <a:t>for </a:t>
                  </a:r>
                  <a:r>
                    <a:rPr lang="en-US" sz="1400" dirty="0" err="1" smtClean="0">
                      <a:latin typeface="Arial" pitchFamily="-108" charset="0"/>
                    </a:rPr>
                    <a:t>kaons</a:t>
                  </a:r>
                  <a:r>
                    <a:rPr lang="en-US" sz="1400" dirty="0" smtClean="0">
                      <a:latin typeface="Arial" pitchFamily="-108" charset="0"/>
                    </a:rPr>
                    <a:t> </a:t>
                  </a:r>
                  <a:endParaRPr lang="en-US" sz="1400" b="0" dirty="0" smtClean="0">
                    <a:solidFill>
                      <a:schemeClr val="tx1"/>
                    </a:solidFill>
                    <a:latin typeface="Arial" pitchFamily="-108" charset="0"/>
                  </a:endParaRPr>
                </a:p>
                <a:p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      </a:t>
                  </a:r>
                  <a:r>
                    <a:rPr lang="en-US" sz="1600" b="0" dirty="0">
                      <a:solidFill>
                        <a:srgbClr val="A019FF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•  </a:t>
                  </a:r>
                  <a:r>
                    <a:rPr lang="en-US" sz="1600" b="0" dirty="0">
                      <a:solidFill>
                        <a:srgbClr val="A019FF"/>
                      </a:solidFill>
                      <a:latin typeface="Arial" pitchFamily="-108" charset="0"/>
                    </a:rPr>
                    <a:t>strange vacuum</a:t>
                  </a:r>
                </a:p>
                <a:p>
                  <a:r>
                    <a:rPr lang="en-US" sz="1600" b="0" dirty="0">
                      <a:solidFill>
                        <a:srgbClr val="A019FF"/>
                      </a:solidFill>
                      <a:latin typeface="Arial" pitchFamily="-108" charset="0"/>
                    </a:rPr>
                    <a:t>               </a:t>
                  </a:r>
                  <a:r>
                    <a:rPr lang="en-US" sz="1600" b="0" dirty="0">
                      <a:solidFill>
                        <a:srgbClr val="A019FF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•  </a:t>
                  </a:r>
                  <a:r>
                    <a:rPr lang="en-US" sz="1600" b="0" dirty="0">
                      <a:solidFill>
                        <a:srgbClr val="A019FF"/>
                      </a:solidFill>
                      <a:latin typeface="Arial" pitchFamily="-108" charset="0"/>
                    </a:rPr>
                    <a:t>strangeness in the </a:t>
                  </a:r>
                  <a:r>
                    <a:rPr lang="en-US" sz="1600" b="0" dirty="0" smtClean="0">
                      <a:solidFill>
                        <a:srgbClr val="A019FF"/>
                      </a:solidFill>
                      <a:latin typeface="Arial" pitchFamily="-108" charset="0"/>
                    </a:rPr>
                    <a:t>nucleon</a:t>
                  </a:r>
                </a:p>
                <a:p>
                  <a:r>
                    <a:rPr lang="en-US" sz="1600" dirty="0" smtClean="0">
                      <a:latin typeface="Arial" pitchFamily="-108" charset="0"/>
                    </a:rPr>
                    <a:t>            </a:t>
                  </a:r>
                  <a:r>
                    <a:rPr lang="en-US" sz="1400" dirty="0" smtClean="0">
                      <a:latin typeface="Arial" pitchFamily="-108" charset="0"/>
                    </a:rPr>
                    <a:t>unknown </a:t>
                  </a:r>
                  <a:r>
                    <a:rPr lang="en-US" sz="1400" dirty="0" smtClean="0">
                      <a:latin typeface="Arial" pitchFamily="-108" charset="0"/>
                    </a:rPr>
                    <a:t>for</a:t>
                  </a:r>
                  <a:r>
                    <a:rPr lang="en-US" sz="1400" dirty="0" smtClean="0">
                      <a:latin typeface="Arial" pitchFamily="-108" charset="0"/>
                    </a:rPr>
                    <a:t> vector mesons </a:t>
                  </a:r>
                  <a:r>
                    <a:rPr lang="en-US" sz="1400" b="0" dirty="0" smtClean="0">
                      <a:solidFill>
                        <a:srgbClr val="A019FF"/>
                      </a:solidFill>
                      <a:latin typeface="Arial" pitchFamily="-108" charset="0"/>
                    </a:rPr>
                    <a:t> </a:t>
                  </a:r>
                  <a:endParaRPr lang="it-IT" sz="1400" b="0" dirty="0">
                    <a:solidFill>
                      <a:srgbClr val="A019FF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35" name="Line 29"/>
                <p:cNvSpPr>
                  <a:spLocks noChangeShapeType="1"/>
                </p:cNvSpPr>
                <p:nvPr/>
              </p:nvSpPr>
              <p:spPr bwMode="auto">
                <a:xfrm>
                  <a:off x="432" y="1644"/>
                  <a:ext cx="111" cy="1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Line 30"/>
                <p:cNvSpPr>
                  <a:spLocks noChangeShapeType="1"/>
                </p:cNvSpPr>
                <p:nvPr/>
              </p:nvSpPr>
              <p:spPr bwMode="auto">
                <a:xfrm>
                  <a:off x="418" y="958"/>
                  <a:ext cx="111" cy="1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1" name="Line 29"/>
              <p:cNvSpPr>
                <a:spLocks noChangeShapeType="1"/>
              </p:cNvSpPr>
              <p:nvPr/>
            </p:nvSpPr>
            <p:spPr bwMode="auto">
              <a:xfrm>
                <a:off x="381000" y="6323012"/>
                <a:ext cx="176213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46" name="Straight Connector 4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2959" y="1447800"/>
            <a:ext cx="6620835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TMD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with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ransversely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olarized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argets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0" y="2646363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eaLnBrk="0" hangingPunct="0"/>
            <a:r>
              <a:rPr lang="en-US" b="1" dirty="0">
                <a:latin typeface="Times" charset="0"/>
              </a:rPr>
              <a:t>Pros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Small field (</a:t>
            </a:r>
            <a:r>
              <a:rPr lang="en-US" b="1" i="1" dirty="0">
                <a:latin typeface="Times" charset="0"/>
              </a:rPr>
              <a:t>∫Bdl~0.005-0.05Tm</a:t>
            </a:r>
            <a:r>
              <a:rPr lang="en-US" b="1" dirty="0">
                <a:latin typeface="Times" charset="0"/>
              </a:rPr>
              <a:t>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Small dilution (fraction of events from polarized material)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Less radiation length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Less nuclear background (no nuclear attenuation)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Wider </a:t>
            </a:r>
            <a:r>
              <a:rPr lang="en-US" b="1" dirty="0" smtClean="0">
                <a:solidFill>
                  <a:srgbClr val="FF3300"/>
                </a:solidFill>
                <a:latin typeface="Times" charset="0"/>
              </a:rPr>
              <a:t>acceptance</a:t>
            </a:r>
            <a:r>
              <a:rPr lang="en-US" b="1" dirty="0" smtClean="0">
                <a:solidFill>
                  <a:srgbClr val="FF3300"/>
                </a:solidFill>
                <a:latin typeface="Times" charset="0"/>
              </a:rPr>
              <a:t>  </a:t>
            </a:r>
            <a:r>
              <a:rPr lang="en-US" b="1" dirty="0" smtClean="0">
                <a:latin typeface="Times" charset="0"/>
              </a:rPr>
              <a:t>much </a:t>
            </a:r>
            <a:r>
              <a:rPr lang="en-US" b="1" dirty="0">
                <a:latin typeface="Times" charset="0"/>
              </a:rPr>
              <a:t>better FOM, especially for </a:t>
            </a:r>
            <a:r>
              <a:rPr lang="en-US" b="1" dirty="0" smtClean="0">
                <a:latin typeface="Times" charset="0"/>
              </a:rPr>
              <a:t>deuteron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 smtClean="0">
                <a:latin typeface="Times" charset="0"/>
              </a:rPr>
              <a:t>H and D may be independently polarized</a:t>
            </a:r>
          </a:p>
          <a:p>
            <a:pPr marL="342900" indent="-342900" eaLnBrk="0" hangingPunct="0"/>
            <a:r>
              <a:rPr lang="en-US" b="1" dirty="0" smtClean="0">
                <a:latin typeface="Times" charset="0"/>
              </a:rPr>
              <a:t>Cons</a:t>
            </a:r>
            <a:endParaRPr lang="en-US" b="1" dirty="0">
              <a:latin typeface="Times" charset="0"/>
            </a:endParaRP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HD target is highly complex and there is a need for redundancy due to the very</a:t>
            </a:r>
            <a:r>
              <a:rPr lang="en-US" b="1" dirty="0" smtClean="0">
                <a:latin typeface="Times" charset="0"/>
              </a:rPr>
              <a:t> </a:t>
            </a:r>
          </a:p>
          <a:p>
            <a:pPr marL="800100" lvl="1" indent="-342900" eaLnBrk="0" hangingPunct="0"/>
            <a:r>
              <a:rPr lang="en-US" b="1" dirty="0" smtClean="0">
                <a:latin typeface="Times" charset="0"/>
              </a:rPr>
              <a:t>      </a:t>
            </a:r>
            <a:r>
              <a:rPr lang="en-US" b="1" dirty="0" smtClean="0">
                <a:latin typeface="Times" charset="0"/>
              </a:rPr>
              <a:t>long </a:t>
            </a:r>
            <a:r>
              <a:rPr lang="en-US" b="1" dirty="0">
                <a:latin typeface="Times" charset="0"/>
              </a:rPr>
              <a:t>polarizing times (months). 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solidFill>
                  <a:srgbClr val="FF3300"/>
                </a:solidFill>
                <a:latin typeface="Times" charset="0"/>
              </a:rPr>
              <a:t>Need to demonstrate that the target can remain polarized for long periods with an electron</a:t>
            </a:r>
            <a:r>
              <a:rPr lang="en-US" b="1" dirty="0" smtClean="0">
                <a:solidFill>
                  <a:srgbClr val="FF3300"/>
                </a:solidFill>
                <a:latin typeface="Times" charset="0"/>
              </a:rPr>
              <a:t> beam </a:t>
            </a:r>
            <a:r>
              <a:rPr lang="en-US" b="1" dirty="0">
                <a:solidFill>
                  <a:srgbClr val="FF3300"/>
                </a:solidFill>
                <a:latin typeface="Times" charset="0"/>
              </a:rPr>
              <a:t>with currents of order of 1-2 </a:t>
            </a:r>
            <a:r>
              <a:rPr lang="en-US" b="1" dirty="0" err="1">
                <a:solidFill>
                  <a:srgbClr val="FF3300"/>
                </a:solidFill>
                <a:latin typeface="Times" charset="0"/>
              </a:rPr>
              <a:t>nA</a:t>
            </a:r>
            <a:r>
              <a:rPr lang="en-US" b="1" dirty="0">
                <a:solidFill>
                  <a:srgbClr val="FF3300"/>
                </a:solidFill>
                <a:latin typeface="Times" charset="0"/>
              </a:rPr>
              <a:t> </a:t>
            </a:r>
          </a:p>
          <a:p>
            <a:pPr marL="800100" lvl="1" indent="-342900" eaLnBrk="0" hangingPunct="0">
              <a:buFontTx/>
              <a:buAutoNum type="arabicPeriod"/>
            </a:pPr>
            <a:r>
              <a:rPr lang="en-US" b="1" dirty="0">
                <a:latin typeface="Times" charset="0"/>
              </a:rPr>
              <a:t>Additional shielding of </a:t>
            </a:r>
            <a:r>
              <a:rPr lang="en-US" b="1" dirty="0" err="1">
                <a:latin typeface="Times" charset="0"/>
              </a:rPr>
              <a:t>Moller</a:t>
            </a:r>
            <a:r>
              <a:rPr lang="en-US" b="1" dirty="0">
                <a:latin typeface="Times" charset="0"/>
              </a:rPr>
              <a:t> electrons necessary (use </a:t>
            </a:r>
            <a:r>
              <a:rPr lang="en-US" b="1" dirty="0" err="1">
                <a:latin typeface="Times" charset="0"/>
              </a:rPr>
              <a:t>minitorus</a:t>
            </a:r>
            <a:r>
              <a:rPr lang="en-US" b="1" dirty="0">
                <a:latin typeface="Times" charset="0"/>
              </a:rPr>
              <a:t>)</a:t>
            </a:r>
            <a:endParaRPr lang="en-US" sz="1400" b="1" dirty="0">
              <a:latin typeface="Times" charset="0"/>
            </a:endParaRPr>
          </a:p>
        </p:txBody>
      </p:sp>
      <p:pic>
        <p:nvPicPr>
          <p:cNvPr id="4506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143000"/>
            <a:ext cx="2659063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1143000"/>
            <a:ext cx="2501900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Rectangle 6"/>
          <p:cNvSpPr>
            <a:spLocks noChangeArrowheads="1"/>
          </p:cNvSpPr>
          <p:nvPr/>
        </p:nvSpPr>
        <p:spPr bwMode="auto">
          <a:xfrm>
            <a:off x="152400" y="1371600"/>
            <a:ext cx="3489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latin typeface="Calibri" charset="0"/>
              </a:rPr>
              <a:t>Heat extraction is accomplished with thin aluminum wires running through the target (can operate at </a:t>
            </a:r>
            <a:r>
              <a:rPr lang="en-US" sz="1600" b="1" i="1" dirty="0">
                <a:latin typeface="Calibri" charset="0"/>
              </a:rPr>
              <a:t>T~500-750mK</a:t>
            </a:r>
            <a:r>
              <a:rPr lang="en-US" sz="1600" dirty="0">
                <a:latin typeface="Calibri" charset="0"/>
              </a:rPr>
              <a:t>)</a:t>
            </a:r>
          </a:p>
        </p:txBody>
      </p:sp>
      <p:sp>
        <p:nvSpPr>
          <p:cNvPr id="45065" name="Text Box 7"/>
          <p:cNvSpPr txBox="1">
            <a:spLocks noChangeArrowheads="1"/>
          </p:cNvSpPr>
          <p:nvPr/>
        </p:nvSpPr>
        <p:spPr bwMode="auto">
          <a:xfrm>
            <a:off x="6664325" y="3371850"/>
            <a:ext cx="2314575" cy="5905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charset="0"/>
              </a:rPr>
              <a:t>HD-Ice target at </a:t>
            </a:r>
            <a:r>
              <a:rPr lang="en-US" sz="1600" dirty="0" smtClean="0">
                <a:latin typeface="Calibri" charset="0"/>
              </a:rPr>
              <a:t>~ 1-2nA  </a:t>
            </a:r>
            <a:r>
              <a:rPr lang="en-US" sz="1600" dirty="0">
                <a:latin typeface="Calibri" charset="0"/>
              </a:rPr>
              <a:t>NH</a:t>
            </a:r>
            <a:r>
              <a:rPr lang="en-US" sz="1600" baseline="-25000" dirty="0">
                <a:latin typeface="Calibri" charset="0"/>
              </a:rPr>
              <a:t>3</a:t>
            </a:r>
            <a:r>
              <a:rPr lang="en-US" sz="1600" dirty="0">
                <a:latin typeface="Calibri" charset="0"/>
              </a:rPr>
              <a:t> at</a:t>
            </a:r>
            <a:r>
              <a:rPr lang="en-US" sz="1600" dirty="0" smtClean="0">
                <a:latin typeface="Calibri" charset="0"/>
              </a:rPr>
              <a:t> </a:t>
            </a:r>
            <a:r>
              <a:rPr lang="en-US" sz="1600" dirty="0" smtClean="0">
                <a:latin typeface="Calibri" charset="0"/>
              </a:rPr>
              <a:t>~ 5-10 </a:t>
            </a:r>
            <a:r>
              <a:rPr lang="en-US" sz="1600" dirty="0" err="1">
                <a:latin typeface="Calibri" charset="0"/>
              </a:rPr>
              <a:t>nA</a:t>
            </a:r>
            <a:endParaRPr lang="en-US" sz="1600" dirty="0">
              <a:latin typeface="Calibri" charset="0"/>
            </a:endParaRPr>
          </a:p>
        </p:txBody>
      </p:sp>
      <p:sp>
        <p:nvSpPr>
          <p:cNvPr id="45066" name="Rectangle 8"/>
          <p:cNvSpPr>
            <a:spLocks noChangeArrowheads="1"/>
          </p:cNvSpPr>
          <p:nvPr/>
        </p:nvSpPr>
        <p:spPr bwMode="auto">
          <a:xfrm>
            <a:off x="0" y="838200"/>
            <a:ext cx="3670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>
                <a:latin typeface="Times" charset="0"/>
              </a:rPr>
              <a:t>HD-Ice target vs std nuclear targets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81000" y="-7620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CLAS transversely polarized HD-Ice target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39901" y="2743200"/>
            <a:ext cx="2243899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P= 95 % H , 70 % 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69" y="767776"/>
            <a:ext cx="2054500" cy="49784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69" y="685800"/>
            <a:ext cx="3396181" cy="55314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751" y="1764096"/>
            <a:ext cx="3958049" cy="59711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1788409"/>
            <a:ext cx="3733800" cy="573791"/>
          </a:xfrm>
          <a:prstGeom prst="rect">
            <a:avLst/>
          </a:prstGeom>
        </p:spPr>
      </p:pic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27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853880" y="-7620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783" y="1265616"/>
            <a:ext cx="2208361" cy="51562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107" y="1285936"/>
            <a:ext cx="4018493" cy="4800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301165"/>
            <a:ext cx="3991202" cy="5944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0" y="2408896"/>
            <a:ext cx="4495800" cy="38756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0468" y="2819400"/>
            <a:ext cx="5164932" cy="5748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385387"/>
            <a:ext cx="5467350" cy="57005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2580" y="3385387"/>
            <a:ext cx="3419020" cy="577013"/>
          </a:xfrm>
          <a:prstGeom prst="rect">
            <a:avLst/>
          </a:prstGeom>
        </p:spPr>
      </p:pic>
      <p:grpSp>
        <p:nvGrpSpPr>
          <p:cNvPr id="2" name="Group 47"/>
          <p:cNvGrpSpPr/>
          <p:nvPr/>
        </p:nvGrpSpPr>
        <p:grpSpPr>
          <a:xfrm>
            <a:off x="2362200" y="3886200"/>
            <a:ext cx="3963988" cy="2613025"/>
            <a:chOff x="63500" y="1044575"/>
            <a:chExt cx="3963988" cy="2613025"/>
          </a:xfrm>
        </p:grpSpPr>
        <p:sp>
          <p:nvSpPr>
            <p:cNvPr id="1601539" name="Text Box 3"/>
            <p:cNvSpPr txBox="1">
              <a:spLocks noChangeArrowheads="1"/>
            </p:cNvSpPr>
            <p:nvPr/>
          </p:nvSpPr>
          <p:spPr bwMode="auto">
            <a:xfrm>
              <a:off x="12922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0" name="Text Box 4"/>
            <p:cNvSpPr txBox="1">
              <a:spLocks noChangeArrowheads="1"/>
            </p:cNvSpPr>
            <p:nvPr/>
          </p:nvSpPr>
          <p:spPr bwMode="auto">
            <a:xfrm>
              <a:off x="21558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1" name="Text Box 5"/>
            <p:cNvSpPr txBox="1">
              <a:spLocks noChangeArrowheads="1"/>
            </p:cNvSpPr>
            <p:nvPr/>
          </p:nvSpPr>
          <p:spPr bwMode="auto">
            <a:xfrm>
              <a:off x="2917825" y="1598613"/>
              <a:ext cx="30956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2" name="Text Box 6"/>
            <p:cNvSpPr txBox="1">
              <a:spLocks noChangeArrowheads="1"/>
            </p:cNvSpPr>
            <p:nvPr/>
          </p:nvSpPr>
          <p:spPr bwMode="auto">
            <a:xfrm>
              <a:off x="2955925" y="21812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3" name="Text Box 7"/>
            <p:cNvSpPr txBox="1">
              <a:spLocks noChangeArrowheads="1"/>
            </p:cNvSpPr>
            <p:nvPr/>
          </p:nvSpPr>
          <p:spPr bwMode="auto">
            <a:xfrm>
              <a:off x="3413125" y="2790825"/>
              <a:ext cx="328613" cy="3365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01544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1601545" name="Picture 9" descr="tabellapd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3500" y="1433513"/>
              <a:ext cx="3956050" cy="2224087"/>
            </a:xfrm>
            <a:prstGeom prst="rect">
              <a:avLst/>
            </a:prstGeom>
            <a:noFill/>
          </p:spPr>
        </p:pic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1600617" y="2438972"/>
              <a:ext cx="439737" cy="304800"/>
              <a:chOff x="3966" y="1417"/>
              <a:chExt cx="317" cy="200"/>
            </a:xfrm>
          </p:grpSpPr>
          <p:sp>
            <p:nvSpPr>
              <p:cNvPr id="1601575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6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7"/>
                <a:ext cx="317" cy="20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2844800" y="2895600"/>
              <a:ext cx="368300" cy="304800"/>
              <a:chOff x="4880" y="1529"/>
              <a:chExt cx="232" cy="192"/>
            </a:xfrm>
          </p:grpSpPr>
          <p:sp>
            <p:nvSpPr>
              <p:cNvPr id="1601578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01579" name="Rectangle 43"/>
              <p:cNvSpPr>
                <a:spLocks noChangeArrowheads="1"/>
              </p:cNvSpPr>
              <p:nvPr/>
            </p:nvSpPr>
            <p:spPr bwMode="auto">
              <a:xfrm>
                <a:off x="4888" y="1529"/>
                <a:ext cx="224" cy="192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1601604" name="Text Box 68"/>
            <p:cNvSpPr txBox="1">
              <a:spLocks noChangeArrowheads="1"/>
            </p:cNvSpPr>
            <p:nvPr/>
          </p:nvSpPr>
          <p:spPr bwMode="auto">
            <a:xfrm>
              <a:off x="76200" y="1044575"/>
              <a:ext cx="3951288" cy="395288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2673350" y="5585397"/>
            <a:ext cx="3644900" cy="891603"/>
          </a:xfrm>
          <a:prstGeom prst="roundRect">
            <a:avLst/>
          </a:prstGeom>
          <a:noFill/>
          <a:ln>
            <a:solidFill>
              <a:srgbClr val="FF6600"/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228600" y="2285999"/>
            <a:ext cx="8686800" cy="1669443"/>
          </a:xfrm>
          <a:prstGeom prst="roundRect">
            <a:avLst/>
          </a:prstGeom>
          <a:noFill/>
          <a:ln>
            <a:solidFill>
              <a:srgbClr val="FF6600"/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677" y="3273372"/>
            <a:ext cx="2324073" cy="332521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330952" y="697195"/>
            <a:ext cx="2286000" cy="838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01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8113" y="634630"/>
            <a:ext cx="6223374" cy="277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noFill/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Collins asymmetry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28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Rectangle 66"/>
          <p:cNvSpPr>
            <a:spLocks noChangeArrowheads="1"/>
          </p:cNvSpPr>
          <p:nvPr/>
        </p:nvSpPr>
        <p:spPr bwMode="auto">
          <a:xfrm>
            <a:off x="322608" y="1751912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</a:t>
            </a:r>
            <a:r>
              <a:rPr lang="en-US" sz="1400" b="1" dirty="0" smtClean="0">
                <a:latin typeface="Times New Roman" pitchFamily="-65" charset="0"/>
              </a:rPr>
              <a:t>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endParaRPr lang="en-US" sz="1400" b="1" dirty="0" smtClean="0">
              <a:latin typeface="Times New Roman" pitchFamily="-65" charset="0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39989" y="2438091"/>
            <a:ext cx="246455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Curves </a:t>
            </a:r>
            <a:r>
              <a:rPr lang="en-US" sz="1400" dirty="0" err="1" smtClean="0">
                <a:latin typeface="Calibri" pitchFamily="-65" charset="0"/>
              </a:rPr>
              <a:t>fom</a:t>
            </a:r>
            <a:r>
              <a:rPr lang="en-US" sz="1400" dirty="0" smtClean="0">
                <a:latin typeface="Calibri" pitchFamily="-65" charset="0"/>
              </a:rPr>
              <a:t> A.V. </a:t>
            </a:r>
            <a:r>
              <a:rPr lang="en-US" sz="1400" dirty="0" err="1" smtClean="0">
                <a:latin typeface="Calibri" pitchFamily="-65" charset="0"/>
              </a:rPr>
              <a:t>Efremov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>
                <a:latin typeface="Calibri" pitchFamily="-65" charset="0"/>
              </a:rPr>
              <a:t>et al</a:t>
            </a:r>
            <a:r>
              <a:rPr lang="en-US" sz="14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/>
              <a:t>PRD76:094025,2006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98107" y="3961830"/>
            <a:ext cx="164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Tensor charge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3634" name="Object 2"/>
          <p:cNvGraphicFramePr>
            <a:graphicFrameLocks noChangeAspect="1"/>
          </p:cNvGraphicFramePr>
          <p:nvPr/>
        </p:nvGraphicFramePr>
        <p:xfrm>
          <a:off x="330952" y="862296"/>
          <a:ext cx="2257425" cy="444500"/>
        </p:xfrm>
        <a:graphic>
          <a:graphicData uri="http://schemas.openxmlformats.org/presentationml/2006/ole">
            <p:oleObj spid="_x0000_s503810" name="Equation" r:id="rId6" imgW="1028700" imgH="203200" progId="Equation.3">
              <p:embed/>
            </p:oleObj>
          </a:graphicData>
        </a:graphic>
      </p:graphicFrame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6838" y="4507626"/>
            <a:ext cx="1380308" cy="41067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7642" y="5005890"/>
            <a:ext cx="1424047" cy="403834"/>
          </a:xfrm>
          <a:prstGeom prst="rect">
            <a:avLst/>
          </a:prstGeom>
        </p:spPr>
      </p:pic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4204652" y="5701695"/>
            <a:ext cx="2132289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M.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 err="1" smtClean="0">
                <a:latin typeface="Calibri" pitchFamily="-65" charset="0"/>
              </a:rPr>
              <a:t>Anselmino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>
                <a:latin typeface="Calibri" pitchFamily="-65" charset="0"/>
              </a:rPr>
              <a:t>et al</a:t>
            </a:r>
            <a:r>
              <a:rPr lang="en-US" sz="1400" dirty="0" smtClean="0">
                <a:latin typeface="Calibri" pitchFamily="-65" charset="0"/>
              </a:rPr>
              <a:t> </a:t>
            </a:r>
            <a:endParaRPr lang="en-US" sz="1400" dirty="0" smtClean="0">
              <a:latin typeface="Calibri" pitchFamily="-65" charset="0"/>
            </a:endParaRPr>
          </a:p>
          <a:p>
            <a:r>
              <a:rPr lang="en-US" sz="1400" b="1" dirty="0" smtClean="0"/>
              <a:t>h</a:t>
            </a:r>
            <a:r>
              <a:rPr lang="en-US" sz="1400" b="1" dirty="0" smtClean="0"/>
              <a:t>ep-ph:0812.4366</a:t>
            </a:r>
            <a:endParaRPr lang="en-US" sz="1400" dirty="0">
              <a:latin typeface="Calibri" pitchFamily="-65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3606015"/>
            <a:ext cx="3613444" cy="2919377"/>
          </a:xfrm>
          <a:prstGeom prst="rect">
            <a:avLst/>
          </a:prstGeom>
        </p:spPr>
      </p:pic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503563" y="5837442"/>
            <a:ext cx="294163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M.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 smtClean="0">
                <a:latin typeface="Calibri" pitchFamily="-65" charset="0"/>
              </a:rPr>
              <a:t>Wakamatsu   </a:t>
            </a:r>
            <a:r>
              <a:rPr lang="en-US" sz="1400" b="1" dirty="0" smtClean="0"/>
              <a:t>h</a:t>
            </a:r>
            <a:r>
              <a:rPr lang="en-US" sz="1400" b="1" dirty="0" smtClean="0"/>
              <a:t>ep-ph:0811.4196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304800" y="3201294"/>
            <a:ext cx="6422877" cy="338554"/>
          </a:xfrm>
          <a:prstGeom prst="rect">
            <a:avLst/>
          </a:prstGeom>
          <a:gradFill flip="none" rotWithShape="1">
            <a:gsLst>
              <a:gs pos="0">
                <a:srgbClr val="CCFFCC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charset="0"/>
              </a:rPr>
              <a:t>Study A</a:t>
            </a:r>
            <a:r>
              <a:rPr lang="en-US" sz="1600" baseline="-25000" dirty="0" smtClean="0">
                <a:latin typeface="Calibri" charset="0"/>
              </a:rPr>
              <a:t>UT</a:t>
            </a:r>
            <a:r>
              <a:rPr lang="en-US" sz="1600" dirty="0" smtClean="0">
                <a:latin typeface="Calibri" charset="0"/>
              </a:rPr>
              <a:t> at large </a:t>
            </a:r>
            <a:r>
              <a:rPr lang="en-US" sz="1600" dirty="0" err="1" smtClean="0">
                <a:latin typeface="Calibri" charset="0"/>
              </a:rPr>
              <a:t>x</a:t>
            </a:r>
            <a:r>
              <a:rPr lang="en-US" sz="1600" dirty="0" smtClean="0">
                <a:latin typeface="Calibri" charset="0"/>
              </a:rPr>
              <a:t> (valence)  where models are mostly  </a:t>
            </a:r>
            <a:r>
              <a:rPr lang="en-US" sz="1600" dirty="0" err="1" smtClean="0">
                <a:latin typeface="Calibri" charset="0"/>
              </a:rPr>
              <a:t>unconstrined</a:t>
            </a:r>
            <a:endParaRPr lang="en-US" sz="1600" dirty="0">
              <a:latin typeface="Calibri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765359" y="2861160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x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457200" y="838200"/>
            <a:ext cx="2286000" cy="838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3587177" y="838200"/>
            <a:ext cx="3270823" cy="58477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charset="0"/>
              </a:rPr>
              <a:t>Study A</a:t>
            </a:r>
            <a:r>
              <a:rPr lang="en-US" sz="1600" baseline="-25000" dirty="0" smtClean="0">
                <a:latin typeface="Calibri" charset="0"/>
              </a:rPr>
              <a:t>UT</a:t>
            </a:r>
            <a:r>
              <a:rPr lang="en-US" sz="1600" dirty="0" smtClean="0">
                <a:latin typeface="Calibri" charset="0"/>
              </a:rPr>
              <a:t> at large </a:t>
            </a:r>
            <a:r>
              <a:rPr lang="en-US" sz="1600" dirty="0" err="1" smtClean="0">
                <a:latin typeface="Calibri" charset="0"/>
              </a:rPr>
              <a:t>x</a:t>
            </a:r>
            <a:r>
              <a:rPr lang="en-US" sz="1600" dirty="0" smtClean="0">
                <a:latin typeface="Calibri" charset="0"/>
              </a:rPr>
              <a:t> (valence)  where models are mostly  </a:t>
            </a:r>
            <a:r>
              <a:rPr lang="en-US" sz="1600" dirty="0" err="1" smtClean="0">
                <a:latin typeface="Calibri" charset="0"/>
              </a:rPr>
              <a:t>unconstrined</a:t>
            </a:r>
            <a:endParaRPr lang="en-US" sz="1600" dirty="0">
              <a:latin typeface="Calibri" charset="0"/>
            </a:endParaRPr>
          </a:p>
        </p:txBody>
      </p:sp>
      <p:pic>
        <p:nvPicPr>
          <p:cNvPr id="43017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8113" y="1447801"/>
            <a:ext cx="6223374" cy="277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noFill/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Collins asymmetry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29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Rectangle 66"/>
          <p:cNvSpPr>
            <a:spLocks noChangeArrowheads="1"/>
          </p:cNvSpPr>
          <p:nvPr/>
        </p:nvSpPr>
        <p:spPr bwMode="auto">
          <a:xfrm>
            <a:off x="6400800" y="5181600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</a:t>
            </a:r>
            <a:r>
              <a:rPr lang="en-US" sz="1400" b="1" dirty="0" smtClean="0">
                <a:latin typeface="Times New Roman" pitchFamily="-65" charset="0"/>
              </a:rPr>
              <a:t>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endParaRPr lang="en-US" sz="1400" b="1" dirty="0" smtClean="0">
              <a:latin typeface="Times New Roman" pitchFamily="-65" charset="0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6216343" y="4475202"/>
            <a:ext cx="2667001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65" charset="0"/>
              </a:rPr>
              <a:t>Curves </a:t>
            </a:r>
            <a:r>
              <a:rPr lang="en-US" sz="1600" dirty="0" err="1" smtClean="0">
                <a:latin typeface="Calibri" pitchFamily="-65" charset="0"/>
              </a:rPr>
              <a:t>fom</a:t>
            </a:r>
            <a:r>
              <a:rPr lang="en-US" sz="1600" dirty="0" smtClean="0">
                <a:latin typeface="Calibri" pitchFamily="-65" charset="0"/>
              </a:rPr>
              <a:t> A.V. </a:t>
            </a:r>
            <a:r>
              <a:rPr lang="en-US" sz="1600" dirty="0" err="1" smtClean="0">
                <a:latin typeface="Calibri" pitchFamily="-65" charset="0"/>
              </a:rPr>
              <a:t>Efremov</a:t>
            </a:r>
            <a:r>
              <a:rPr lang="en-US" sz="1600" dirty="0" smtClean="0">
                <a:latin typeface="Calibri" pitchFamily="-65" charset="0"/>
              </a:rPr>
              <a:t> </a:t>
            </a:r>
            <a:r>
              <a:rPr lang="en-US" sz="1600" dirty="0">
                <a:latin typeface="Calibri" pitchFamily="-65" charset="0"/>
              </a:rPr>
              <a:t>et al</a:t>
            </a:r>
            <a:r>
              <a:rPr lang="en-US" sz="16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/>
              <a:t>PRD76:094025,2006</a:t>
            </a:r>
            <a:endParaRPr lang="en-US" sz="1400" dirty="0">
              <a:latin typeface="Calibri" pitchFamily="-65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9180" y="4210013"/>
            <a:ext cx="2892425" cy="11093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9180" y="5254827"/>
            <a:ext cx="2889250" cy="117396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29963" y="1871970"/>
            <a:ext cx="164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Tensor charge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3634" name="Object 2"/>
          <p:cNvGraphicFramePr>
            <a:graphicFrameLocks noChangeAspect="1"/>
          </p:cNvGraphicFramePr>
          <p:nvPr/>
        </p:nvGraphicFramePr>
        <p:xfrm>
          <a:off x="457200" y="1003301"/>
          <a:ext cx="2257425" cy="444500"/>
        </p:xfrm>
        <a:graphic>
          <a:graphicData uri="http://schemas.openxmlformats.org/presentationml/2006/ole">
            <p:oleObj spid="_x0000_s505858" name="Equation" r:id="rId7" imgW="1028700" imgH="203200" progId="Equation.3">
              <p:embed/>
            </p:oleObj>
          </a:graphicData>
        </a:graphic>
      </p:graphicFrame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99" y="2657074"/>
            <a:ext cx="2728602" cy="32998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734" y="2345381"/>
            <a:ext cx="1186872" cy="35311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1596" y="2330782"/>
            <a:ext cx="1245209" cy="353119"/>
          </a:xfrm>
          <a:prstGeom prst="rect">
            <a:avLst/>
          </a:prstGeom>
        </p:spPr>
      </p:pic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293271" y="5972382"/>
            <a:ext cx="2132289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M.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 err="1" smtClean="0">
                <a:latin typeface="Calibri" pitchFamily="-65" charset="0"/>
              </a:rPr>
              <a:t>Anselmino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>
                <a:latin typeface="Calibri" pitchFamily="-65" charset="0"/>
              </a:rPr>
              <a:t>et al</a:t>
            </a:r>
            <a:r>
              <a:rPr lang="en-US" sz="1400" dirty="0" smtClean="0">
                <a:latin typeface="Calibri" pitchFamily="-65" charset="0"/>
              </a:rPr>
              <a:t> </a:t>
            </a:r>
            <a:endParaRPr lang="en-US" sz="1400" dirty="0" smtClean="0">
              <a:latin typeface="Calibri" pitchFamily="-65" charset="0"/>
            </a:endParaRPr>
          </a:p>
          <a:p>
            <a:r>
              <a:rPr lang="en-US" sz="1400" b="1" dirty="0" smtClean="0"/>
              <a:t>Hep-ph:0812.4366</a:t>
            </a:r>
            <a:endParaRPr lang="en-US" sz="1400" dirty="0">
              <a:latin typeface="Calibri" pitchFamily="-65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788679" y="4648200"/>
            <a:ext cx="2716521" cy="1905000"/>
            <a:chOff x="-20457" y="4648200"/>
            <a:chExt cx="2716521" cy="1905000"/>
          </a:xfrm>
        </p:grpSpPr>
        <p:pic>
          <p:nvPicPr>
            <p:cNvPr id="34" name="Picture 5" descr="AN_E70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648200"/>
              <a:ext cx="2514294" cy="1905000"/>
            </a:xfrm>
            <a:prstGeom prst="rect">
              <a:avLst/>
            </a:prstGeom>
            <a:noFill/>
          </p:spPr>
        </p:pic>
        <p:sp>
          <p:nvSpPr>
            <p:cNvPr id="35" name="Text Box 6"/>
            <p:cNvSpPr txBox="1">
              <a:spLocks noChangeArrowheads="1"/>
            </p:cNvSpPr>
            <p:nvPr/>
          </p:nvSpPr>
          <p:spPr bwMode="auto">
            <a:xfrm>
              <a:off x="609600" y="5029200"/>
              <a:ext cx="1180988" cy="276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12" tIns="45705" rIns="91412" bIns="45705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b="0" dirty="0" err="1">
                  <a:solidFill>
                    <a:srgbClr val="0066FF"/>
                  </a:solidFill>
                </a:rPr>
                <a:t>p</a:t>
              </a:r>
              <a:r>
                <a:rPr lang="en-US" sz="1200" b="0" baseline="-25000" dirty="0" err="1">
                  <a:solidFill>
                    <a:srgbClr val="0066FF"/>
                  </a:solidFill>
                </a:rPr>
                <a:t>T</a:t>
              </a:r>
              <a:r>
                <a:rPr lang="en-US" sz="1200" b="0" dirty="0">
                  <a:solidFill>
                    <a:srgbClr val="0066FF"/>
                  </a:solidFill>
                </a:rPr>
                <a:t>&lt; 2 </a:t>
              </a:r>
              <a:r>
                <a:rPr lang="en-US" sz="1200" b="0" dirty="0" err="1">
                  <a:solidFill>
                    <a:srgbClr val="0066FF"/>
                  </a:solidFill>
                </a:rPr>
                <a:t>GeV/c</a:t>
              </a:r>
              <a:endParaRPr lang="en-US" sz="1200" b="0" dirty="0">
                <a:solidFill>
                  <a:srgbClr val="0066FF"/>
                </a:solidFill>
              </a:endParaRPr>
            </a:p>
          </p:txBody>
        </p:sp>
        <p:sp>
          <p:nvSpPr>
            <p:cNvPr id="36" name="Text Box 7"/>
            <p:cNvSpPr txBox="1">
              <a:spLocks noChangeArrowheads="1"/>
            </p:cNvSpPr>
            <p:nvPr/>
          </p:nvSpPr>
          <p:spPr bwMode="auto">
            <a:xfrm>
              <a:off x="609600" y="4876800"/>
              <a:ext cx="1160687" cy="24621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 lIns="91431" tIns="45715" rIns="91431" bIns="45715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it-IT" sz="1200" b="0" dirty="0">
                  <a:solidFill>
                    <a:srgbClr val="008000"/>
                  </a:solidFill>
                  <a:ea typeface="Arial" pitchFamily="-108" charset="0"/>
                  <a:cs typeface="Arial" pitchFamily="-108" charset="0"/>
                </a:rPr>
                <a:t>√s = 20 GeV  </a:t>
              </a:r>
            </a:p>
          </p:txBody>
        </p:sp>
        <p:sp>
          <p:nvSpPr>
            <p:cNvPr id="38" name="Text Box 9"/>
            <p:cNvSpPr txBox="1">
              <a:spLocks noChangeArrowheads="1"/>
            </p:cNvSpPr>
            <p:nvPr/>
          </p:nvSpPr>
          <p:spPr bwMode="auto">
            <a:xfrm>
              <a:off x="2286000" y="6172200"/>
              <a:ext cx="410064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solidFill>
                    <a:schemeClr val="tx1"/>
                  </a:solidFill>
                </a:rPr>
                <a:t>x</a:t>
              </a:r>
              <a:r>
                <a:rPr lang="en-US" baseline="-25000" dirty="0" err="1">
                  <a:solidFill>
                    <a:schemeClr val="tx1"/>
                  </a:solidFill>
                </a:rPr>
                <a:t>F</a:t>
              </a:r>
              <a:endParaRPr lang="it-IT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-20457" y="4876800"/>
              <a:ext cx="477657" cy="338554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>
                  <a:solidFill>
                    <a:schemeClr val="tx1"/>
                  </a:solidFill>
                </a:rPr>
                <a:t>A</a:t>
              </a:r>
              <a:r>
                <a:rPr lang="en-US" sz="1600" baseline="-25000" dirty="0">
                  <a:solidFill>
                    <a:schemeClr val="tx1"/>
                  </a:solidFill>
                </a:rPr>
                <a:t>N</a:t>
              </a:r>
              <a:endParaRPr lang="it-IT" sz="1600" baseline="-250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59426" name="Picture 2" descr="handba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1143000"/>
            <a:ext cx="2667000" cy="1598613"/>
          </a:xfrm>
          <a:prstGeom prst="rect">
            <a:avLst/>
          </a:prstGeom>
          <a:noFill/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484562" y="4876800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8" name="Text Box 4"/>
          <p:cNvSpPr txBox="1">
            <a:spLocks noChangeArrowheads="1"/>
          </p:cNvSpPr>
          <p:nvPr/>
        </p:nvSpPr>
        <p:spPr bwMode="auto">
          <a:xfrm>
            <a:off x="4964388" y="4009402"/>
            <a:ext cx="1676400" cy="64633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0" dirty="0">
                <a:latin typeface="Arial" pitchFamily="-108" charset="0"/>
              </a:rPr>
              <a:t>Form Factors F</a:t>
            </a:r>
            <a:r>
              <a:rPr lang="en-US" b="0" baseline="-25000" dirty="0">
                <a:latin typeface="Arial" pitchFamily="-108" charset="0"/>
              </a:rPr>
              <a:t>1p</a:t>
            </a:r>
            <a:r>
              <a:rPr lang="en-US" b="0" baseline="30000" dirty="0">
                <a:latin typeface="Arial" pitchFamily="-108" charset="0"/>
              </a:rPr>
              <a:t>u</a:t>
            </a:r>
            <a:r>
              <a:rPr lang="en-US" b="0" dirty="0">
                <a:latin typeface="Arial" pitchFamily="-108" charset="0"/>
              </a:rPr>
              <a:t>(t),F</a:t>
            </a:r>
            <a:r>
              <a:rPr lang="en-US" b="0" baseline="-25000" dirty="0">
                <a:latin typeface="Arial" pitchFamily="-108" charset="0"/>
              </a:rPr>
              <a:t>2p</a:t>
            </a:r>
            <a:r>
              <a:rPr lang="en-US" b="0" baseline="30000" dirty="0">
                <a:latin typeface="Arial" pitchFamily="-108" charset="0"/>
              </a:rPr>
              <a:t>u</a:t>
            </a:r>
            <a:r>
              <a:rPr lang="en-US" b="0" dirty="0">
                <a:latin typeface="Arial" pitchFamily="-108" charset="0"/>
              </a:rPr>
              <a:t>(t )..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76200" y="2819400"/>
            <a:ext cx="276225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TMD PDFs: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(x,k</a:t>
            </a:r>
            <a:r>
              <a:rPr lang="en-US" sz="2000" b="0" baseline="-25000">
                <a:latin typeface="Arial" pitchFamily="-108" charset="0"/>
              </a:rPr>
              <a:t>T</a:t>
            </a:r>
            <a:r>
              <a:rPr lang="en-US" sz="2000" b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669240">
            <a:off x="3041217" y="3472213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3276600"/>
            <a:ext cx="990600" cy="15138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2" name="Line 8"/>
          <p:cNvSpPr>
            <a:spLocks noChangeShapeType="1"/>
          </p:cNvSpPr>
          <p:nvPr/>
        </p:nvSpPr>
        <p:spPr bwMode="auto">
          <a:xfrm flipH="1">
            <a:off x="5729212" y="3276600"/>
            <a:ext cx="290588" cy="65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8376683">
            <a:off x="4066381" y="3782219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4" name="Text Box 10"/>
          <p:cNvSpPr txBox="1">
            <a:spLocks noChangeArrowheads="1"/>
          </p:cNvSpPr>
          <p:nvPr/>
        </p:nvSpPr>
        <p:spPr bwMode="auto">
          <a:xfrm rot="17605820">
            <a:off x="5360567" y="342842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dx</a:t>
            </a:r>
            <a:endParaRPr lang="en-US" sz="2000" b="0" baseline="-25000" dirty="0">
              <a:latin typeface="Arial" pitchFamily="-108" charset="0"/>
            </a:endParaRP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76200" y="660400"/>
            <a:ext cx="4876800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W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dirty="0" err="1">
                <a:latin typeface="Arial" pitchFamily="-108" charset="0"/>
              </a:rPr>
              <a:t>k</a:t>
            </a:r>
            <a:r>
              <a:rPr lang="en-US" b="0" baseline="-25000" dirty="0" err="1"/>
              <a:t>T</a:t>
            </a:r>
            <a:r>
              <a:rPr lang="en-US" sz="2000" b="0" dirty="0" err="1">
                <a:latin typeface="Arial" pitchFamily="-108" charset="0"/>
              </a:rPr>
              <a:t>,</a:t>
            </a:r>
            <a:r>
              <a:rPr lang="en-US" sz="2000" dirty="0" err="1">
                <a:latin typeface="Arial" pitchFamily="-108" charset="0"/>
              </a:rPr>
              <a:t>r</a:t>
            </a:r>
            <a:r>
              <a:rPr lang="en-US" sz="20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61131006">
            <a:off x="2483221" y="1564481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514600" y="1143000"/>
            <a:ext cx="9906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3581400" y="1143000"/>
            <a:ext cx="1524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171156" y="1620044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d</a:t>
            </a:r>
            <a:r>
              <a:rPr lang="en-US" sz="2000" b="0" baseline="30000">
                <a:latin typeface="Arial" pitchFamily="-108" charset="0"/>
              </a:rPr>
              <a:t>2</a:t>
            </a:r>
            <a:r>
              <a:rPr lang="en-US" sz="2000" b="0">
                <a:latin typeface="Arial" pitchFamily="-108" charset="0"/>
              </a:rPr>
              <a:t>k</a:t>
            </a:r>
            <a:r>
              <a:rPr lang="en-US" sz="2000" b="0" baseline="-25000">
                <a:latin typeface="Arial" pitchFamily="-108" charset="0"/>
              </a:rPr>
              <a:t>T</a:t>
            </a:r>
            <a:endParaRPr lang="en-US" sz="1000" b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6842125" y="4114800"/>
            <a:ext cx="2301875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distributions</a:t>
            </a: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0" y="4267200"/>
            <a:ext cx="3492500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distributions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pic>
        <p:nvPicPr>
          <p:cNvPr id="359443" name="Picture 19" descr="tmd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" y="3505200"/>
            <a:ext cx="2438400" cy="608013"/>
          </a:xfrm>
          <a:prstGeom prst="rect">
            <a:avLst/>
          </a:prstGeom>
          <a:noFill/>
        </p:spPr>
      </p:pic>
      <p:pic>
        <p:nvPicPr>
          <p:cNvPr id="359444" name="Picture 20" descr="gpd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25" y="3352800"/>
            <a:ext cx="2276475" cy="593725"/>
          </a:xfrm>
          <a:prstGeom prst="rect">
            <a:avLst/>
          </a:prstGeom>
          <a:noFill/>
        </p:spPr>
      </p:pic>
      <p:sp>
        <p:nvSpPr>
          <p:cNvPr id="359445" name="Text Box 21"/>
          <p:cNvSpPr txBox="1">
            <a:spLocks noChangeArrowheads="1"/>
          </p:cNvSpPr>
          <p:nvPr/>
        </p:nvSpPr>
        <p:spPr bwMode="auto">
          <a:xfrm>
            <a:off x="7239000" y="1816100"/>
            <a:ext cx="514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GPD</a:t>
            </a: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4953000" y="609600"/>
            <a:ext cx="41910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u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3788569" y="1780381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029200" y="2819400"/>
            <a:ext cx="243840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GPDs: H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</a:t>
            </a:r>
            <a:r>
              <a:rPr lang="en-US" sz="2000" b="0">
                <a:latin typeface="Symbol" pitchFamily="-108" charset="2"/>
              </a:rPr>
              <a:t>x</a:t>
            </a:r>
            <a:r>
              <a:rPr lang="en-US" sz="2000" b="0">
                <a:latin typeface="Arial" pitchFamily="-108" charset="0"/>
              </a:rPr>
              <a:t>,t), …</a:t>
            </a:r>
          </a:p>
        </p:txBody>
      </p:sp>
      <p:pic>
        <p:nvPicPr>
          <p:cNvPr id="359449" name="Picture 2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0" y="1235075"/>
            <a:ext cx="2286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2590799" y="3276600"/>
            <a:ext cx="1520627" cy="15138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20796" y="-76200"/>
            <a:ext cx="90394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38200" y="5421868"/>
            <a:ext cx="428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105400" y="5486400"/>
          <a:ext cx="3886200" cy="871329"/>
        </p:xfrm>
        <a:graphic>
          <a:graphicData uri="http://schemas.openxmlformats.org/presentationml/2006/ole">
            <p:oleObj spid="_x0000_s16386" name="Equation" r:id="rId9" imgW="2095200" imgH="469800" progId="Equation.3">
              <p:embed/>
            </p:oleObj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3613496" y="5562600"/>
            <a:ext cx="1339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Proton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spin puzzle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2400" y="54864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SSA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le 39"/>
          <p:cNvSpPr/>
          <p:nvPr/>
        </p:nvSpPr>
        <p:spPr>
          <a:xfrm>
            <a:off x="5472113" y="876300"/>
            <a:ext cx="2605087" cy="838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2" name="CasellaDiTesto 3"/>
          <p:cNvSpPr txBox="1">
            <a:spLocks noChangeArrowheads="1"/>
          </p:cNvSpPr>
          <p:nvPr/>
        </p:nvSpPr>
        <p:spPr bwMode="auto">
          <a:xfrm>
            <a:off x="90488" y="762000"/>
            <a:ext cx="37195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b="1">
                <a:ea typeface="ＭＳ Ｐゴシック" pitchFamily="-65" charset="-128"/>
                <a:cs typeface="ＭＳ Ｐゴシック" pitchFamily="-65" charset="-128"/>
              </a:rPr>
              <a:t>unpolarized beam, transv. target</a:t>
            </a:r>
          </a:p>
        </p:txBody>
      </p:sp>
      <p:sp>
        <p:nvSpPr>
          <p:cNvPr id="12295" name="Rectangle 56"/>
          <p:cNvSpPr>
            <a:spLocks noChangeArrowheads="1"/>
          </p:cNvSpPr>
          <p:nvPr/>
        </p:nvSpPr>
        <p:spPr bwMode="auto">
          <a:xfrm>
            <a:off x="228600" y="4876800"/>
            <a:ext cx="285670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1B25FF"/>
                </a:solidFill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b="1" dirty="0" smtClean="0">
                <a:solidFill>
                  <a:srgbClr val="1B25FF"/>
                </a:solidFill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R</a:t>
            </a:r>
            <a:r>
              <a:rPr lang="en-US" sz="1400" b="1" dirty="0" smtClean="0">
                <a:solidFill>
                  <a:srgbClr val="1B25FF"/>
                </a:solidFill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elation in no-gluon models:</a:t>
            </a:r>
            <a:endParaRPr lang="en-US" sz="1400" b="1" dirty="0"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r>
              <a:rPr lang="en-US" sz="1400" b="1" dirty="0"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(in bag &amp; spectator model)</a:t>
            </a:r>
            <a:r>
              <a:rPr lang="en-US" sz="1400" b="1" dirty="0">
                <a:ea typeface="ＭＳ Ｐゴシック" pitchFamily="-65" charset="-128"/>
                <a:cs typeface="ＭＳ Ｐゴシック" pitchFamily="-65" charset="-128"/>
              </a:rPr>
              <a:t> </a:t>
            </a:r>
          </a:p>
        </p:txBody>
      </p:sp>
      <p:grpSp>
        <p:nvGrpSpPr>
          <p:cNvPr id="3" name="Gruppo 40"/>
          <p:cNvGrpSpPr>
            <a:grpSpLocks/>
          </p:cNvGrpSpPr>
          <p:nvPr/>
        </p:nvGrpSpPr>
        <p:grpSpPr bwMode="auto">
          <a:xfrm>
            <a:off x="4343400" y="2743200"/>
            <a:ext cx="4648200" cy="3509963"/>
            <a:chOff x="4343400" y="2895600"/>
            <a:chExt cx="4648200" cy="3509963"/>
          </a:xfrm>
        </p:grpSpPr>
        <p:pic>
          <p:nvPicPr>
            <p:cNvPr id="12315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43400" y="2895600"/>
              <a:ext cx="4648200" cy="3509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6" name="CasellaDiTesto 39"/>
            <p:cNvSpPr txBox="1">
              <a:spLocks noChangeArrowheads="1"/>
            </p:cNvSpPr>
            <p:nvPr/>
          </p:nvSpPr>
          <p:spPr bwMode="auto">
            <a:xfrm>
              <a:off x="7391400" y="5410200"/>
              <a:ext cx="14269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1" i="1">
                  <a:ea typeface="ＭＳ Ｐゴシック" pitchFamily="-65" charset="-128"/>
                  <a:cs typeface="ＭＳ Ｐゴシック" pitchFamily="-65" charset="-128"/>
                </a:rPr>
                <a:t>Avakian et al., </a:t>
              </a:r>
            </a:p>
            <a:p>
              <a:r>
                <a:rPr lang="it-IT" sz="1400" b="1" i="1">
                  <a:ea typeface="ＭＳ Ｐゴシック" pitchFamily="-65" charset="-128"/>
                  <a:cs typeface="ＭＳ Ｐゴシック" pitchFamily="-65" charset="-128"/>
                </a:rPr>
                <a:t>PRD78,114024</a:t>
              </a:r>
            </a:p>
          </p:txBody>
        </p:sp>
      </p:grpSp>
      <p:grpSp>
        <p:nvGrpSpPr>
          <p:cNvPr id="4" name="Gruppo 41"/>
          <p:cNvGrpSpPr>
            <a:grpSpLocks/>
          </p:cNvGrpSpPr>
          <p:nvPr/>
        </p:nvGrpSpPr>
        <p:grpSpPr bwMode="auto">
          <a:xfrm>
            <a:off x="0" y="1295400"/>
            <a:ext cx="3886200" cy="3505200"/>
            <a:chOff x="0" y="2971800"/>
            <a:chExt cx="3886200" cy="3505200"/>
          </a:xfrm>
        </p:grpSpPr>
        <p:grpSp>
          <p:nvGrpSpPr>
            <p:cNvPr id="5" name="Gruppo 39"/>
            <p:cNvGrpSpPr>
              <a:grpSpLocks/>
            </p:cNvGrpSpPr>
            <p:nvPr/>
          </p:nvGrpSpPr>
          <p:grpSpPr bwMode="auto">
            <a:xfrm>
              <a:off x="0" y="2971800"/>
              <a:ext cx="3886200" cy="3505200"/>
              <a:chOff x="0" y="2971800"/>
              <a:chExt cx="3886200" cy="3505200"/>
            </a:xfrm>
          </p:grpSpPr>
          <p:sp>
            <p:nvSpPr>
              <p:cNvPr id="12302" name="Rettangolo 38"/>
              <p:cNvSpPr>
                <a:spLocks noChangeArrowheads="1"/>
              </p:cNvSpPr>
              <p:nvPr/>
            </p:nvSpPr>
            <p:spPr bwMode="auto">
              <a:xfrm>
                <a:off x="76200" y="2971800"/>
                <a:ext cx="3810000" cy="3505200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2400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03" name="Rectangle 3"/>
              <p:cNvSpPr>
                <a:spLocks noChangeArrowheads="1"/>
              </p:cNvSpPr>
              <p:nvPr/>
            </p:nvSpPr>
            <p:spPr bwMode="auto">
              <a:xfrm>
                <a:off x="0" y="2971800"/>
                <a:ext cx="3657600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Tahoma" pitchFamily="-65" charset="0"/>
                    <a:ea typeface="ＭＳ Ｐゴシック" pitchFamily="-65" charset="-128"/>
                    <a:cs typeface="ＭＳ Ｐゴシック" pitchFamily="-65" charset="-128"/>
                  </a:rPr>
                  <a:t>non spherical shape of the nucleon</a:t>
                </a:r>
                <a:r>
                  <a:rPr lang="en-US" sz="2000" b="1" dirty="0">
                    <a:solidFill>
                      <a:schemeClr val="bg1"/>
                    </a:solidFill>
                    <a:latin typeface="Tahoma" pitchFamily="-65" charset="0"/>
                    <a:ea typeface="ＭＳ Ｐゴシック" pitchFamily="-65" charset="-128"/>
                    <a:cs typeface="ＭＳ Ｐゴシック" pitchFamily="-65" charset="-128"/>
                  </a:rPr>
                  <a:t> </a:t>
                </a:r>
                <a:endParaRPr lang="en-US" sz="1200" b="1" dirty="0">
                  <a:solidFill>
                    <a:schemeClr val="bg1"/>
                  </a:solidFill>
                  <a:latin typeface="Helvetica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pic>
            <p:nvPicPr>
              <p:cNvPr id="12304" name="Picture 8" descr="pretzelosity_pasquini_0806"/>
              <p:cNvPicPr>
                <a:picLocks noChangeAspect="1" noChangeArrowheads="1"/>
              </p:cNvPicPr>
              <p:nvPr/>
            </p:nvPicPr>
            <p:blipFill>
              <a:blip r:embed="rId5"/>
              <a:srcRect l="53073" t="67108" r="12062" b="18642"/>
              <a:stretch>
                <a:fillRect/>
              </a:stretch>
            </p:blipFill>
            <p:spPr bwMode="auto">
              <a:xfrm>
                <a:off x="1236836" y="3979324"/>
                <a:ext cx="2524649" cy="12792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305" name="Rectangle 9"/>
              <p:cNvSpPr>
                <a:spLocks noChangeArrowheads="1"/>
              </p:cNvSpPr>
              <p:nvPr/>
            </p:nvSpPr>
            <p:spPr bwMode="auto">
              <a:xfrm>
                <a:off x="1902271" y="3625197"/>
                <a:ext cx="1199940" cy="455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ea typeface="ＭＳ Ｐゴシック" pitchFamily="-65" charset="-128"/>
                    <a:cs typeface="ＭＳ Ｐゴシック" pitchFamily="-65" charset="-128"/>
                  </a:rPr>
                  <a:t>u quark</a:t>
                </a:r>
              </a:p>
            </p:txBody>
          </p:sp>
          <p:sp>
            <p:nvSpPr>
              <p:cNvPr id="12306" name="Rectangle 10"/>
              <p:cNvSpPr>
                <a:spLocks noChangeArrowheads="1"/>
              </p:cNvSpPr>
              <p:nvPr/>
            </p:nvSpPr>
            <p:spPr bwMode="auto">
              <a:xfrm>
                <a:off x="1039174" y="5382220"/>
                <a:ext cx="710106" cy="3969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 err="1">
                    <a:ea typeface="ＭＳ Ｐゴシック" pitchFamily="-65" charset="-128"/>
                    <a:cs typeface="ＭＳ Ｐゴシック" pitchFamily="-65" charset="-128"/>
                  </a:rPr>
                  <a:t>k</a:t>
                </a:r>
                <a:r>
                  <a:rPr lang="en-US" sz="2000" baseline="-25000" dirty="0" err="1">
                    <a:ea typeface="ＭＳ Ｐゴシック" pitchFamily="-65" charset="-128"/>
                    <a:cs typeface="ＭＳ Ｐゴシック" pitchFamily="-65" charset="-128"/>
                    <a:sym typeface="Symbol" pitchFamily="-65" charset="2"/>
                  </a:rPr>
                  <a:t></a:t>
                </a:r>
                <a:r>
                  <a:rPr lang="en-US" sz="2000" dirty="0">
                    <a:ea typeface="ＭＳ Ｐゴシック" pitchFamily="-65" charset="-128"/>
                    <a:cs typeface="ＭＳ Ｐゴシック" pitchFamily="-65" charset="-128"/>
                  </a:rPr>
                  <a:t>=0</a:t>
                </a:r>
              </a:p>
            </p:txBody>
          </p:sp>
          <p:sp>
            <p:nvSpPr>
              <p:cNvPr id="12307" name="Rectangle 11"/>
              <p:cNvSpPr>
                <a:spLocks noChangeArrowheads="1"/>
              </p:cNvSpPr>
              <p:nvPr/>
            </p:nvSpPr>
            <p:spPr bwMode="auto">
              <a:xfrm>
                <a:off x="2286000" y="5987397"/>
                <a:ext cx="1500310" cy="3969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ea typeface="ＭＳ Ｐゴシック" pitchFamily="-65" charset="-128"/>
                    <a:cs typeface="ＭＳ Ｐゴシック" pitchFamily="-65" charset="-128"/>
                  </a:rPr>
                  <a:t>k</a:t>
                </a:r>
                <a:r>
                  <a:rPr lang="en-US" sz="2000" baseline="-25000">
                    <a:ea typeface="ＭＳ Ｐゴシック" pitchFamily="-65" charset="-128"/>
                    <a:cs typeface="ＭＳ Ｐゴシック" pitchFamily="-65" charset="-128"/>
                    <a:sym typeface="Symbol" pitchFamily="-65" charset="2"/>
                  </a:rPr>
                  <a:t></a:t>
                </a:r>
                <a:r>
                  <a:rPr lang="en-US" sz="2000">
                    <a:ea typeface="ＭＳ Ｐゴシック" pitchFamily="-65" charset="-128"/>
                    <a:cs typeface="ＭＳ Ｐゴシック" pitchFamily="-65" charset="-128"/>
                  </a:rPr>
                  <a:t>=2.0 GeV</a:t>
                </a:r>
                <a:endParaRPr lang="en-US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08" name="Line 19"/>
              <p:cNvSpPr>
                <a:spLocks noChangeShapeType="1"/>
              </p:cNvSpPr>
              <p:nvPr/>
            </p:nvSpPr>
            <p:spPr bwMode="auto">
              <a:xfrm flipH="1">
                <a:off x="1386838" y="4660549"/>
                <a:ext cx="634112" cy="765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9" name="Line 19"/>
              <p:cNvSpPr>
                <a:spLocks noChangeShapeType="1"/>
              </p:cNvSpPr>
              <p:nvPr/>
            </p:nvSpPr>
            <p:spPr bwMode="auto">
              <a:xfrm>
                <a:off x="3276600" y="5072997"/>
                <a:ext cx="155798" cy="914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0" name="Freccia a destra 32"/>
              <p:cNvSpPr>
                <a:spLocks noChangeArrowheads="1"/>
              </p:cNvSpPr>
              <p:nvPr/>
            </p:nvSpPr>
            <p:spPr bwMode="auto">
              <a:xfrm>
                <a:off x="228600" y="4513471"/>
                <a:ext cx="533400" cy="152400"/>
              </a:xfrm>
              <a:prstGeom prst="rightArrow">
                <a:avLst>
                  <a:gd name="adj1" fmla="val 50000"/>
                  <a:gd name="adj2" fmla="val 50005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2400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11" name="CasellaDiTesto 33"/>
              <p:cNvSpPr txBox="1">
                <a:spLocks noChangeArrowheads="1"/>
              </p:cNvSpPr>
              <p:nvPr/>
            </p:nvSpPr>
            <p:spPr bwMode="auto">
              <a:xfrm>
                <a:off x="228600" y="4056271"/>
                <a:ext cx="46839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2000" b="1" dirty="0">
                    <a:ea typeface="ＭＳ Ｐゴシック" pitchFamily="-65" charset="-128"/>
                    <a:cs typeface="ＭＳ Ｐゴシック" pitchFamily="-65" charset="-128"/>
                  </a:rPr>
                  <a:t>S</a:t>
                </a:r>
                <a:r>
                  <a:rPr lang="it-IT" sz="2000" b="1" baseline="-25000" dirty="0">
                    <a:ea typeface="ＭＳ Ｐゴシック" pitchFamily="-65" charset="-128"/>
                    <a:cs typeface="ＭＳ Ｐゴシック" pitchFamily="-65" charset="-128"/>
                    <a:sym typeface="Symbol" pitchFamily="-65" charset="2"/>
                  </a:rPr>
                  <a:t></a:t>
                </a:r>
                <a:endParaRPr lang="it-IT" sz="2000" b="1" baseline="-25000" dirty="0"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312" name="Rectangle 26"/>
              <p:cNvSpPr>
                <a:spLocks noChangeArrowheads="1"/>
              </p:cNvSpPr>
              <p:nvPr/>
            </p:nvSpPr>
            <p:spPr bwMode="auto">
              <a:xfrm>
                <a:off x="152400" y="5810525"/>
                <a:ext cx="220980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b="1" i="1" dirty="0">
                    <a:ea typeface="ＭＳ Ｐゴシック" pitchFamily="-65" charset="-128"/>
                    <a:cs typeface="ＭＳ Ｐゴシック" pitchFamily="-65" charset="-128"/>
                  </a:rPr>
                  <a:t>B. </a:t>
                </a:r>
                <a:r>
                  <a:rPr lang="en-US" sz="1600" b="1" i="1" dirty="0" err="1">
                    <a:ea typeface="ＭＳ Ｐゴシック" pitchFamily="-65" charset="-128"/>
                    <a:cs typeface="ＭＳ Ｐゴシック" pitchFamily="-65" charset="-128"/>
                  </a:rPr>
                  <a:t>Pasquini</a:t>
                </a:r>
                <a:r>
                  <a:rPr lang="en-US" sz="1600" b="1" i="1" dirty="0">
                    <a:ea typeface="ＭＳ Ｐゴシック" pitchFamily="-65" charset="-128"/>
                    <a:cs typeface="ＭＳ Ｐゴシック" pitchFamily="-65" charset="-128"/>
                  </a:rPr>
                  <a:t> et al. arXiv:0806.2298 </a:t>
                </a:r>
              </a:p>
            </p:txBody>
          </p:sp>
        </p:grpSp>
        <p:cxnSp>
          <p:nvCxnSpPr>
            <p:cNvPr id="12300" name="Connettore 2 29"/>
            <p:cNvCxnSpPr>
              <a:cxnSpLocks noChangeShapeType="1"/>
            </p:cNvCxnSpPr>
            <p:nvPr/>
          </p:nvCxnSpPr>
          <p:spPr bwMode="auto">
            <a:xfrm rot="10800000" flipV="1">
              <a:off x="264459" y="4876800"/>
              <a:ext cx="4572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2301" name="Rettangolo 35"/>
            <p:cNvSpPr>
              <a:spLocks noChangeArrowheads="1"/>
            </p:cNvSpPr>
            <p:nvPr/>
          </p:nvSpPr>
          <p:spPr bwMode="auto">
            <a:xfrm>
              <a:off x="316188" y="4876800"/>
              <a:ext cx="32730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ea typeface="ＭＳ Ｐゴシック" pitchFamily="-65" charset="-128"/>
                  <a:cs typeface="ＭＳ Ｐゴシック" pitchFamily="-65" charset="-128"/>
                  <a:sym typeface="Symbol" pitchFamily="-65" charset="2"/>
                </a:rPr>
                <a:t>n</a:t>
              </a:r>
              <a:endParaRPr lang="it-IT" dirty="0"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Pretzelosity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04800" y="5568052"/>
            <a:ext cx="2971800" cy="616968"/>
            <a:chOff x="304800" y="5757839"/>
            <a:chExt cx="2971800" cy="616968"/>
          </a:xfrm>
        </p:grpSpPr>
        <p:sp>
          <p:nvSpPr>
            <p:cNvPr id="12317" name="Rectangle 57"/>
            <p:cNvSpPr>
              <a:spLocks noChangeArrowheads="1"/>
            </p:cNvSpPr>
            <p:nvPr/>
          </p:nvSpPr>
          <p:spPr bwMode="auto">
            <a:xfrm>
              <a:off x="304800" y="5757839"/>
              <a:ext cx="2971800" cy="616968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aphicFrame>
          <p:nvGraphicFramePr>
            <p:cNvPr id="12290" name="Object 2"/>
            <p:cNvGraphicFramePr>
              <a:graphicFrameLocks noChangeAspect="1"/>
            </p:cNvGraphicFramePr>
            <p:nvPr/>
          </p:nvGraphicFramePr>
          <p:xfrm>
            <a:off x="392112" y="5860032"/>
            <a:ext cx="2693197" cy="388368"/>
          </p:xfrm>
          <a:graphic>
            <a:graphicData uri="http://schemas.openxmlformats.org/presentationml/2006/ole">
              <p:oleObj spid="_x0000_s367618" name="Equation" r:id="rId6" imgW="7315200" imgH="1054100" progId="Equation.3">
                <p:embed/>
              </p:oleObj>
            </a:graphicData>
          </a:graphic>
        </p:graphicFrame>
      </p:grp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30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7" name="Rectangle 66"/>
          <p:cNvSpPr>
            <a:spLocks noChangeArrowheads="1"/>
          </p:cNvSpPr>
          <p:nvPr/>
        </p:nvSpPr>
        <p:spPr bwMode="auto">
          <a:xfrm>
            <a:off x="6019800" y="1905000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</a:t>
            </a:r>
            <a:r>
              <a:rPr lang="en-US" sz="1400" b="1" dirty="0" smtClean="0">
                <a:latin typeface="Times New Roman" pitchFamily="-65" charset="0"/>
              </a:rPr>
              <a:t>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endParaRPr lang="en-US" sz="1400" b="1" dirty="0" smtClean="0">
              <a:latin typeface="Times New Roman" pitchFamily="-65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67621" name="Object 5"/>
          <p:cNvGraphicFramePr>
            <a:graphicFrameLocks noChangeAspect="1"/>
          </p:cNvGraphicFramePr>
          <p:nvPr/>
        </p:nvGraphicFramePr>
        <p:xfrm>
          <a:off x="5562600" y="1066800"/>
          <a:ext cx="2452687" cy="444500"/>
        </p:xfrm>
        <a:graphic>
          <a:graphicData uri="http://schemas.openxmlformats.org/presentationml/2006/ole">
            <p:oleObj spid="_x0000_s367621" name="Equation" r:id="rId7" imgW="1117600" imgH="203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09600" y="1219200"/>
            <a:ext cx="2605087" cy="8382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4" name="Rettangolo 9"/>
          <p:cNvSpPr>
            <a:spLocks noChangeArrowheads="1"/>
          </p:cNvSpPr>
          <p:nvPr/>
        </p:nvSpPr>
        <p:spPr bwMode="auto">
          <a:xfrm>
            <a:off x="304800" y="762000"/>
            <a:ext cx="3684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Calibri" pitchFamily="-65" charset="0"/>
              </a:rPr>
              <a:t>unpolarized</a:t>
            </a:r>
            <a:r>
              <a:rPr lang="en-US" b="1" dirty="0">
                <a:latin typeface="Calibri" pitchFamily="-65" charset="0"/>
              </a:rPr>
              <a:t> beam, transverse target</a:t>
            </a:r>
            <a:r>
              <a:rPr lang="en-US" dirty="0">
                <a:latin typeface="Calibri" pitchFamily="-65" charset="0"/>
              </a:rPr>
              <a:t> </a:t>
            </a:r>
            <a:endParaRPr lang="it-IT" dirty="0">
              <a:latin typeface="Calibri" pitchFamily="-65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0" y="685800"/>
            <a:ext cx="44767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590800"/>
            <a:ext cx="5108575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11"/>
          <p:cNvSpPr>
            <a:spLocks noChangeArrowheads="1"/>
          </p:cNvSpPr>
          <p:nvPr/>
        </p:nvSpPr>
        <p:spPr bwMode="auto">
          <a:xfrm>
            <a:off x="6019800" y="4191000"/>
            <a:ext cx="1474788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65" charset="0"/>
                <a:hlinkClick r:id="rId6"/>
              </a:rPr>
              <a:t>S. Arnold</a:t>
            </a:r>
            <a:r>
              <a:rPr lang="en-US" sz="1600" dirty="0">
                <a:latin typeface="Calibri" pitchFamily="-65" charset="0"/>
              </a:rPr>
              <a:t> et al</a:t>
            </a:r>
            <a:r>
              <a:rPr lang="en-US" sz="16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>
                <a:latin typeface="Calibri" pitchFamily="-65" charset="0"/>
              </a:rPr>
              <a:t>arXiv</a:t>
            </a:r>
            <a:r>
              <a:rPr lang="en-US" sz="1400" b="1" dirty="0">
                <a:latin typeface="Calibri" pitchFamily="-65" charset="0"/>
              </a:rPr>
              <a:t>:0805.2137</a:t>
            </a:r>
            <a:r>
              <a:rPr lang="en-US" sz="1400" dirty="0">
                <a:latin typeface="Calibri" pitchFamily="-65" charset="0"/>
              </a:rPr>
              <a:t> </a:t>
            </a:r>
          </a:p>
        </p:txBody>
      </p:sp>
      <p:sp>
        <p:nvSpPr>
          <p:cNvPr id="11271" name="Rectangle 12"/>
          <p:cNvSpPr>
            <a:spLocks noChangeArrowheads="1"/>
          </p:cNvSpPr>
          <p:nvPr/>
        </p:nvSpPr>
        <p:spPr bwMode="auto">
          <a:xfrm>
            <a:off x="5715000" y="5309642"/>
            <a:ext cx="2590800" cy="769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65" charset="0"/>
                <a:hlinkClick r:id="rId7"/>
              </a:rPr>
              <a:t>M. Anselmino</a:t>
            </a:r>
            <a:r>
              <a:rPr lang="en-US" sz="1600" dirty="0">
                <a:latin typeface="Calibri" pitchFamily="-65" charset="0"/>
              </a:rPr>
              <a:t> et al</a:t>
            </a:r>
            <a:r>
              <a:rPr lang="en-US" sz="16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>
                <a:latin typeface="Calibri" pitchFamily="-65" charset="0"/>
              </a:rPr>
              <a:t>arXiv</a:t>
            </a:r>
            <a:r>
              <a:rPr lang="en-US" sz="1400" b="1" dirty="0">
                <a:latin typeface="Calibri" pitchFamily="-65" charset="0"/>
              </a:rPr>
              <a:t>:0805.2677</a:t>
            </a:r>
            <a:r>
              <a:rPr lang="en-US" sz="14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/>
              <a:t>Eur.Phys.J.A39:89-100,2009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11272" name="Line 22"/>
          <p:cNvSpPr>
            <a:spLocks noChangeShapeType="1"/>
          </p:cNvSpPr>
          <p:nvPr/>
        </p:nvSpPr>
        <p:spPr bwMode="auto">
          <a:xfrm flipH="1" flipV="1">
            <a:off x="4343400" y="3886200"/>
            <a:ext cx="1676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3" name="Line 23"/>
          <p:cNvSpPr>
            <a:spLocks noChangeShapeType="1"/>
          </p:cNvSpPr>
          <p:nvPr/>
        </p:nvSpPr>
        <p:spPr bwMode="auto">
          <a:xfrm>
            <a:off x="4419600" y="5257800"/>
            <a:ext cx="1219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Sivers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effect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149509" name="Object 5"/>
          <p:cNvGraphicFramePr>
            <a:graphicFrameLocks noChangeAspect="1"/>
          </p:cNvGraphicFramePr>
          <p:nvPr/>
        </p:nvGraphicFramePr>
        <p:xfrm>
          <a:off x="790575" y="1384300"/>
          <a:ext cx="2257425" cy="444500"/>
        </p:xfrm>
        <a:graphic>
          <a:graphicData uri="http://schemas.openxmlformats.org/presentationml/2006/ole">
            <p:oleObj spid="_x0000_s149509" name="Equation" r:id="rId8" imgW="1028700" imgH="203200" progId="Equation.3">
              <p:embed/>
            </p:oleObj>
          </a:graphicData>
        </a:graphic>
      </p:graphicFrame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31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8" name="Rectangle 66"/>
          <p:cNvSpPr>
            <a:spLocks noChangeArrowheads="1"/>
          </p:cNvSpPr>
          <p:nvPr/>
        </p:nvSpPr>
        <p:spPr bwMode="auto">
          <a:xfrm>
            <a:off x="2590800" y="2372380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</a:t>
            </a:r>
            <a:r>
              <a:rPr lang="en-US" sz="1400" b="1" dirty="0" smtClean="0">
                <a:latin typeface="Times New Roman" pitchFamily="-65" charset="0"/>
              </a:rPr>
              <a:t>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endParaRPr lang="en-US" sz="1400" b="1" dirty="0" smtClean="0">
              <a:latin typeface="Times New Roman" pitchFamily="-65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143000" y="52388"/>
            <a:ext cx="6907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304800" y="1858963"/>
            <a:ext cx="2514600" cy="4497387"/>
            <a:chOff x="192" y="1171"/>
            <a:chExt cx="1584" cy="2833"/>
          </a:xfrm>
        </p:grpSpPr>
        <p:sp>
          <p:nvSpPr>
            <p:cNvPr id="11269" name="Rectangle 5"/>
            <p:cNvSpPr>
              <a:spLocks noChangeArrowheads="1"/>
            </p:cNvSpPr>
            <p:nvPr/>
          </p:nvSpPr>
          <p:spPr bwMode="auto">
            <a:xfrm>
              <a:off x="336" y="1171"/>
              <a:ext cx="1200" cy="196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192" y="3427"/>
              <a:ext cx="1584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latin typeface="Arial" pitchFamily="-108" charset="0"/>
                </a:rPr>
                <a:t>Proton form factors, </a:t>
              </a:r>
              <a:r>
                <a:rPr lang="en-US" b="0" dirty="0">
                  <a:solidFill>
                    <a:srgbClr val="FF0000"/>
                  </a:solidFill>
                  <a:latin typeface="Arial" pitchFamily="-108" charset="0"/>
                </a:rPr>
                <a:t>transverse </a:t>
              </a:r>
              <a:r>
                <a:rPr lang="en-US" b="0" dirty="0">
                  <a:latin typeface="Arial" pitchFamily="-108" charset="0"/>
                </a:rPr>
                <a:t>charge &amp; current densities</a:t>
              </a:r>
            </a:p>
          </p:txBody>
        </p:sp>
        <p:pic>
          <p:nvPicPr>
            <p:cNvPr id="11271" name="Picture 7" descr="fig02-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1267"/>
              <a:ext cx="1065" cy="1802"/>
            </a:xfrm>
            <a:prstGeom prst="rect">
              <a:avLst/>
            </a:prstGeom>
            <a:noFill/>
          </p:spPr>
        </p:pic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1670050" y="838200"/>
            <a:ext cx="5376863" cy="560388"/>
            <a:chOff x="1052" y="748"/>
            <a:chExt cx="3387" cy="353"/>
          </a:xfrm>
        </p:grpSpPr>
        <p:sp>
          <p:nvSpPr>
            <p:cNvPr id="11282" name="Text Box 18"/>
            <p:cNvSpPr txBox="1">
              <a:spLocks noChangeArrowheads="1"/>
            </p:cNvSpPr>
            <p:nvPr/>
          </p:nvSpPr>
          <p:spPr bwMode="auto">
            <a:xfrm>
              <a:off x="1056" y="748"/>
              <a:ext cx="278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0" dirty="0">
                  <a:latin typeface="Arial" pitchFamily="-108" charset="0"/>
                </a:rPr>
                <a:t>D. Mueller, X. </a:t>
              </a:r>
              <a:r>
                <a:rPr lang="en-US" sz="1600" b="0" dirty="0" err="1">
                  <a:latin typeface="Arial" pitchFamily="-108" charset="0"/>
                </a:rPr>
                <a:t>Ji</a:t>
              </a:r>
              <a:r>
                <a:rPr lang="en-US" sz="1600" b="0" dirty="0">
                  <a:latin typeface="Arial" pitchFamily="-108" charset="0"/>
                </a:rPr>
                <a:t>, A. </a:t>
              </a:r>
              <a:r>
                <a:rPr lang="en-US" sz="1600" b="0" dirty="0" err="1">
                  <a:latin typeface="Arial" pitchFamily="-108" charset="0"/>
                </a:rPr>
                <a:t>Radyushkin</a:t>
              </a:r>
              <a:r>
                <a:rPr lang="en-US" sz="1600" b="0" dirty="0">
                  <a:latin typeface="Arial" pitchFamily="-108" charset="0"/>
                </a:rPr>
                <a:t>, A. </a:t>
              </a:r>
              <a:r>
                <a:rPr lang="en-US" sz="1600" b="0" dirty="0" err="1">
                  <a:latin typeface="Arial" pitchFamily="-108" charset="0"/>
                </a:rPr>
                <a:t>Belitsky</a:t>
              </a:r>
              <a:r>
                <a:rPr lang="en-US" sz="1600" b="0" dirty="0">
                  <a:latin typeface="Arial" pitchFamily="-108" charset="0"/>
                </a:rPr>
                <a:t>, …</a:t>
              </a:r>
              <a:endParaRPr lang="en-US" sz="1600" dirty="0">
                <a:latin typeface="Arial" pitchFamily="-108" charset="0"/>
              </a:endParaRPr>
            </a:p>
          </p:txBody>
        </p:sp>
        <p:sp>
          <p:nvSpPr>
            <p:cNvPr id="11300" name="Text Box 36"/>
            <p:cNvSpPr txBox="1">
              <a:spLocks noChangeArrowheads="1"/>
            </p:cNvSpPr>
            <p:nvPr/>
          </p:nvSpPr>
          <p:spPr bwMode="auto">
            <a:xfrm>
              <a:off x="1052" y="889"/>
              <a:ext cx="33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0" dirty="0">
                  <a:latin typeface="Arial" pitchFamily="-108" charset="0"/>
                </a:rPr>
                <a:t>M. </a:t>
              </a:r>
              <a:r>
                <a:rPr lang="en-US" sz="1600" b="0" dirty="0" err="1">
                  <a:latin typeface="Arial" pitchFamily="-108" charset="0"/>
                </a:rPr>
                <a:t>Burkardt</a:t>
              </a:r>
              <a:r>
                <a:rPr lang="en-US" sz="1600" b="0" dirty="0">
                  <a:latin typeface="Arial" pitchFamily="-108" charset="0"/>
                </a:rPr>
                <a:t>, … Interpretation in impact parameter space  </a:t>
              </a:r>
            </a:p>
          </p:txBody>
        </p:sp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6705600" y="1600200"/>
            <a:ext cx="2368550" cy="4994275"/>
            <a:chOff x="4224" y="1171"/>
            <a:chExt cx="1492" cy="3146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4224" y="1171"/>
              <a:ext cx="1492" cy="3146"/>
              <a:chOff x="4080" y="720"/>
              <a:chExt cx="1492" cy="3146"/>
            </a:xfrm>
          </p:grpSpPr>
          <p:sp>
            <p:nvSpPr>
              <p:cNvPr id="11273" name="Rectangle 9"/>
              <p:cNvSpPr>
                <a:spLocks noChangeArrowheads="1"/>
              </p:cNvSpPr>
              <p:nvPr/>
            </p:nvSpPr>
            <p:spPr bwMode="auto">
              <a:xfrm>
                <a:off x="4080" y="720"/>
                <a:ext cx="1248" cy="216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2400" b="0">
                  <a:solidFill>
                    <a:schemeClr val="hlink"/>
                  </a:solidFill>
                </a:endParaRPr>
              </a:p>
            </p:txBody>
          </p:sp>
          <p:sp>
            <p:nvSpPr>
              <p:cNvPr id="11274" name="Text Box 10"/>
              <p:cNvSpPr txBox="1">
                <a:spLocks noChangeArrowheads="1"/>
              </p:cNvSpPr>
              <p:nvPr/>
            </p:nvSpPr>
            <p:spPr bwMode="auto">
              <a:xfrm>
                <a:off x="4080" y="3116"/>
                <a:ext cx="1492" cy="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0" dirty="0">
                    <a:latin typeface="Arial" pitchFamily="-108" charset="0"/>
                  </a:rPr>
                  <a:t>Structure functions,</a:t>
                </a:r>
              </a:p>
              <a:p>
                <a:r>
                  <a:rPr lang="en-US" b="0" dirty="0">
                    <a:latin typeface="Arial" pitchFamily="-108" charset="0"/>
                  </a:rPr>
                  <a:t>quark </a:t>
                </a:r>
                <a:r>
                  <a:rPr lang="en-US" b="0" dirty="0">
                    <a:solidFill>
                      <a:srgbClr val="FF0000"/>
                    </a:solidFill>
                    <a:latin typeface="Arial" pitchFamily="-108" charset="0"/>
                  </a:rPr>
                  <a:t>longitudinal</a:t>
                </a:r>
              </a:p>
              <a:p>
                <a:r>
                  <a:rPr lang="en-US" b="0" dirty="0">
                    <a:latin typeface="Arial" pitchFamily="-108" charset="0"/>
                  </a:rPr>
                  <a:t>momentum &amp; </a:t>
                </a:r>
                <a:r>
                  <a:rPr lang="en-US" b="0" dirty="0" err="1">
                    <a:latin typeface="Arial" pitchFamily="-108" charset="0"/>
                  </a:rPr>
                  <a:t>helicity</a:t>
                </a:r>
                <a:r>
                  <a:rPr lang="en-US" b="0" dirty="0">
                    <a:latin typeface="Arial" pitchFamily="-108" charset="0"/>
                  </a:rPr>
                  <a:t> </a:t>
                </a:r>
              </a:p>
              <a:p>
                <a:r>
                  <a:rPr lang="en-US" b="0" dirty="0">
                    <a:latin typeface="Arial" pitchFamily="-108" charset="0"/>
                  </a:rPr>
                  <a:t>distributions</a:t>
                </a:r>
              </a:p>
            </p:txBody>
          </p:sp>
          <p:pic>
            <p:nvPicPr>
              <p:cNvPr id="11275" name="Picture 11" descr="fig02-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158" y="816"/>
                <a:ext cx="1074" cy="1975"/>
              </a:xfrm>
              <a:prstGeom prst="rect">
                <a:avLst/>
              </a:prstGeom>
              <a:noFill/>
            </p:spPr>
          </p:pic>
        </p:grpSp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4512" y="129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Group 52"/>
          <p:cNvGrpSpPr>
            <a:grpSpLocks/>
          </p:cNvGrpSpPr>
          <p:nvPr/>
        </p:nvGrpSpPr>
        <p:grpSpPr bwMode="auto">
          <a:xfrm>
            <a:off x="3505200" y="3124200"/>
            <a:ext cx="1981200" cy="1350963"/>
            <a:chOff x="2208" y="1968"/>
            <a:chExt cx="1248" cy="851"/>
          </a:xfrm>
        </p:grpSpPr>
        <p:sp>
          <p:nvSpPr>
            <p:cNvPr id="11312" name="AutoShape 48"/>
            <p:cNvSpPr>
              <a:spLocks noChangeArrowheads="1"/>
            </p:cNvSpPr>
            <p:nvPr/>
          </p:nvSpPr>
          <p:spPr bwMode="auto">
            <a:xfrm>
              <a:off x="2208" y="1968"/>
              <a:ext cx="1248" cy="336"/>
            </a:xfrm>
            <a:prstGeom prst="leftRightArrow">
              <a:avLst>
                <a:gd name="adj1" fmla="val 50000"/>
                <a:gd name="adj2" fmla="val 74286"/>
              </a:avLst>
            </a:prstGeom>
            <a:solidFill>
              <a:srgbClr val="00E4A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13" name="Text Box 49"/>
            <p:cNvSpPr txBox="1">
              <a:spLocks noChangeArrowheads="1"/>
            </p:cNvSpPr>
            <p:nvPr/>
          </p:nvSpPr>
          <p:spPr bwMode="auto">
            <a:xfrm>
              <a:off x="2678" y="2448"/>
              <a:ext cx="250" cy="37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7" name="Group 62"/>
          <p:cNvGrpSpPr>
            <a:grpSpLocks/>
          </p:cNvGrpSpPr>
          <p:nvPr/>
        </p:nvGrpSpPr>
        <p:grpSpPr bwMode="auto">
          <a:xfrm>
            <a:off x="2133600" y="1752600"/>
            <a:ext cx="4737100" cy="4765675"/>
            <a:chOff x="1344" y="1315"/>
            <a:chExt cx="2984" cy="3002"/>
          </a:xfrm>
        </p:grpSpPr>
        <p:grpSp>
          <p:nvGrpSpPr>
            <p:cNvPr id="8" name="Group 63"/>
            <p:cNvGrpSpPr>
              <a:grpSpLocks/>
            </p:cNvGrpSpPr>
            <p:nvPr/>
          </p:nvGrpSpPr>
          <p:grpSpPr bwMode="auto">
            <a:xfrm>
              <a:off x="1344" y="1315"/>
              <a:ext cx="2984" cy="3002"/>
              <a:chOff x="1344" y="1248"/>
              <a:chExt cx="2984" cy="3002"/>
            </a:xfrm>
          </p:grpSpPr>
          <p:sp>
            <p:nvSpPr>
              <p:cNvPr id="11328" name="Rectangle 64"/>
              <p:cNvSpPr>
                <a:spLocks noChangeArrowheads="1"/>
              </p:cNvSpPr>
              <p:nvPr/>
            </p:nvSpPr>
            <p:spPr bwMode="auto">
              <a:xfrm>
                <a:off x="2074" y="1248"/>
                <a:ext cx="1584" cy="2333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1329" name="Picture 65" descr="fig02-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154" y="1386"/>
                <a:ext cx="1419" cy="2058"/>
              </a:xfrm>
              <a:prstGeom prst="rect">
                <a:avLst/>
              </a:prstGeom>
              <a:noFill/>
            </p:spPr>
          </p:pic>
          <p:grpSp>
            <p:nvGrpSpPr>
              <p:cNvPr id="9" name="Group 66"/>
              <p:cNvGrpSpPr>
                <a:grpSpLocks/>
              </p:cNvGrpSpPr>
              <p:nvPr/>
            </p:nvGrpSpPr>
            <p:grpSpPr bwMode="auto">
              <a:xfrm>
                <a:off x="1344" y="2588"/>
                <a:ext cx="2984" cy="417"/>
                <a:chOff x="1344" y="1714"/>
                <a:chExt cx="2984" cy="417"/>
              </a:xfrm>
            </p:grpSpPr>
            <p:sp>
              <p:nvSpPr>
                <p:cNvPr id="11331" name="AutoShape 67"/>
                <p:cNvSpPr>
                  <a:spLocks noChangeArrowheads="1"/>
                </p:cNvSpPr>
                <p:nvPr/>
              </p:nvSpPr>
              <p:spPr bwMode="auto">
                <a:xfrm rot="1611983">
                  <a:off x="1344" y="1714"/>
                  <a:ext cx="688" cy="321"/>
                </a:xfrm>
                <a:prstGeom prst="rightArrow">
                  <a:avLst>
                    <a:gd name="adj1" fmla="val 50000"/>
                    <a:gd name="adj2" fmla="val 53583"/>
                  </a:avLst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332" name="AutoShape 68"/>
                <p:cNvSpPr>
                  <a:spLocks noChangeArrowheads="1"/>
                </p:cNvSpPr>
                <p:nvPr/>
              </p:nvSpPr>
              <p:spPr bwMode="auto">
                <a:xfrm rot="-1783923">
                  <a:off x="3643" y="1811"/>
                  <a:ext cx="685" cy="320"/>
                </a:xfrm>
                <a:prstGeom prst="leftArrow">
                  <a:avLst>
                    <a:gd name="adj1" fmla="val 50000"/>
                    <a:gd name="adj2" fmla="val 53516"/>
                  </a:avLst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333" name="Text Box 69"/>
              <p:cNvSpPr txBox="1">
                <a:spLocks noChangeArrowheads="1"/>
              </p:cNvSpPr>
              <p:nvPr/>
            </p:nvSpPr>
            <p:spPr bwMode="auto">
              <a:xfrm>
                <a:off x="1920" y="3673"/>
                <a:ext cx="1988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0" dirty="0">
                    <a:solidFill>
                      <a:srgbClr val="FF0000"/>
                    </a:solidFill>
                    <a:latin typeface="Arial" pitchFamily="-108" charset="0"/>
                  </a:rPr>
                  <a:t>Correlated </a:t>
                </a:r>
                <a:r>
                  <a:rPr lang="en-US" b="0" dirty="0">
                    <a:latin typeface="Arial" pitchFamily="-108" charset="0"/>
                  </a:rPr>
                  <a:t>quark momentum </a:t>
                </a:r>
              </a:p>
              <a:p>
                <a:r>
                  <a:rPr lang="en-US" b="0" dirty="0">
                    <a:latin typeface="Arial" pitchFamily="-108" charset="0"/>
                  </a:rPr>
                  <a:t>and </a:t>
                </a:r>
                <a:r>
                  <a:rPr lang="en-US" b="0" dirty="0" err="1">
                    <a:latin typeface="Arial" pitchFamily="-108" charset="0"/>
                  </a:rPr>
                  <a:t>helicity</a:t>
                </a:r>
                <a:r>
                  <a:rPr lang="en-US" b="0" dirty="0">
                    <a:latin typeface="Arial" pitchFamily="-108" charset="0"/>
                  </a:rPr>
                  <a:t> distributions in </a:t>
                </a:r>
              </a:p>
              <a:p>
                <a:r>
                  <a:rPr lang="en-US" b="0" dirty="0">
                    <a:latin typeface="Arial" pitchFamily="-108" charset="0"/>
                  </a:rPr>
                  <a:t>transverse space - </a:t>
                </a:r>
                <a:r>
                  <a:rPr lang="en-US" b="0" dirty="0" err="1">
                    <a:solidFill>
                      <a:srgbClr val="FF0000"/>
                    </a:solidFill>
                    <a:latin typeface="Arial" pitchFamily="-108" charset="0"/>
                  </a:rPr>
                  <a:t>GPDs</a:t>
                </a:r>
                <a:endParaRPr lang="en-US" b="0" dirty="0">
                  <a:solidFill>
                    <a:srgbClr val="FF0000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11334" name="Rectangle 70"/>
            <p:cNvSpPr>
              <a:spLocks noChangeArrowheads="1"/>
            </p:cNvSpPr>
            <p:nvPr/>
          </p:nvSpPr>
          <p:spPr bwMode="auto">
            <a:xfrm>
              <a:off x="2677" y="1508"/>
              <a:ext cx="192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32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Calibri"/>
              </a:rPr>
              <a:t>GPDs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7" name="Text Box 7"/>
          <p:cNvSpPr txBox="1">
            <a:spLocks noChangeArrowheads="1"/>
          </p:cNvSpPr>
          <p:nvPr/>
        </p:nvSpPr>
        <p:spPr bwMode="auto">
          <a:xfrm>
            <a:off x="228600" y="5151438"/>
            <a:ext cx="3505200" cy="94456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buClr>
                <a:srgbClr val="FF0000"/>
              </a:buClr>
              <a:buFont typeface="Wingdings" pitchFamily="-108" charset="2"/>
              <a:buChar char="§"/>
            </a:pPr>
            <a:r>
              <a:rPr lang="en-US" b="0" dirty="0">
                <a:solidFill>
                  <a:srgbClr val="FF0000"/>
                </a:solidFill>
                <a:latin typeface="Comic Sans MS" pitchFamily="-108" charset="0"/>
              </a:rPr>
              <a:t> </a:t>
            </a:r>
            <a:r>
              <a:rPr lang="en-US" b="0" dirty="0">
                <a:solidFill>
                  <a:srgbClr val="FF0000"/>
                </a:solidFill>
                <a:latin typeface="Arial" pitchFamily="-108" charset="0"/>
              </a:rPr>
              <a:t>Asymmetries highly </a:t>
            </a:r>
            <a:r>
              <a:rPr lang="en-US" b="0" dirty="0" smtClean="0">
                <a:solidFill>
                  <a:srgbClr val="FF0000"/>
                </a:solidFill>
                <a:latin typeface="Arial" pitchFamily="-108" charset="0"/>
              </a:rPr>
              <a:t>sensitive</a:t>
            </a:r>
            <a:endParaRPr lang="en-US" dirty="0" smtClean="0">
              <a:solidFill>
                <a:srgbClr val="FF0000"/>
              </a:solidFill>
              <a:latin typeface="Arial" pitchFamily="-108" charset="0"/>
            </a:endParaRPr>
          </a:p>
          <a:p>
            <a:pPr eaLnBrk="0" hangingPunct="0">
              <a:buClr>
                <a:srgbClr val="FF0000"/>
              </a:buClr>
            </a:pPr>
            <a:r>
              <a:rPr lang="en-US" b="0" dirty="0" smtClean="0">
                <a:solidFill>
                  <a:srgbClr val="FF0000"/>
                </a:solidFill>
                <a:latin typeface="Arial" pitchFamily="-108" charset="0"/>
              </a:rPr>
              <a:t>   to </a:t>
            </a:r>
            <a:r>
              <a:rPr lang="en-US" b="0" dirty="0">
                <a:solidFill>
                  <a:srgbClr val="FF0000"/>
                </a:solidFill>
                <a:latin typeface="Arial" pitchFamily="-108" charset="0"/>
              </a:rPr>
              <a:t>the </a:t>
            </a:r>
            <a:r>
              <a:rPr lang="en-US" b="0" dirty="0" err="1">
                <a:solidFill>
                  <a:srgbClr val="FF0000"/>
                </a:solidFill>
                <a:latin typeface="Arial" pitchFamily="-108" charset="0"/>
              </a:rPr>
              <a:t>u</a:t>
            </a:r>
            <a:r>
              <a:rPr lang="en-US" b="0" dirty="0">
                <a:solidFill>
                  <a:srgbClr val="FF0000"/>
                </a:solidFill>
                <a:latin typeface="Arial" pitchFamily="-108" charset="0"/>
              </a:rPr>
              <a:t>-quark </a:t>
            </a:r>
            <a:r>
              <a:rPr lang="en-US" b="0" dirty="0" smtClean="0">
                <a:solidFill>
                  <a:srgbClr val="FF0000"/>
                </a:solidFill>
                <a:latin typeface="Arial" pitchFamily="-108" charset="0"/>
              </a:rPr>
              <a:t>contributions to </a:t>
            </a:r>
          </a:p>
          <a:p>
            <a:pPr eaLnBrk="0" hangingPunct="0">
              <a:buClr>
                <a:srgbClr val="FF0000"/>
              </a:buClr>
            </a:pPr>
            <a:r>
              <a:rPr lang="en-US" dirty="0" smtClean="0">
                <a:solidFill>
                  <a:srgbClr val="FF0000"/>
                </a:solidFill>
                <a:latin typeface="Arial" pitchFamily="-108" charset="0"/>
              </a:rPr>
              <a:t>   </a:t>
            </a:r>
            <a:r>
              <a:rPr lang="en-US" b="0" dirty="0" smtClean="0">
                <a:solidFill>
                  <a:srgbClr val="FF0000"/>
                </a:solidFill>
                <a:latin typeface="Arial" pitchFamily="-108" charset="0"/>
              </a:rPr>
              <a:t>the </a:t>
            </a:r>
            <a:r>
              <a:rPr lang="en-US" b="0" dirty="0">
                <a:solidFill>
                  <a:srgbClr val="FF0000"/>
                </a:solidFill>
                <a:latin typeface="Arial" pitchFamily="-108" charset="0"/>
              </a:rPr>
              <a:t>proton spin.</a:t>
            </a:r>
          </a:p>
        </p:txBody>
      </p:sp>
      <p:sp>
        <p:nvSpPr>
          <p:cNvPr id="389131" name="Text Box 11"/>
          <p:cNvSpPr txBox="1">
            <a:spLocks noChangeArrowheads="1"/>
          </p:cNvSpPr>
          <p:nvPr/>
        </p:nvSpPr>
        <p:spPr bwMode="auto">
          <a:xfrm>
            <a:off x="381000" y="1066800"/>
            <a:ext cx="2209800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0" dirty="0" err="1">
                <a:solidFill>
                  <a:srgbClr val="FF0000"/>
                </a:solidFill>
              </a:rPr>
              <a:t>e</a:t>
            </a:r>
            <a:r>
              <a:rPr lang="en-US" sz="2800" b="0" dirty="0">
                <a:solidFill>
                  <a:srgbClr val="FF0000"/>
                </a:solidFill>
              </a:rPr>
              <a:t> </a:t>
            </a:r>
            <a:r>
              <a:rPr lang="en-US" sz="2800" b="0" dirty="0" err="1">
                <a:solidFill>
                  <a:srgbClr val="FF0000"/>
                </a:solidFill>
              </a:rPr>
              <a:t>p</a:t>
            </a:r>
            <a:r>
              <a:rPr lang="en-US" sz="2800" b="0" dirty="0">
                <a:solidFill>
                  <a:srgbClr val="FF0000"/>
                </a:solidFill>
              </a:rPr>
              <a:t>        </a:t>
            </a:r>
            <a:r>
              <a:rPr lang="en-US" sz="2800" b="0" dirty="0" err="1" smtClean="0">
                <a:solidFill>
                  <a:srgbClr val="FF0000"/>
                </a:solidFill>
              </a:rPr>
              <a:t>e</a:t>
            </a:r>
            <a:r>
              <a:rPr lang="en-US" sz="2800" b="0" dirty="0" smtClean="0">
                <a:solidFill>
                  <a:srgbClr val="FF0000"/>
                </a:solidFill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</a:rPr>
              <a:t>p</a:t>
            </a:r>
            <a:r>
              <a:rPr lang="en-US" sz="2800" b="0" dirty="0" smtClean="0">
                <a:solidFill>
                  <a:srgbClr val="FF0000"/>
                </a:solidFill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Symbol" pitchFamily="-108" charset="2"/>
              </a:rPr>
              <a:t>g</a:t>
            </a:r>
            <a:r>
              <a:rPr lang="en-US" sz="2800" b="0" dirty="0" smtClean="0">
                <a:solidFill>
                  <a:srgbClr val="FF0000"/>
                </a:solidFill>
                <a:latin typeface="Symbol" pitchFamily="-108" charset="2"/>
              </a:rPr>
              <a:t>  </a:t>
            </a:r>
            <a:endParaRPr lang="en-US" sz="2800" b="0" dirty="0">
              <a:solidFill>
                <a:srgbClr val="FF0000"/>
              </a:solidFill>
            </a:endParaRPr>
          </a:p>
        </p:txBody>
      </p:sp>
      <p:sp>
        <p:nvSpPr>
          <p:cNvPr id="389132" name="Line 12"/>
          <p:cNvSpPr>
            <a:spLocks noChangeShapeType="1"/>
          </p:cNvSpPr>
          <p:nvPr/>
        </p:nvSpPr>
        <p:spPr bwMode="auto">
          <a:xfrm>
            <a:off x="1219200" y="1371600"/>
            <a:ext cx="457200" cy="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33" name="Line 13"/>
          <p:cNvSpPr>
            <a:spLocks noChangeShapeType="1"/>
          </p:cNvSpPr>
          <p:nvPr/>
        </p:nvSpPr>
        <p:spPr bwMode="auto">
          <a:xfrm flipV="1">
            <a:off x="1066800" y="1143000"/>
            <a:ext cx="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34" name="Rectangle 14"/>
          <p:cNvSpPr>
            <a:spLocks noChangeArrowheads="1"/>
          </p:cNvSpPr>
          <p:nvPr/>
        </p:nvSpPr>
        <p:spPr bwMode="auto">
          <a:xfrm>
            <a:off x="149225" y="2133600"/>
            <a:ext cx="3657600" cy="5334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35" name="Text Box 15"/>
          <p:cNvSpPr txBox="1">
            <a:spLocks noChangeArrowheads="1"/>
          </p:cNvSpPr>
          <p:nvPr/>
        </p:nvSpPr>
        <p:spPr bwMode="auto">
          <a:xfrm>
            <a:off x="149225" y="2232025"/>
            <a:ext cx="3686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Symbol" pitchFamily="-108" charset="2"/>
              </a:rPr>
              <a:t>Ds 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~ </a:t>
            </a:r>
            <a:r>
              <a:rPr lang="en-US" b="0">
                <a:solidFill>
                  <a:srgbClr val="FF0000"/>
                </a:solidFill>
                <a:latin typeface="Tahoma" pitchFamily="-108" charset="0"/>
              </a:rPr>
              <a:t>sin</a:t>
            </a:r>
            <a:r>
              <a:rPr lang="en-US" b="0">
                <a:solidFill>
                  <a:srgbClr val="FF0000"/>
                </a:solidFill>
                <a:latin typeface="Symbol" pitchFamily="-108" charset="2"/>
              </a:rPr>
              <a:t>f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Im{k</a:t>
            </a:r>
            <a:r>
              <a:rPr lang="en-US" b="0" baseline="-25000">
                <a:solidFill>
                  <a:srgbClr val="000000"/>
                </a:solidFill>
                <a:latin typeface="Tahoma" pitchFamily="-108" charset="0"/>
              </a:rPr>
              <a:t>1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(F</a:t>
            </a:r>
            <a:r>
              <a:rPr lang="en-US" b="0" baseline="-25000">
                <a:solidFill>
                  <a:srgbClr val="000000"/>
                </a:solidFill>
                <a:latin typeface="Tahoma" pitchFamily="-108" charset="0"/>
              </a:rPr>
              <a:t>2</a:t>
            </a:r>
            <a:r>
              <a:rPr lang="en-US">
                <a:solidFill>
                  <a:srgbClr val="FF0000"/>
                </a:solidFill>
                <a:latin typeface="Comic Sans MS" pitchFamily="-108" charset="0"/>
                <a:ea typeface="Arial Unicode MS" pitchFamily="-108" charset="0"/>
                <a:cs typeface="Arial Unicode MS" pitchFamily="-108" charset="0"/>
              </a:rPr>
              <a:t>H</a:t>
            </a:r>
            <a:r>
              <a:rPr lang="en-US">
                <a:solidFill>
                  <a:srgbClr val="000000"/>
                </a:solidFill>
                <a:latin typeface="Comic Sans MS" pitchFamily="-108" charset="0"/>
              </a:rPr>
              <a:t> </a:t>
            </a:r>
            <a:r>
              <a:rPr lang="en-US" b="0">
                <a:solidFill>
                  <a:srgbClr val="000000"/>
                </a:solidFill>
              </a:rPr>
              <a:t>– </a:t>
            </a:r>
            <a:r>
              <a:rPr lang="en-US" b="0">
                <a:solidFill>
                  <a:srgbClr val="000000"/>
                </a:solidFill>
                <a:latin typeface="Arial" pitchFamily="-108" charset="0"/>
              </a:rPr>
              <a:t>F</a:t>
            </a:r>
            <a:r>
              <a:rPr lang="en-US" b="0" baseline="-25000">
                <a:solidFill>
                  <a:srgbClr val="000000"/>
                </a:solidFill>
                <a:latin typeface="Arial" pitchFamily="-108" charset="0"/>
              </a:rPr>
              <a:t>1</a:t>
            </a:r>
            <a:r>
              <a:rPr lang="en-US">
                <a:solidFill>
                  <a:srgbClr val="FF0000"/>
                </a:solidFill>
                <a:latin typeface="Comic Sans MS" pitchFamily="-108" charset="0"/>
              </a:rPr>
              <a:t>E</a:t>
            </a:r>
            <a:r>
              <a:rPr lang="en-US" b="0">
                <a:solidFill>
                  <a:srgbClr val="000000"/>
                </a:solidFill>
              </a:rPr>
              <a:t>) </a:t>
            </a:r>
            <a:r>
              <a:rPr lang="en-US" b="0">
                <a:solidFill>
                  <a:srgbClr val="000000"/>
                </a:solidFill>
                <a:latin typeface="Tahoma" pitchFamily="-108" charset="0"/>
              </a:rPr>
              <a:t>+…}d</a:t>
            </a:r>
            <a:r>
              <a:rPr lang="en-US" b="0">
                <a:solidFill>
                  <a:srgbClr val="000000"/>
                </a:solidFill>
                <a:latin typeface="Symbol" pitchFamily="-108" charset="2"/>
              </a:rPr>
              <a:t>f</a:t>
            </a:r>
            <a:endParaRPr lang="en-US" b="0">
              <a:solidFill>
                <a:srgbClr val="000000"/>
              </a:solidFill>
              <a:latin typeface="Tahoma" pitchFamily="-108" charset="0"/>
            </a:endParaRPr>
          </a:p>
        </p:txBody>
      </p:sp>
      <p:pic>
        <p:nvPicPr>
          <p:cNvPr id="389137" name="Picture 17" descr="autx"/>
          <p:cNvPicPr>
            <a:picLocks noChangeAspect="1" noChangeArrowheads="1"/>
          </p:cNvPicPr>
          <p:nvPr/>
        </p:nvPicPr>
        <p:blipFill>
          <a:blip r:embed="rId3"/>
          <a:srcRect t="6082"/>
          <a:stretch>
            <a:fillRect/>
          </a:stretch>
        </p:blipFill>
        <p:spPr bwMode="auto">
          <a:xfrm>
            <a:off x="3962400" y="2057400"/>
            <a:ext cx="5105400" cy="4419600"/>
          </a:xfrm>
          <a:prstGeom prst="rect">
            <a:avLst/>
          </a:prstGeom>
          <a:noFill/>
        </p:spPr>
      </p:pic>
      <p:sp>
        <p:nvSpPr>
          <p:cNvPr id="389138" name="Text Box 18"/>
          <p:cNvSpPr txBox="1">
            <a:spLocks noChangeArrowheads="1"/>
          </p:cNvSpPr>
          <p:nvPr/>
        </p:nvSpPr>
        <p:spPr bwMode="auto">
          <a:xfrm>
            <a:off x="5148263" y="1611313"/>
            <a:ext cx="3551237" cy="3651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Q</a:t>
            </a:r>
            <a:r>
              <a:rPr lang="en-US" sz="1600" b="0" baseline="30000">
                <a:solidFill>
                  <a:srgbClr val="FF0000"/>
                </a:solidFill>
                <a:latin typeface="Arial" pitchFamily="-108" charset="0"/>
              </a:rPr>
              <a:t>2</a:t>
            </a:r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=2.2 GeV</a:t>
            </a:r>
            <a:r>
              <a:rPr lang="en-US" sz="1600" b="0" baseline="30000">
                <a:solidFill>
                  <a:srgbClr val="FF0000"/>
                </a:solidFill>
                <a:latin typeface="Arial" pitchFamily="-108" charset="0"/>
              </a:rPr>
              <a:t>2</a:t>
            </a:r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, x</a:t>
            </a:r>
            <a:r>
              <a:rPr lang="en-US" sz="1600" b="0" baseline="-25000">
                <a:solidFill>
                  <a:srgbClr val="FF0000"/>
                </a:solidFill>
                <a:latin typeface="Arial" pitchFamily="-108" charset="0"/>
              </a:rPr>
              <a:t>B </a:t>
            </a:r>
            <a:r>
              <a:rPr lang="en-US" sz="1600" b="0">
                <a:solidFill>
                  <a:srgbClr val="FF0000"/>
                </a:solidFill>
                <a:latin typeface="Arial" pitchFamily="-108" charset="0"/>
              </a:rPr>
              <a:t>= 0.25, -t = 0.5GeV</a:t>
            </a:r>
            <a:r>
              <a:rPr lang="en-US" sz="1600" b="0" baseline="30000">
                <a:solidFill>
                  <a:srgbClr val="FF0000"/>
                </a:solidFill>
                <a:latin typeface="Arial" pitchFamily="-108" charset="0"/>
              </a:rPr>
              <a:t>2</a:t>
            </a:r>
          </a:p>
        </p:txBody>
      </p:sp>
      <p:sp>
        <p:nvSpPr>
          <p:cNvPr id="389141" name="Text Box 21"/>
          <p:cNvSpPr txBox="1">
            <a:spLocks noChangeArrowheads="1"/>
          </p:cNvSpPr>
          <p:nvPr/>
        </p:nvSpPr>
        <p:spPr bwMode="auto">
          <a:xfrm>
            <a:off x="5510870" y="1066800"/>
            <a:ext cx="23370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0" dirty="0">
                <a:solidFill>
                  <a:srgbClr val="FF0000"/>
                </a:solidFill>
                <a:latin typeface="Arial" pitchFamily="-108" charset="0"/>
              </a:rPr>
              <a:t>Sample kinematics</a:t>
            </a:r>
          </a:p>
        </p:txBody>
      </p:sp>
      <p:sp>
        <p:nvSpPr>
          <p:cNvPr id="389142" name="Text Box 22"/>
          <p:cNvSpPr txBox="1">
            <a:spLocks noChangeArrowheads="1"/>
          </p:cNvSpPr>
          <p:nvPr/>
        </p:nvSpPr>
        <p:spPr bwMode="auto">
          <a:xfrm>
            <a:off x="76200" y="3276600"/>
            <a:ext cx="33670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 err="1"/>
              <a:t>A</a:t>
            </a:r>
            <a:r>
              <a:rPr lang="en-US" sz="2000" b="0" baseline="-25000" dirty="0" err="1"/>
              <a:t>UTx</a:t>
            </a:r>
            <a:r>
              <a:rPr lang="en-US" sz="2000" b="0" dirty="0"/>
              <a:t> </a:t>
            </a:r>
            <a:r>
              <a:rPr lang="en-US" b="0" dirty="0"/>
              <a:t>Target polarization in the </a:t>
            </a:r>
          </a:p>
          <a:p>
            <a:r>
              <a:rPr lang="en-US" b="0" dirty="0"/>
              <a:t>         scattering plane</a:t>
            </a:r>
          </a:p>
        </p:txBody>
      </p:sp>
      <p:sp>
        <p:nvSpPr>
          <p:cNvPr id="389143" name="Text Box 23"/>
          <p:cNvSpPr txBox="1">
            <a:spLocks noChangeArrowheads="1"/>
          </p:cNvSpPr>
          <p:nvPr/>
        </p:nvSpPr>
        <p:spPr bwMode="auto">
          <a:xfrm>
            <a:off x="76200" y="4014787"/>
            <a:ext cx="4127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 err="1"/>
              <a:t>A</a:t>
            </a:r>
            <a:r>
              <a:rPr lang="en-US" sz="2000" b="0" baseline="-25000" dirty="0" err="1"/>
              <a:t>UTy</a:t>
            </a:r>
            <a:r>
              <a:rPr lang="en-US" sz="2000" b="0" dirty="0"/>
              <a:t> </a:t>
            </a:r>
            <a:r>
              <a:rPr lang="en-US" b="0" dirty="0"/>
              <a:t>Target polarization perpendicular</a:t>
            </a:r>
          </a:p>
          <a:p>
            <a:r>
              <a:rPr lang="en-US" b="0" dirty="0"/>
              <a:t>         to the scattering plane</a:t>
            </a:r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33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304800" y="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DVCS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66"/>
          <p:cNvSpPr>
            <a:spLocks noChangeArrowheads="1"/>
          </p:cNvSpPr>
          <p:nvPr/>
        </p:nvSpPr>
        <p:spPr bwMode="auto">
          <a:xfrm>
            <a:off x="4800600" y="3812143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</a:t>
            </a:r>
            <a:r>
              <a:rPr lang="en-US" sz="1400" b="1" dirty="0" smtClean="0">
                <a:latin typeface="Times New Roman" pitchFamily="-65" charset="0"/>
              </a:rPr>
              <a:t>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endParaRPr lang="en-US" sz="1400" b="1" dirty="0" smtClean="0">
              <a:latin typeface="Times New Roman" pitchFamily="-65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842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57" name="Rectangle 29"/>
          <p:cNvSpPr>
            <a:spLocks noChangeArrowheads="1"/>
          </p:cNvSpPr>
          <p:nvPr/>
        </p:nvSpPr>
        <p:spPr bwMode="auto">
          <a:xfrm>
            <a:off x="1981200" y="1143000"/>
            <a:ext cx="2743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2116138" y="1295401"/>
            <a:ext cx="2474913" cy="631823"/>
            <a:chOff x="229" y="673"/>
            <a:chExt cx="1559" cy="398"/>
          </a:xfrm>
        </p:grpSpPr>
        <p:sp>
          <p:nvSpPr>
            <p:cNvPr id="406532" name="Text Box 4"/>
            <p:cNvSpPr txBox="1">
              <a:spLocks noChangeArrowheads="1"/>
            </p:cNvSpPr>
            <p:nvPr/>
          </p:nvSpPr>
          <p:spPr bwMode="auto">
            <a:xfrm>
              <a:off x="720" y="673"/>
              <a:ext cx="10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/>
                <a:t>2</a:t>
              </a:r>
              <a:r>
                <a:rPr lang="en-US" sz="2000" b="0" dirty="0">
                  <a:latin typeface="Symbol" pitchFamily="-108" charset="2"/>
                </a:rPr>
                <a:t>D</a:t>
              </a:r>
              <a:r>
                <a:rPr lang="en-US" sz="2000" b="0" dirty="0" smtClean="0"/>
                <a:t>  (</a:t>
              </a:r>
              <a:r>
                <a:rPr lang="en-US" sz="2000" b="0" dirty="0" err="1"/>
                <a:t>Im(</a:t>
              </a:r>
              <a:r>
                <a:rPr lang="en-US" sz="2000" b="0" dirty="0" err="1">
                  <a:solidFill>
                    <a:srgbClr val="FF0000"/>
                  </a:solidFill>
                </a:rPr>
                <a:t>AB</a:t>
              </a:r>
              <a:r>
                <a:rPr lang="en-US" sz="2000" b="0" dirty="0">
                  <a:solidFill>
                    <a:srgbClr val="FF0000"/>
                  </a:solidFill>
                </a:rPr>
                <a:t>*</a:t>
              </a:r>
              <a:r>
                <a:rPr lang="en-US" sz="2000" b="0" dirty="0"/>
                <a:t>)) </a:t>
              </a:r>
            </a:p>
          </p:txBody>
        </p:sp>
        <p:sp>
          <p:nvSpPr>
            <p:cNvPr id="406533" name="Text Box 5"/>
            <p:cNvSpPr txBox="1">
              <a:spLocks noChangeArrowheads="1"/>
            </p:cNvSpPr>
            <p:nvPr/>
          </p:nvSpPr>
          <p:spPr bwMode="auto">
            <a:xfrm rot="10867965">
              <a:off x="900" y="819"/>
              <a:ext cx="20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latin typeface="Tahoma" pitchFamily="-108" charset="0"/>
                </a:rPr>
                <a:t>T</a:t>
              </a:r>
              <a:r>
                <a:rPr lang="en-US" sz="2000" b="0" dirty="0">
                  <a:solidFill>
                    <a:schemeClr val="bg2"/>
                  </a:solidFill>
                  <a:latin typeface="Tahoma" pitchFamily="-108" charset="0"/>
                </a:rPr>
                <a:t> </a:t>
              </a:r>
              <a:endParaRPr lang="en-US" sz="2000" b="0" dirty="0">
                <a:solidFill>
                  <a:schemeClr val="bg2"/>
                </a:solidFill>
                <a:latin typeface="Symbol" pitchFamily="-108" charset="2"/>
              </a:endParaRPr>
            </a:p>
          </p:txBody>
        </p:sp>
        <p:sp>
          <p:nvSpPr>
            <p:cNvPr id="406535" name="Text Box 7"/>
            <p:cNvSpPr txBox="1">
              <a:spLocks noChangeArrowheads="1"/>
            </p:cNvSpPr>
            <p:nvPr/>
          </p:nvSpPr>
          <p:spPr bwMode="auto">
            <a:xfrm>
              <a:off x="229" y="675"/>
              <a:ext cx="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>
                  <a:latin typeface="Symbol" pitchFamily="-108" charset="2"/>
                </a:rPr>
                <a:t>A</a:t>
              </a:r>
              <a:r>
                <a:rPr lang="en-US" sz="2000" b="0" baseline="-25000" dirty="0"/>
                <a:t>UT</a:t>
              </a:r>
              <a:r>
                <a:rPr lang="en-US" sz="2000" b="0" dirty="0">
                  <a:latin typeface="Symbol" pitchFamily="-108" charset="2"/>
                </a:rPr>
                <a:t> ~ 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791200" y="2368963"/>
            <a:ext cx="2514600" cy="914400"/>
            <a:chOff x="5715000" y="2057400"/>
            <a:chExt cx="2514600" cy="914400"/>
          </a:xfrm>
        </p:grpSpPr>
        <p:sp>
          <p:nvSpPr>
            <p:cNvPr id="406537" name="Text Box 9"/>
            <p:cNvSpPr txBox="1">
              <a:spLocks noChangeArrowheads="1"/>
            </p:cNvSpPr>
            <p:nvPr/>
          </p:nvSpPr>
          <p:spPr bwMode="auto">
            <a:xfrm>
              <a:off x="6180138" y="2057400"/>
              <a:ext cx="2004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>
                  <a:solidFill>
                    <a:schemeClr val="hlink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A ~ </a:t>
              </a:r>
              <a:r>
                <a:rPr lang="en-US" sz="2400" b="0" dirty="0">
                  <a:solidFill>
                    <a:srgbClr val="FF0000"/>
                  </a:solidFill>
                  <a:latin typeface="Comic Sans MS" pitchFamily="-108" charset="0"/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2H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- </a:t>
              </a:r>
              <a:r>
                <a:rPr lang="en-US" sz="2400" b="0" dirty="0" err="1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06538" name="Text Box 10"/>
            <p:cNvSpPr txBox="1">
              <a:spLocks noChangeArrowheads="1"/>
            </p:cNvSpPr>
            <p:nvPr/>
          </p:nvSpPr>
          <p:spPr bwMode="auto">
            <a:xfrm>
              <a:off x="6256338" y="2509838"/>
              <a:ext cx="190969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0" dirty="0">
                  <a:solidFill>
                    <a:srgbClr val="FF0000"/>
                  </a:solidFill>
                </a:rPr>
                <a:t>B ~  2E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- </a:t>
              </a:r>
              <a:r>
                <a:rPr lang="en-US" sz="2400" b="0" dirty="0">
                  <a:solidFill>
                    <a:srgbClr val="FF0000"/>
                  </a:solidFill>
                </a:rPr>
                <a:t>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06539" name="Text Box 11"/>
            <p:cNvSpPr txBox="1">
              <a:spLocks noChangeArrowheads="1"/>
            </p:cNvSpPr>
            <p:nvPr/>
          </p:nvSpPr>
          <p:spPr bwMode="auto">
            <a:xfrm>
              <a:off x="5719763" y="2270125"/>
              <a:ext cx="4524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Symbol" pitchFamily="-108" charset="2"/>
                </a:rPr>
                <a:t>r</a:t>
              </a:r>
              <a:r>
                <a:rPr lang="en-US" sz="2400" baseline="30000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406540" name="Rectangle 12"/>
            <p:cNvSpPr>
              <a:spLocks noChangeArrowheads="1"/>
            </p:cNvSpPr>
            <p:nvPr/>
          </p:nvSpPr>
          <p:spPr bwMode="auto">
            <a:xfrm>
              <a:off x="5715000" y="2270125"/>
              <a:ext cx="4572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543" name="Rectangle 15"/>
            <p:cNvSpPr>
              <a:spLocks noChangeArrowheads="1"/>
            </p:cNvSpPr>
            <p:nvPr/>
          </p:nvSpPr>
          <p:spPr bwMode="auto">
            <a:xfrm>
              <a:off x="6248400" y="2057400"/>
              <a:ext cx="19812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06544" name="Picture 16" descr="rhoasym_cdrno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2200" y="2209800"/>
            <a:ext cx="4241800" cy="3905250"/>
          </a:xfrm>
          <a:prstGeom prst="rect">
            <a:avLst/>
          </a:prstGeom>
          <a:noFill/>
        </p:spPr>
      </p:pic>
      <p:pic>
        <p:nvPicPr>
          <p:cNvPr id="406545" name="Picture 17" descr="rhoasym_cd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725" y="2200275"/>
            <a:ext cx="4232275" cy="3895725"/>
          </a:xfrm>
          <a:prstGeom prst="rect">
            <a:avLst/>
          </a:prstGeom>
          <a:noFill/>
        </p:spPr>
      </p:pic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584450" y="2330450"/>
            <a:ext cx="1301750" cy="336550"/>
            <a:chOff x="1575" y="1608"/>
            <a:chExt cx="820" cy="212"/>
          </a:xfrm>
        </p:grpSpPr>
        <p:sp>
          <p:nvSpPr>
            <p:cNvPr id="406547" name="Text Box 19"/>
            <p:cNvSpPr txBox="1">
              <a:spLocks noChangeArrowheads="1"/>
            </p:cNvSpPr>
            <p:nvPr/>
          </p:nvSpPr>
          <p:spPr bwMode="auto">
            <a:xfrm>
              <a:off x="1643" y="1608"/>
              <a:ext cx="75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0">
                  <a:solidFill>
                    <a:srgbClr val="FF0000"/>
                  </a:solidFill>
                  <a:latin typeface="Arial" pitchFamily="-108" charset="0"/>
                </a:rPr>
                <a:t>Q</a:t>
              </a:r>
              <a:r>
                <a:rPr lang="en-US" sz="1600" b="0" baseline="30000">
                  <a:solidFill>
                    <a:srgbClr val="FF0000"/>
                  </a:solidFill>
                  <a:latin typeface="Arial" pitchFamily="-108" charset="0"/>
                </a:rPr>
                <a:t>2</a:t>
              </a:r>
              <a:r>
                <a:rPr lang="en-US" sz="1600" b="0">
                  <a:solidFill>
                    <a:srgbClr val="FF0000"/>
                  </a:solidFill>
                  <a:latin typeface="Arial" pitchFamily="-108" charset="0"/>
                </a:rPr>
                <a:t>=5 GeV</a:t>
              </a:r>
              <a:r>
                <a:rPr lang="en-US" sz="1600" b="0" baseline="30000">
                  <a:solidFill>
                    <a:srgbClr val="FF0000"/>
                  </a:solidFill>
                  <a:latin typeface="Arial" pitchFamily="-108" charset="0"/>
                </a:rPr>
                <a:t>2</a:t>
              </a:r>
            </a:p>
          </p:txBody>
        </p:sp>
        <p:sp>
          <p:nvSpPr>
            <p:cNvPr id="406548" name="Rectangle 20"/>
            <p:cNvSpPr>
              <a:spLocks noChangeArrowheads="1"/>
            </p:cNvSpPr>
            <p:nvPr/>
          </p:nvSpPr>
          <p:spPr bwMode="auto">
            <a:xfrm>
              <a:off x="1575" y="1666"/>
              <a:ext cx="48" cy="4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2400">
                <a:solidFill>
                  <a:srgbClr val="FF0000"/>
                </a:solidFill>
              </a:endParaRPr>
            </a:p>
          </p:txBody>
        </p:sp>
      </p:grpSp>
      <p:sp>
        <p:nvSpPr>
          <p:cNvPr id="406550" name="Text Box 22"/>
          <p:cNvSpPr txBox="1">
            <a:spLocks noChangeArrowheads="1"/>
          </p:cNvSpPr>
          <p:nvPr/>
        </p:nvSpPr>
        <p:spPr bwMode="auto">
          <a:xfrm>
            <a:off x="5702300" y="1133475"/>
            <a:ext cx="2984500" cy="77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FF0000"/>
                </a:solidFill>
              </a:rPr>
              <a:t>E</a:t>
            </a:r>
            <a:r>
              <a:rPr lang="en-US" sz="2000" b="0" baseline="30000">
                <a:solidFill>
                  <a:srgbClr val="FF0000"/>
                </a:solidFill>
              </a:rPr>
              <a:t>u</a:t>
            </a:r>
            <a:r>
              <a:rPr lang="en-US" sz="2000" b="0">
                <a:solidFill>
                  <a:srgbClr val="FF0000"/>
                </a:solidFill>
              </a:rPr>
              <a:t>, E</a:t>
            </a:r>
            <a:r>
              <a:rPr lang="en-US" sz="2000" b="0" baseline="30000">
                <a:solidFill>
                  <a:srgbClr val="FF0000"/>
                </a:solidFill>
              </a:rPr>
              <a:t>d</a:t>
            </a:r>
            <a:r>
              <a:rPr lang="en-US" sz="2000" b="0" baseline="30000">
                <a:solidFill>
                  <a:srgbClr val="FF0000"/>
                </a:solidFill>
                <a:latin typeface="Comic Sans MS" pitchFamily="-108" charset="0"/>
              </a:rPr>
              <a:t>  </a:t>
            </a:r>
            <a:r>
              <a:rPr lang="en-US" sz="2000" b="0">
                <a:latin typeface="Arial" pitchFamily="-108" charset="0"/>
              </a:rPr>
              <a:t>allow to map the</a:t>
            </a:r>
          </a:p>
          <a:p>
            <a:r>
              <a:rPr lang="en-US" sz="2000" b="0" i="1">
                <a:solidFill>
                  <a:srgbClr val="FF0000"/>
                </a:solidFill>
                <a:latin typeface="Arial" pitchFamily="-108" charset="0"/>
              </a:rPr>
              <a:t>orbital motion</a:t>
            </a:r>
            <a:r>
              <a:rPr lang="en-US" sz="2000" b="0" i="1">
                <a:latin typeface="Arial" pitchFamily="-108" charset="0"/>
              </a:rPr>
              <a:t> of quarks</a:t>
            </a:r>
            <a:r>
              <a:rPr lang="en-US" sz="2000" b="0">
                <a:latin typeface="Arial" pitchFamily="-108" charset="0"/>
              </a:rPr>
              <a:t>.</a:t>
            </a:r>
            <a:r>
              <a:rPr lang="en-US" sz="2400" b="0">
                <a:latin typeface="Arial" pitchFamily="-108" charset="0"/>
              </a:rPr>
              <a:t> </a:t>
            </a:r>
          </a:p>
        </p:txBody>
      </p:sp>
      <p:sp>
        <p:nvSpPr>
          <p:cNvPr id="406551" name="Text Box 23"/>
          <p:cNvSpPr txBox="1">
            <a:spLocks noChangeArrowheads="1"/>
          </p:cNvSpPr>
          <p:nvPr/>
        </p:nvSpPr>
        <p:spPr bwMode="auto">
          <a:xfrm>
            <a:off x="3962400" y="4572000"/>
            <a:ext cx="461963" cy="466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Symbol" pitchFamily="-108" charset="2"/>
              </a:rPr>
              <a:t>r</a:t>
            </a:r>
            <a:r>
              <a:rPr lang="en-US" sz="2400" baseline="30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06552" name="Text Box 24"/>
          <p:cNvSpPr txBox="1">
            <a:spLocks noChangeArrowheads="1"/>
          </p:cNvSpPr>
          <p:nvPr/>
        </p:nvSpPr>
        <p:spPr bwMode="auto">
          <a:xfrm>
            <a:off x="5208588" y="6096000"/>
            <a:ext cx="27781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aseline="-25000">
                <a:solidFill>
                  <a:schemeClr val="bg2"/>
                </a:solidFill>
              </a:rPr>
              <a:t>B</a:t>
            </a: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780088" y="3508620"/>
            <a:ext cx="2525712" cy="830263"/>
            <a:chOff x="3545" y="3028"/>
            <a:chExt cx="1591" cy="523"/>
          </a:xfrm>
        </p:grpSpPr>
        <p:sp>
          <p:nvSpPr>
            <p:cNvPr id="406558" name="Text Box 30"/>
            <p:cNvSpPr txBox="1">
              <a:spLocks noChangeArrowheads="1"/>
            </p:cNvSpPr>
            <p:nvPr/>
          </p:nvSpPr>
          <p:spPr bwMode="auto">
            <a:xfrm>
              <a:off x="3888" y="3028"/>
              <a:ext cx="1248" cy="52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Arial" pitchFamily="-108" charset="0"/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A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~ 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 err="1" smtClean="0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 smtClean="0">
                  <a:solidFill>
                    <a:srgbClr val="FF0000"/>
                  </a:solidFill>
                </a:rPr>
                <a:t>d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- </a:t>
              </a:r>
              <a:r>
                <a:rPr lang="en-US" sz="2400" b="0" dirty="0" err="1" smtClean="0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 smtClean="0">
                  <a:solidFill>
                    <a:srgbClr val="FF0000"/>
                  </a:solidFill>
                </a:rPr>
                <a:t>u</a:t>
              </a:r>
              <a:endParaRPr lang="en-US" sz="2400" b="0" baseline="30000" dirty="0" smtClean="0">
                <a:solidFill>
                  <a:srgbClr val="FF0000"/>
                </a:solidFill>
              </a:endParaRPr>
            </a:p>
            <a:p>
              <a:r>
                <a:rPr lang="en-US" sz="2400" b="0" baseline="3000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B </a:t>
              </a:r>
              <a:r>
                <a:rPr lang="en-US" sz="2400" b="0" dirty="0">
                  <a:solidFill>
                    <a:srgbClr val="FF0000"/>
                  </a:solidFill>
                </a:rPr>
                <a:t>~ 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E</a:t>
              </a:r>
              <a:r>
                <a:rPr lang="en-US" sz="2400" b="0" baseline="30000" dirty="0" smtClean="0">
                  <a:solidFill>
                    <a:srgbClr val="FF0000"/>
                  </a:solidFill>
                </a:rPr>
                <a:t>d  </a:t>
              </a:r>
              <a:r>
                <a:rPr lang="en-US" sz="2400" dirty="0" smtClean="0">
                  <a:solidFill>
                    <a:srgbClr val="FF0000"/>
                  </a:solidFill>
                </a:rPr>
                <a:t>-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 err="1" smtClean="0">
                  <a:solidFill>
                    <a:srgbClr val="FF0000"/>
                  </a:solidFill>
                </a:rPr>
                <a:t>E</a:t>
              </a:r>
              <a:r>
                <a:rPr lang="en-US" sz="2400" b="0" baseline="30000" dirty="0" err="1" smtClean="0">
                  <a:solidFill>
                    <a:srgbClr val="FF0000"/>
                  </a:solidFill>
                </a:rPr>
                <a:t>u</a:t>
              </a:r>
              <a:endParaRPr lang="en-US" sz="2400" b="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406559" name="Text Box 31"/>
            <p:cNvSpPr txBox="1">
              <a:spLocks noChangeArrowheads="1"/>
            </p:cNvSpPr>
            <p:nvPr/>
          </p:nvSpPr>
          <p:spPr bwMode="auto">
            <a:xfrm>
              <a:off x="3545" y="3168"/>
              <a:ext cx="300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  <a:latin typeface="Symbol" pitchFamily="-108" charset="2"/>
                </a:rPr>
                <a:t>r</a:t>
              </a:r>
              <a:r>
                <a:rPr lang="en-US" sz="2400" baseline="30000" dirty="0">
                  <a:solidFill>
                    <a:srgbClr val="FF0000"/>
                  </a:solidFill>
                </a:rPr>
                <a:t>+</a:t>
              </a:r>
            </a:p>
          </p:txBody>
        </p:sp>
      </p:grpSp>
      <p:sp>
        <p:nvSpPr>
          <p:cNvPr id="2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34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271463" y="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Exclusive </a:t>
            </a:r>
            <a:r>
              <a:rPr lang="en-US" sz="3600" b="1" dirty="0" smtClean="0">
                <a:solidFill>
                  <a:srgbClr val="0000FF"/>
                </a:solidFill>
                <a:latin typeface="Symbol"/>
              </a:rPr>
              <a:t>r</a:t>
            </a:r>
            <a:r>
              <a:rPr lang="en-US" sz="3600" b="1" baseline="30000" dirty="0" smtClean="0">
                <a:solidFill>
                  <a:srgbClr val="0000FF"/>
                </a:solidFill>
                <a:latin typeface="Calibri"/>
              </a:rPr>
              <a:t>0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production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42" name="Text Box 14"/>
          <p:cNvSpPr txBox="1">
            <a:spLocks noChangeAspect="1" noChangeArrowheads="1"/>
          </p:cNvSpPr>
          <p:nvPr/>
        </p:nvSpPr>
        <p:spPr bwMode="auto">
          <a:xfrm>
            <a:off x="1600200" y="6096000"/>
            <a:ext cx="36806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/>
              <a:t>K. </a:t>
            </a:r>
            <a:r>
              <a:rPr lang="en-US" sz="1200" b="0" dirty="0" err="1"/>
              <a:t>Goeke</a:t>
            </a:r>
            <a:r>
              <a:rPr lang="en-US" sz="1200" b="0" dirty="0"/>
              <a:t>, M.V. </a:t>
            </a:r>
            <a:r>
              <a:rPr lang="en-US" sz="1200" b="0" dirty="0" err="1"/>
              <a:t>Polyakov</a:t>
            </a:r>
            <a:r>
              <a:rPr lang="en-US" sz="1200" b="0" dirty="0"/>
              <a:t>, M. </a:t>
            </a:r>
            <a:r>
              <a:rPr lang="en-US" sz="1200" b="0" dirty="0" err="1"/>
              <a:t>Vanderhaeghen</a:t>
            </a:r>
            <a:r>
              <a:rPr lang="en-US" sz="1200" b="0" dirty="0"/>
              <a:t>, 2001</a:t>
            </a:r>
            <a:endParaRPr lang="en-US" sz="2400" dirty="0"/>
          </a:p>
        </p:txBody>
      </p:sp>
      <p:sp>
        <p:nvSpPr>
          <p:cNvPr id="33" name="Rectangle 66"/>
          <p:cNvSpPr>
            <a:spLocks noChangeArrowheads="1"/>
          </p:cNvSpPr>
          <p:nvPr/>
        </p:nvSpPr>
        <p:spPr bwMode="auto">
          <a:xfrm>
            <a:off x="2998788" y="4048780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</a:t>
            </a:r>
            <a:r>
              <a:rPr lang="en-US" sz="1400" b="1" dirty="0" smtClean="0">
                <a:latin typeface="Times New Roman" pitchFamily="-65" charset="0"/>
              </a:rPr>
              <a:t>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</a:t>
            </a:r>
            <a:r>
              <a:rPr lang="en-US" sz="1400" b="1" baseline="30000" dirty="0" smtClean="0">
                <a:latin typeface="Times New Roman" pitchFamily="-65" charset="0"/>
              </a:rPr>
              <a:t>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</a:t>
            </a:r>
            <a:r>
              <a:rPr lang="en-US" sz="1400" b="1" dirty="0" smtClean="0">
                <a:latin typeface="Times New Roman" pitchFamily="-65" charset="0"/>
              </a:rPr>
              <a:t> </a:t>
            </a:r>
            <a:endParaRPr lang="en-US" sz="1400" b="1" dirty="0" smtClean="0">
              <a:latin typeface="Times New Roman" pitchFamily="-65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52400" y="6842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5776745" y="4631289"/>
            <a:ext cx="2570764" cy="914400"/>
            <a:chOff x="5691019" y="2057400"/>
            <a:chExt cx="2570764" cy="914400"/>
          </a:xfrm>
        </p:grpSpPr>
        <p:sp>
          <p:nvSpPr>
            <p:cNvPr id="39" name="Text Box 9"/>
            <p:cNvSpPr txBox="1">
              <a:spLocks noChangeArrowheads="1"/>
            </p:cNvSpPr>
            <p:nvPr/>
          </p:nvSpPr>
          <p:spPr bwMode="auto">
            <a:xfrm>
              <a:off x="6180138" y="2057400"/>
              <a:ext cx="208164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>
                  <a:solidFill>
                    <a:schemeClr val="hlink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A ~ </a:t>
              </a:r>
              <a:r>
                <a:rPr lang="en-US" sz="2400" b="0" dirty="0">
                  <a:solidFill>
                    <a:srgbClr val="FF0000"/>
                  </a:solidFill>
                  <a:latin typeface="Comic Sans MS" pitchFamily="-108" charset="0"/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2H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+ </a:t>
              </a:r>
              <a:r>
                <a:rPr lang="en-US" sz="2400" b="0" dirty="0" err="1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6256338" y="2509838"/>
              <a:ext cx="198694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0" dirty="0">
                  <a:solidFill>
                    <a:srgbClr val="FF0000"/>
                  </a:solidFill>
                </a:rPr>
                <a:t>B ~  2E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+ </a:t>
              </a:r>
              <a:r>
                <a:rPr lang="en-US" sz="2400" b="0" dirty="0">
                  <a:solidFill>
                    <a:srgbClr val="FF0000"/>
                  </a:solidFill>
                </a:rPr>
                <a:t>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1" name="Text Box 11"/>
            <p:cNvSpPr txBox="1">
              <a:spLocks noChangeArrowheads="1"/>
            </p:cNvSpPr>
            <p:nvPr/>
          </p:nvSpPr>
          <p:spPr bwMode="auto">
            <a:xfrm>
              <a:off x="5691019" y="2270125"/>
              <a:ext cx="5099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  <a:latin typeface="Symbol" pitchFamily="-108" charset="2"/>
                </a:rPr>
                <a:t>w</a:t>
              </a:r>
              <a:r>
                <a:rPr lang="en-US" sz="2400" baseline="30000" dirty="0" smtClean="0">
                  <a:solidFill>
                    <a:srgbClr val="FF0000"/>
                  </a:solidFill>
                </a:rPr>
                <a:t>0</a:t>
              </a:r>
              <a:endParaRPr lang="en-US" sz="24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42" name="Rectangle 12"/>
            <p:cNvSpPr>
              <a:spLocks noChangeArrowheads="1"/>
            </p:cNvSpPr>
            <p:nvPr/>
          </p:nvSpPr>
          <p:spPr bwMode="auto">
            <a:xfrm>
              <a:off x="5715000" y="2270125"/>
              <a:ext cx="4572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6248400" y="2057400"/>
              <a:ext cx="19812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665457" y="5779943"/>
            <a:ext cx="324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Possible flavor decomposition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4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843" name="Rectangle 3"/>
          <p:cNvSpPr>
            <a:spLocks noChangeArrowheads="1"/>
          </p:cNvSpPr>
          <p:nvPr/>
        </p:nvSpPr>
        <p:spPr bwMode="auto">
          <a:xfrm>
            <a:off x="228600" y="914400"/>
            <a:ext cx="868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b="0" dirty="0" smtClean="0">
                <a:solidFill>
                  <a:schemeClr val="tx1"/>
                </a:solidFill>
                <a:latin typeface="Times New Roman" pitchFamily="-108" charset="0"/>
              </a:rPr>
              <a:t>CLAS12 is a  wide-acceptance  high-luminosity  high-polarization experiment </a:t>
            </a:r>
          </a:p>
          <a:p>
            <a:pPr eaLnBrk="0" hangingPunct="0"/>
            <a:r>
              <a:rPr lang="en-US" sz="2000" dirty="0" smtClean="0">
                <a:latin typeface="Times New Roman" pitchFamily="-108" charset="0"/>
              </a:rPr>
              <a:t>                                                       </a:t>
            </a:r>
            <a:r>
              <a:rPr lang="en-US" sz="2000" b="0" dirty="0" smtClean="0">
                <a:solidFill>
                  <a:schemeClr val="tx1"/>
                </a:solidFill>
                <a:latin typeface="Times New Roman" pitchFamily="-108" charset="0"/>
              </a:rPr>
              <a:t> </a:t>
            </a:r>
            <a:r>
              <a:rPr lang="en-US" sz="2000" dirty="0" smtClean="0">
                <a:latin typeface="Times New Roman" pitchFamily="-108" charset="0"/>
              </a:rPr>
              <a:t>for a</a:t>
            </a:r>
            <a:r>
              <a:rPr lang="en-US" sz="2000" b="0" dirty="0" smtClean="0">
                <a:solidFill>
                  <a:schemeClr val="tx1"/>
                </a:solidFill>
                <a:latin typeface="Times New Roman" pitchFamily="-108" charset="0"/>
              </a:rPr>
              <a:t> </a:t>
            </a:r>
            <a:r>
              <a:rPr lang="en-US" sz="2000" b="0" dirty="0" smtClean="0">
                <a:solidFill>
                  <a:srgbClr val="FF0000"/>
                </a:solidFill>
                <a:latin typeface="Times New Roman" pitchFamily="-108" charset="0"/>
              </a:rPr>
              <a:t> </a:t>
            </a:r>
          </a:p>
          <a:p>
            <a:pPr eaLnBrk="0" hangingPunct="0"/>
            <a:r>
              <a:rPr lang="en-US" sz="2000" b="0" dirty="0" smtClean="0">
                <a:solidFill>
                  <a:srgbClr val="FF0000"/>
                </a:solidFill>
                <a:latin typeface="Times New Roman" pitchFamily="-108" charset="0"/>
              </a:rPr>
              <a:t>comprehensive study of the </a:t>
            </a:r>
            <a:r>
              <a:rPr lang="en-US" sz="2000" b="0" dirty="0" err="1" smtClean="0">
                <a:solidFill>
                  <a:srgbClr val="FF0000"/>
                </a:solidFill>
                <a:latin typeface="Times New Roman" pitchFamily="-108" charset="0"/>
              </a:rPr>
              <a:t>partonic</a:t>
            </a:r>
            <a:r>
              <a:rPr lang="en-US" sz="2000" b="0" dirty="0" smtClean="0">
                <a:solidFill>
                  <a:srgbClr val="FF0000"/>
                </a:solidFill>
                <a:latin typeface="Times New Roman" pitchFamily="-108" charset="0"/>
              </a:rPr>
              <a:t> transverse degree of freedoms in the nucleon </a:t>
            </a:r>
          </a:p>
        </p:txBody>
      </p:sp>
      <p:sp>
        <p:nvSpPr>
          <p:cNvPr id="1571845" name="Rectangle 5"/>
          <p:cNvSpPr>
            <a:spLocks noChangeArrowheads="1"/>
          </p:cNvSpPr>
          <p:nvPr/>
        </p:nvSpPr>
        <p:spPr bwMode="auto">
          <a:xfrm>
            <a:off x="500062" y="2295703"/>
            <a:ext cx="8186738" cy="372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2000" dirty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Perform 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precise </a:t>
            </a:r>
            <a:r>
              <a:rPr lang="en-US" dirty="0" err="1" smtClean="0">
                <a:solidFill>
                  <a:srgbClr val="0000FF"/>
                </a:solidFill>
                <a:latin typeface="Arial" pitchFamily="-108" charset="0"/>
              </a:rPr>
              <a:t>TMDs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and </a:t>
            </a:r>
            <a:r>
              <a:rPr lang="en-US" dirty="0" err="1" smtClean="0">
                <a:solidFill>
                  <a:srgbClr val="0000FF"/>
                </a:solidFill>
                <a:latin typeface="Arial" pitchFamily="-108" charset="0"/>
              </a:rPr>
              <a:t>GPDs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measurements</a:t>
            </a:r>
          </a:p>
          <a:p>
            <a:pPr>
              <a:buFontTx/>
              <a:buChar char="•"/>
            </a:pPr>
            <a:endParaRPr lang="en-US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 Constrain models with multi-D approach</a:t>
            </a:r>
          </a:p>
          <a:p>
            <a:pPr>
              <a:buFontTx/>
              <a:buChar char="•"/>
            </a:pPr>
            <a:endParaRPr lang="en-US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 Test factorization </a:t>
            </a:r>
          </a:p>
          <a:p>
            <a:pPr>
              <a:buFontTx/>
              <a:buChar char="•"/>
            </a:pPr>
            <a:endParaRPr lang="en-US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  Important test of QCD: universality SIDIS </a:t>
            </a:r>
            <a:r>
              <a:rPr lang="en-US" dirty="0" err="1">
                <a:solidFill>
                  <a:srgbClr val="0000FF"/>
                </a:solidFill>
                <a:latin typeface="Arial" pitchFamily="-108" charset="0"/>
              </a:rPr>
              <a:t>vs</a:t>
            </a: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itchFamily="-108" charset="0"/>
              </a:rPr>
              <a:t>Drell</a:t>
            </a: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-Yan   </a:t>
            </a:r>
          </a:p>
          <a:p>
            <a:pPr>
              <a:buFontTx/>
              <a:buChar char="•"/>
            </a:pPr>
            <a:endParaRPr lang="en-US" dirty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Provide information </a:t>
            </a: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on the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Fragmentation (Collins, &amp; polarized friends)</a:t>
            </a:r>
          </a:p>
          <a:p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 	 </a:t>
            </a:r>
          </a:p>
          <a:p>
            <a:pPr>
              <a:buFontTx/>
              <a:buChar char="•"/>
            </a:pP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  Study higher twist effects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</a:t>
            </a:r>
          </a:p>
          <a:p>
            <a:pPr>
              <a:buFontTx/>
              <a:buChar char="•"/>
            </a:pPr>
            <a:endParaRPr lang="en-US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 Investigate non</a:t>
            </a: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-</a:t>
            </a:r>
            <a:r>
              <a:rPr lang="en-US" dirty="0" err="1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dirty="0">
                <a:solidFill>
                  <a:srgbClr val="0000FF"/>
                </a:solidFill>
                <a:latin typeface="Arial" pitchFamily="-108" charset="0"/>
              </a:rPr>
              <a:t> to </a:t>
            </a:r>
            <a:r>
              <a:rPr lang="en-US" dirty="0" err="1" smtClean="0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transition (along P</a:t>
            </a:r>
            <a:r>
              <a:rPr lang="en-US" baseline="-25000" dirty="0" smtClean="0">
                <a:solidFill>
                  <a:srgbClr val="0000FF"/>
                </a:solidFill>
                <a:latin typeface="Arial" pitchFamily="-108" charset="0"/>
              </a:rPr>
              <a:t>T</a:t>
            </a:r>
            <a:r>
              <a:rPr lang="en-US" dirty="0" smtClean="0">
                <a:solidFill>
                  <a:srgbClr val="0000FF"/>
                </a:solidFill>
                <a:latin typeface="Arial" pitchFamily="-108" charset="0"/>
              </a:rPr>
              <a:t>) </a:t>
            </a:r>
            <a:endParaRPr lang="en-US" dirty="0">
              <a:solidFill>
                <a:srgbClr val="0000FF"/>
              </a:solidFill>
              <a:latin typeface="Arial" pitchFamily="-10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1571847" name="Text Box 7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8" charset="0"/>
                </a:rPr>
                <a:t>Contalbrigo Marco                                                                  PAC34                                                                                  27 January 2009</a:t>
              </a:r>
            </a:p>
          </p:txBody>
        </p:sp>
        <p:sp>
          <p:nvSpPr>
            <p:cNvPr id="1571848" name="Line 8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71463" y="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Summary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842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35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FB5DAA2-D2CD-AB45-A9D4-5B9A9FE44510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pic>
        <p:nvPicPr>
          <p:cNvPr id="79875" name="Picture 2" descr="2008-11-24_10-36-44-6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38200"/>
            <a:ext cx="3886200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34200" cy="1143000"/>
          </a:xfrm>
        </p:spPr>
        <p:txBody>
          <a:bodyPr/>
          <a:lstStyle/>
          <a:p>
            <a:pPr eaLnBrk="1" hangingPunct="1"/>
            <a:r>
              <a:rPr lang="en-US">
                <a:latin typeface="Symbol" pitchFamily="-108" charset="2"/>
              </a:rPr>
              <a:t>p</a:t>
            </a:r>
            <a:r>
              <a:rPr lang="en-US"/>
              <a:t> multiplicities in SIDIS</a:t>
            </a:r>
          </a:p>
        </p:txBody>
      </p:sp>
      <p:pic>
        <p:nvPicPr>
          <p:cNvPr id="7987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1066800"/>
            <a:ext cx="5105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8" name="Text Box 5"/>
          <p:cNvSpPr txBox="1">
            <a:spLocks noChangeArrowheads="1"/>
          </p:cNvSpPr>
          <p:nvPr/>
        </p:nvSpPr>
        <p:spPr bwMode="auto">
          <a:xfrm>
            <a:off x="6858000" y="228600"/>
            <a:ext cx="1646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>
                <a:solidFill>
                  <a:schemeClr val="tx1"/>
                </a:solidFill>
                <a:latin typeface="Arial" pitchFamily="-108" charset="0"/>
              </a:rPr>
              <a:t>ep</a:t>
            </a:r>
            <a:r>
              <a:rPr lang="en-US" b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rPr>
              <a:t>→e’</a:t>
            </a:r>
            <a:r>
              <a:rPr lang="en-US" b="0">
                <a:solidFill>
                  <a:schemeClr val="tx1"/>
                </a:solidFill>
                <a:latin typeface="Symbol" pitchFamily="-108" charset="2"/>
                <a:ea typeface="Arial" pitchFamily="-108" charset="0"/>
                <a:cs typeface="Arial" pitchFamily="-108" charset="0"/>
              </a:rPr>
              <a:t>p</a:t>
            </a:r>
            <a:r>
              <a:rPr lang="en-US" b="0">
                <a:solidFill>
                  <a:schemeClr val="tx1"/>
                </a:solidFill>
                <a:latin typeface="Arial" pitchFamily="-108" charset="0"/>
                <a:ea typeface="Arial" pitchFamily="-108" charset="0"/>
                <a:cs typeface="Arial" pitchFamily="-108" charset="0"/>
              </a:rPr>
              <a:t>X</a:t>
            </a:r>
          </a:p>
        </p:txBody>
      </p:sp>
      <p:sp>
        <p:nvSpPr>
          <p:cNvPr id="79879" name="Text Box 6"/>
          <p:cNvSpPr txBox="1">
            <a:spLocks noChangeArrowheads="1"/>
          </p:cNvSpPr>
          <p:nvPr/>
        </p:nvSpPr>
        <p:spPr bwMode="auto">
          <a:xfrm>
            <a:off x="381000" y="5461000"/>
            <a:ext cx="8610600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chemeClr val="tx2"/>
                </a:solidFill>
                <a:latin typeface="Symbol" pitchFamily="-108" charset="2"/>
              </a:rPr>
              <a:t>p</a:t>
            </a:r>
            <a:r>
              <a:rPr lang="en-US" sz="2000" b="0" baseline="30000">
                <a:solidFill>
                  <a:schemeClr val="tx2"/>
                </a:solidFill>
                <a:latin typeface="Arial" pitchFamily="-108" charset="0"/>
              </a:rPr>
              <a:t>+/-</a:t>
            </a:r>
            <a:r>
              <a:rPr lang="en-US" sz="1800" b="0">
                <a:solidFill>
                  <a:schemeClr val="tx2"/>
                </a:solidFill>
                <a:latin typeface="Arial" pitchFamily="-108" charset="0"/>
              </a:rPr>
              <a:t> multiplicities</a:t>
            </a:r>
            <a:r>
              <a:rPr lang="en-US" sz="1800" b="0">
                <a:solidFill>
                  <a:schemeClr val="tx1"/>
                </a:solidFill>
                <a:latin typeface="Arial" pitchFamily="-108" charset="0"/>
              </a:rPr>
              <a:t> at large z diverge from SIDIS predictions</a:t>
            </a:r>
          </a:p>
          <a:p>
            <a:r>
              <a:rPr lang="en-US" sz="2000" b="0">
                <a:solidFill>
                  <a:schemeClr val="tx2"/>
                </a:solidFill>
                <a:latin typeface="Symbol" pitchFamily="-108" charset="2"/>
              </a:rPr>
              <a:t>p</a:t>
            </a:r>
            <a:r>
              <a:rPr lang="en-US" sz="2000" b="0" baseline="30000">
                <a:solidFill>
                  <a:schemeClr val="tx2"/>
                </a:solidFill>
                <a:latin typeface="Arial" pitchFamily="-108" charset="0"/>
              </a:rPr>
              <a:t>0</a:t>
            </a:r>
            <a:r>
              <a:rPr lang="en-US" sz="2000" b="0">
                <a:solidFill>
                  <a:schemeClr val="tx2"/>
                </a:solidFill>
                <a:latin typeface="Arial" pitchFamily="-108" charset="0"/>
              </a:rPr>
              <a:t> multiplicities</a:t>
            </a:r>
            <a:r>
              <a:rPr lang="en-US" sz="2000" b="0">
                <a:solidFill>
                  <a:schemeClr val="tx1"/>
                </a:solidFill>
                <a:latin typeface="Arial" pitchFamily="-108" charset="0"/>
              </a:rPr>
              <a:t> less affected by higher twists</a:t>
            </a:r>
          </a:p>
          <a:p>
            <a:r>
              <a:rPr lang="en-US" sz="2000" b="0">
                <a:solidFill>
                  <a:schemeClr val="tx1"/>
                </a:solidFill>
                <a:latin typeface="Arial" pitchFamily="-108" charset="0"/>
              </a:rPr>
              <a:t>0.4&lt;z&lt;0.7  kinematical range, where higher twists are expected to be small</a:t>
            </a:r>
          </a:p>
        </p:txBody>
      </p:sp>
      <p:sp>
        <p:nvSpPr>
          <p:cNvPr id="79880" name="Text Box 7"/>
          <p:cNvSpPr txBox="1">
            <a:spLocks noChangeArrowheads="1"/>
          </p:cNvSpPr>
          <p:nvPr/>
        </p:nvSpPr>
        <p:spPr bwMode="auto">
          <a:xfrm>
            <a:off x="6858000" y="2514600"/>
            <a:ext cx="16875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tx1"/>
                </a:solidFill>
                <a:latin typeface="Arial" pitchFamily="-108" charset="0"/>
              </a:rPr>
              <a:t>DSS (Q</a:t>
            </a:r>
            <a:r>
              <a:rPr lang="en-US" sz="1400" baseline="30000">
                <a:solidFill>
                  <a:schemeClr val="tx1"/>
                </a:solidFill>
                <a:latin typeface="Arial" pitchFamily="-108" charset="0"/>
              </a:rPr>
              <a:t>2</a:t>
            </a:r>
            <a:r>
              <a:rPr lang="en-US" sz="1400">
                <a:solidFill>
                  <a:schemeClr val="tx1"/>
                </a:solidFill>
                <a:latin typeface="Arial" pitchFamily="-108" charset="0"/>
              </a:rPr>
              <a:t>=2.5GeV</a:t>
            </a:r>
            <a:r>
              <a:rPr lang="en-US" sz="1400" baseline="30000">
                <a:solidFill>
                  <a:schemeClr val="tx1"/>
                </a:solidFill>
                <a:latin typeface="Arial" pitchFamily="-108" charset="0"/>
              </a:rPr>
              <a:t>2</a:t>
            </a:r>
            <a:r>
              <a:rPr lang="en-US" sz="1400">
                <a:solidFill>
                  <a:schemeClr val="tx1"/>
                </a:solidFill>
                <a:latin typeface="Arial" pitchFamily="-108" charset="0"/>
              </a:rPr>
              <a:t>)</a:t>
            </a:r>
          </a:p>
        </p:txBody>
      </p:sp>
      <p:sp>
        <p:nvSpPr>
          <p:cNvPr id="79881" name="Text Box 8"/>
          <p:cNvSpPr txBox="1">
            <a:spLocks noChangeArrowheads="1"/>
          </p:cNvSpPr>
          <p:nvPr/>
        </p:nvSpPr>
        <p:spPr bwMode="auto">
          <a:xfrm>
            <a:off x="6400800" y="3886200"/>
            <a:ext cx="1638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tx1"/>
                </a:solidFill>
                <a:latin typeface="Arial" pitchFamily="-108" charset="0"/>
              </a:rPr>
              <a:t>DSS (Q</a:t>
            </a:r>
            <a:r>
              <a:rPr lang="en-US" sz="1400" baseline="30000">
                <a:solidFill>
                  <a:schemeClr val="tx1"/>
                </a:solidFill>
                <a:latin typeface="Arial" pitchFamily="-108" charset="0"/>
              </a:rPr>
              <a:t>2</a:t>
            </a:r>
            <a:r>
              <a:rPr lang="en-US" sz="1400">
                <a:solidFill>
                  <a:schemeClr val="tx1"/>
                </a:solidFill>
                <a:latin typeface="Arial" pitchFamily="-108" charset="0"/>
              </a:rPr>
              <a:t>=25GeV</a:t>
            </a:r>
            <a:r>
              <a:rPr lang="en-US" sz="1400" baseline="30000">
                <a:solidFill>
                  <a:schemeClr val="tx1"/>
                </a:solidFill>
                <a:latin typeface="Arial" pitchFamily="-108" charset="0"/>
              </a:rPr>
              <a:t>2</a:t>
            </a:r>
            <a:r>
              <a:rPr lang="en-US" sz="1400">
                <a:solidFill>
                  <a:schemeClr val="tx1"/>
                </a:solidFill>
                <a:latin typeface="Arial" pitchFamily="-108" charset="0"/>
              </a:rPr>
              <a:t>)</a:t>
            </a:r>
          </a:p>
        </p:txBody>
      </p:sp>
      <p:sp>
        <p:nvSpPr>
          <p:cNvPr id="79882" name="Line 9"/>
          <p:cNvSpPr>
            <a:spLocks noChangeShapeType="1"/>
          </p:cNvSpPr>
          <p:nvPr/>
        </p:nvSpPr>
        <p:spPr bwMode="auto">
          <a:xfrm flipV="1">
            <a:off x="7162800" y="36576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83" name="Line 10"/>
          <p:cNvSpPr>
            <a:spLocks noChangeShapeType="1"/>
          </p:cNvSpPr>
          <p:nvPr/>
        </p:nvSpPr>
        <p:spPr bwMode="auto">
          <a:xfrm flipH="1">
            <a:off x="7010400" y="2743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84" name="Text Box 11"/>
          <p:cNvSpPr txBox="1">
            <a:spLocks noChangeArrowheads="1"/>
          </p:cNvSpPr>
          <p:nvPr/>
        </p:nvSpPr>
        <p:spPr bwMode="auto">
          <a:xfrm>
            <a:off x="7974013" y="1143000"/>
            <a:ext cx="1169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chemeClr val="tx1"/>
                </a:solidFill>
                <a:latin typeface="Arial" pitchFamily="-108" charset="0"/>
              </a:rPr>
              <a:t>M.Aghasyan</a:t>
            </a:r>
          </a:p>
        </p:txBody>
      </p:sp>
      <p:sp>
        <p:nvSpPr>
          <p:cNvPr id="79885" name="Text Box 12"/>
          <p:cNvSpPr txBox="1">
            <a:spLocks noChangeArrowheads="1"/>
          </p:cNvSpPr>
          <p:nvPr/>
        </p:nvSpPr>
        <p:spPr bwMode="auto">
          <a:xfrm>
            <a:off x="1812925" y="1179513"/>
            <a:ext cx="81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0">
                <a:solidFill>
                  <a:schemeClr val="tx1"/>
                </a:solidFill>
                <a:latin typeface="Arial" pitchFamily="-108" charset="0"/>
              </a:rPr>
              <a:t>Hall-C</a:t>
            </a:r>
          </a:p>
        </p:txBody>
      </p:sp>
      <p:pic>
        <p:nvPicPr>
          <p:cNvPr id="79886" name="Picture 13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28600" y="4953000"/>
            <a:ext cx="4017963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ext Box 3"/>
          <p:cNvSpPr txBox="1">
            <a:spLocks noChangeArrowheads="1"/>
          </p:cNvSpPr>
          <p:nvPr/>
        </p:nvSpPr>
        <p:spPr bwMode="auto">
          <a:xfrm>
            <a:off x="0" y="1066800"/>
            <a:ext cx="891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>
              <a:lnSpc>
                <a:spcPct val="70000"/>
              </a:lnSpc>
              <a:buClrTx/>
              <a:buSzTx/>
              <a:buFontTx/>
              <a:buNone/>
            </a:pPr>
            <a:endParaRPr lang="en-US" sz="2000" u="sng">
              <a:solidFill>
                <a:schemeClr val="bg1"/>
              </a:solidFill>
              <a:latin typeface="Arial" charset="0"/>
            </a:endParaRPr>
          </a:p>
          <a:p>
            <a:pPr marL="342900" indent="-342900" defTabSz="914400">
              <a:lnSpc>
                <a:spcPct val="30000"/>
              </a:lnSpc>
              <a:buClrTx/>
              <a:buSzTx/>
              <a:buFontTx/>
              <a:buNone/>
            </a:pPr>
            <a:endParaRPr lang="ru-RU" sz="2000">
              <a:solidFill>
                <a:schemeClr val="bg1"/>
              </a:solidFill>
              <a:latin typeface="Arial" charset="0"/>
            </a:endParaRPr>
          </a:p>
          <a:p>
            <a:pPr marL="342900" indent="-342900" defTabSz="914400">
              <a:lnSpc>
                <a:spcPct val="70000"/>
              </a:lnSpc>
              <a:buClrTx/>
              <a:buSzTx/>
              <a:buFontTx/>
              <a:buNone/>
            </a:pPr>
            <a:r>
              <a:rPr lang="ru-RU" sz="2000">
                <a:solidFill>
                  <a:schemeClr val="bg1"/>
                </a:solidFill>
                <a:latin typeface="Arial" charset="0"/>
              </a:rPr>
              <a:t> </a:t>
            </a:r>
            <a:endParaRPr lang="ru-RU" sz="2400" b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35" name="Line 60"/>
          <p:cNvSpPr>
            <a:spLocks noChangeShapeType="1"/>
          </p:cNvSpPr>
          <p:nvPr/>
        </p:nvSpPr>
        <p:spPr bwMode="auto">
          <a:xfrm>
            <a:off x="323850" y="6453188"/>
            <a:ext cx="86423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47473" y="0"/>
            <a:ext cx="581045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TMDs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Physics with SIDIS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3850" y="1112521"/>
          <a:ext cx="8591550" cy="4754879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352550"/>
                <a:gridCol w="1143000"/>
                <a:gridCol w="914400"/>
                <a:gridCol w="990600"/>
                <a:gridCol w="1321589"/>
                <a:gridCol w="2869411"/>
              </a:tblGrid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Experiment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Reactions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√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s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GeV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Planned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Remarks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HERMES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DESY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7.5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&lt;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Data-taking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is over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Completing analyses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COMPASS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CERN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ymbol"/>
                          <a:ea typeface="Wingdings"/>
                          <a:cs typeface="Wingdings"/>
                        </a:rPr>
                        <a:t>m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ymbol"/>
                          <a:ea typeface="Wingdings"/>
                          <a:cs typeface="Wingdings"/>
                        </a:rPr>
                        <a:t>m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17-20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Proposal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Improved statistics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Hall-A,B,C 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</a:t>
                      </a:r>
                      <a:r>
                        <a:rPr lang="en-US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JLaB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,ed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,en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Approved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Detector upgrades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HD-ice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polarized target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EIC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30-100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2017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Under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study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NSAC Long Range plan 2012 </a:t>
                      </a:r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eN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@FAIR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Wingdings"/>
                          <a:cs typeface="Wingdings"/>
                        </a:rPr>
                        <a:t>e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</a:t>
                      </a: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</a:rPr>
                        <a:t>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2020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Under study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61566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LHeC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@ CERN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ep</a:t>
                      </a:r>
                      <a:endParaRPr lang="en-US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1400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&gt; 2020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Under study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Conceptual Design Report</a:t>
                      </a:r>
                    </a:p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in 2010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Collins &amp; IFF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74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Boer-</a:t>
            </a:r>
            <a:r>
              <a:rPr lang="en-US" dirty="0" err="1" smtClean="0"/>
              <a:t>Mulders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990600" y="4320222"/>
            <a:ext cx="297180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Not zero </a:t>
            </a:r>
            <a:r>
              <a:rPr lang="en-US" dirty="0" err="1" smtClean="0"/>
              <a:t>Sivers</a:t>
            </a:r>
            <a:endParaRPr lang="en-US" dirty="0" smtClean="0"/>
          </a:p>
          <a:p>
            <a:r>
              <a:rPr lang="en-US" dirty="0" smtClean="0"/>
              <a:t>Not zero h</a:t>
            </a:r>
            <a:r>
              <a:rPr lang="en-US" baseline="-25000" dirty="0" smtClean="0"/>
              <a:t>1</a:t>
            </a:r>
            <a:r>
              <a:rPr lang="en-US" dirty="0" smtClean="0"/>
              <a:t>, Collins &amp; IFF</a:t>
            </a:r>
          </a:p>
          <a:p>
            <a:r>
              <a:rPr lang="en-US" dirty="0" smtClean="0"/>
              <a:t>Non zero Boer-</a:t>
            </a:r>
            <a:r>
              <a:rPr lang="en-US" dirty="0" err="1" smtClean="0"/>
              <a:t>Mulders</a:t>
            </a:r>
            <a:endParaRPr lang="en-US" dirty="0" smtClean="0"/>
          </a:p>
          <a:p>
            <a:r>
              <a:rPr lang="en-US" dirty="0" smtClean="0"/>
              <a:t>…….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2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Strong SSA at large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F</a:t>
            </a:r>
            <a:endParaRPr lang="en-US" baseline="-25000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4714705" y="3124200"/>
            <a:ext cx="466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ISI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724400" y="3792140"/>
            <a:ext cx="54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FSI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429000" y="3135868"/>
            <a:ext cx="106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ISI </a:t>
            </a:r>
            <a:r>
              <a:rPr lang="en-US" dirty="0" err="1" smtClean="0"/>
              <a:t>x</a:t>
            </a:r>
            <a:r>
              <a:rPr lang="en-US" dirty="0" smtClean="0"/>
              <a:t> FSI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957554" y="3810000"/>
            <a:ext cx="54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FSI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-76200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4737100" y="4191000"/>
            <a:ext cx="3956050" cy="2224087"/>
            <a:chOff x="4737100" y="4191000"/>
            <a:chExt cx="3956050" cy="2224087"/>
          </a:xfrm>
        </p:grpSpPr>
        <p:grpSp>
          <p:nvGrpSpPr>
            <p:cNvPr id="50" name="Group 49"/>
            <p:cNvGrpSpPr/>
            <p:nvPr/>
          </p:nvGrpSpPr>
          <p:grpSpPr>
            <a:xfrm>
              <a:off x="4737100" y="4191000"/>
              <a:ext cx="3956050" cy="2224087"/>
              <a:chOff x="4737100" y="4191000"/>
              <a:chExt cx="3956050" cy="2224087"/>
            </a:xfrm>
          </p:grpSpPr>
          <p:pic>
            <p:nvPicPr>
              <p:cNvPr id="30" name="Picture 9" descr="tabellapd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737100" y="4191000"/>
                <a:ext cx="3956050" cy="2224087"/>
              </a:xfrm>
              <a:prstGeom prst="rect">
                <a:avLst/>
              </a:prstGeom>
              <a:noFill/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5578930" y="4812728"/>
                <a:ext cx="152400" cy="2926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486400" y="5808616"/>
                <a:ext cx="175080" cy="36541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7557436" y="5194637"/>
                <a:ext cx="166920" cy="2823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644976" y="4790048"/>
                <a:ext cx="175080" cy="3153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7568776" y="5676481"/>
                <a:ext cx="262620" cy="66394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6366780" y="5210275"/>
              <a:ext cx="186420" cy="220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465660" y="5866583"/>
              <a:ext cx="175080" cy="1827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481304"/>
            <a:ext cx="3898900" cy="1252496"/>
          </a:xfrm>
          <a:prstGeom prst="rect">
            <a:avLst/>
          </a:prstGeom>
        </p:spPr>
      </p:pic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 descr="Snapshot 2009-09-27 10-27-26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17" y="4027737"/>
            <a:ext cx="3172483" cy="2500055"/>
          </a:xfrm>
          <a:prstGeom prst="rect">
            <a:avLst/>
          </a:prstGeom>
        </p:spPr>
      </p:pic>
      <p:sp>
        <p:nvSpPr>
          <p:cNvPr id="1601539" name="Text Box 3"/>
          <p:cNvSpPr txBox="1">
            <a:spLocks noChangeArrowheads="1"/>
          </p:cNvSpPr>
          <p:nvPr/>
        </p:nvSpPr>
        <p:spPr bwMode="auto">
          <a:xfrm>
            <a:off x="12922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0" name="Text Box 4"/>
          <p:cNvSpPr txBox="1">
            <a:spLocks noChangeArrowheads="1"/>
          </p:cNvSpPr>
          <p:nvPr/>
        </p:nvSpPr>
        <p:spPr bwMode="auto">
          <a:xfrm>
            <a:off x="21558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1" name="Text Box 5"/>
          <p:cNvSpPr txBox="1">
            <a:spLocks noChangeArrowheads="1"/>
          </p:cNvSpPr>
          <p:nvPr/>
        </p:nvSpPr>
        <p:spPr bwMode="auto">
          <a:xfrm>
            <a:off x="2917825" y="1598613"/>
            <a:ext cx="30956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2" name="Text Box 6"/>
          <p:cNvSpPr txBox="1">
            <a:spLocks noChangeArrowheads="1"/>
          </p:cNvSpPr>
          <p:nvPr/>
        </p:nvSpPr>
        <p:spPr bwMode="auto">
          <a:xfrm>
            <a:off x="2955925" y="21812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3" name="Text Box 7"/>
          <p:cNvSpPr txBox="1">
            <a:spLocks noChangeArrowheads="1"/>
          </p:cNvSpPr>
          <p:nvPr/>
        </p:nvSpPr>
        <p:spPr bwMode="auto">
          <a:xfrm>
            <a:off x="34131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┴</a:t>
            </a:r>
          </a:p>
        </p:txBody>
      </p:sp>
      <p:sp>
        <p:nvSpPr>
          <p:cNvPr id="1601544" name="Rectangle 8"/>
          <p:cNvSpPr>
            <a:spLocks noChangeArrowheads="1"/>
          </p:cNvSpPr>
          <p:nvPr/>
        </p:nvSpPr>
        <p:spPr bwMode="auto">
          <a:xfrm>
            <a:off x="2717800" y="1562100"/>
            <a:ext cx="1117600" cy="584200"/>
          </a:xfrm>
          <a:prstGeom prst="rect">
            <a:avLst/>
          </a:prstGeom>
          <a:solidFill>
            <a:srgbClr val="00CCFF">
              <a:alpha val="30000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01545" name="Picture 9" descr="tabellapd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1433513"/>
            <a:ext cx="3956050" cy="2224087"/>
          </a:xfrm>
          <a:prstGeom prst="rect">
            <a:avLst/>
          </a:prstGeom>
          <a:noFill/>
        </p:spPr>
      </p:pic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1600617" y="2438972"/>
            <a:ext cx="439737" cy="304800"/>
            <a:chOff x="3966" y="1417"/>
            <a:chExt cx="317" cy="200"/>
          </a:xfrm>
        </p:grpSpPr>
        <p:sp>
          <p:nvSpPr>
            <p:cNvPr id="1601575" name="Rectangle 39"/>
            <p:cNvSpPr>
              <a:spLocks noChangeArrowheads="1"/>
            </p:cNvSpPr>
            <p:nvPr/>
          </p:nvSpPr>
          <p:spPr bwMode="auto">
            <a:xfrm>
              <a:off x="4032" y="1433"/>
              <a:ext cx="184" cy="184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601576" name="Rectangle 40"/>
            <p:cNvSpPr>
              <a:spLocks noChangeArrowheads="1"/>
            </p:cNvSpPr>
            <p:nvPr/>
          </p:nvSpPr>
          <p:spPr bwMode="auto">
            <a:xfrm rot="10800000" flipV="1">
              <a:off x="3966" y="1417"/>
              <a:ext cx="317" cy="20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g</a:t>
              </a:r>
              <a:r>
                <a:rPr lang="en-US" sz="1400" baseline="-25000" dirty="0">
                  <a:solidFill>
                    <a:schemeClr val="tx1"/>
                  </a:solidFill>
                  <a:latin typeface="Arial" charset="0"/>
                </a:rPr>
                <a:t>1L</a:t>
              </a:r>
              <a:endParaRPr lang="it-IT" sz="1400" baseline="-250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2844800" y="2895600"/>
            <a:ext cx="368300" cy="304800"/>
            <a:chOff x="4880" y="1529"/>
            <a:chExt cx="232" cy="192"/>
          </a:xfrm>
        </p:grpSpPr>
        <p:sp>
          <p:nvSpPr>
            <p:cNvPr id="1601578" name="Rectangle 42"/>
            <p:cNvSpPr>
              <a:spLocks noChangeArrowheads="1"/>
            </p:cNvSpPr>
            <p:nvPr/>
          </p:nvSpPr>
          <p:spPr bwMode="auto">
            <a:xfrm>
              <a:off x="4880" y="1536"/>
              <a:ext cx="184" cy="184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601579" name="Rectangle 43"/>
            <p:cNvSpPr>
              <a:spLocks noChangeArrowheads="1"/>
            </p:cNvSpPr>
            <p:nvPr/>
          </p:nvSpPr>
          <p:spPr bwMode="auto">
            <a:xfrm>
              <a:off x="4888" y="1529"/>
              <a:ext cx="224" cy="192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charset="0"/>
                </a:rPr>
                <a:t>h</a:t>
              </a:r>
              <a:r>
                <a:rPr lang="en-US" sz="1400" baseline="-25000">
                  <a:solidFill>
                    <a:schemeClr val="tx1"/>
                  </a:solidFill>
                  <a:latin typeface="Arial" charset="0"/>
                </a:rPr>
                <a:t>1</a:t>
              </a:r>
              <a:endParaRPr lang="it-IT" sz="1400" baseline="-2500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1601603" name="Text Box 67"/>
          <p:cNvSpPr txBox="1">
            <a:spLocks noChangeArrowheads="1"/>
          </p:cNvSpPr>
          <p:nvPr/>
        </p:nvSpPr>
        <p:spPr bwMode="auto">
          <a:xfrm>
            <a:off x="4730750" y="3821294"/>
            <a:ext cx="3962400" cy="369332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rPr>
              <a:t>Fragmentation Functions (FF)</a:t>
            </a:r>
            <a:endParaRPr lang="it-IT" sz="1800" dirty="0">
              <a:solidFill>
                <a:schemeClr val="tx1"/>
              </a:solidFill>
              <a:latin typeface="Garamond" charset="0"/>
              <a:ea typeface="Arial" charset="0"/>
              <a:cs typeface="Arial" charset="0"/>
            </a:endParaRPr>
          </a:p>
        </p:txBody>
      </p:sp>
      <p:sp>
        <p:nvSpPr>
          <p:cNvPr id="1601604" name="Text Box 68"/>
          <p:cNvSpPr txBox="1">
            <a:spLocks noChangeArrowheads="1"/>
          </p:cNvSpPr>
          <p:nvPr/>
        </p:nvSpPr>
        <p:spPr bwMode="auto">
          <a:xfrm>
            <a:off x="76200" y="104457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charset="0"/>
              <a:ea typeface="Arial" charset="0"/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53880" y="-76200"/>
            <a:ext cx="32900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graphicFrame>
        <p:nvGraphicFramePr>
          <p:cNvPr id="1601601" name="Object 65"/>
          <p:cNvGraphicFramePr>
            <a:graphicFrameLocks noChangeAspect="1"/>
          </p:cNvGraphicFramePr>
          <p:nvPr/>
        </p:nvGraphicFramePr>
        <p:xfrm>
          <a:off x="5492750" y="4800600"/>
          <a:ext cx="289479" cy="304012"/>
        </p:xfrm>
        <a:graphic>
          <a:graphicData uri="http://schemas.openxmlformats.org/presentationml/2006/ole">
            <p:oleObj spid="_x0000_s467970" name="Equation" r:id="rId7" imgW="6908800" imgH="7315200" progId="Equation.3">
              <p:embed/>
            </p:oleObj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4584626" y="1323353"/>
            <a:ext cx="347803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Interference between wave functions with </a:t>
            </a:r>
          </a:p>
          <a:p>
            <a:r>
              <a:rPr lang="en-US" sz="1400" dirty="0" smtClean="0"/>
              <a:t>different angular </a:t>
            </a:r>
            <a:r>
              <a:rPr lang="en-US" sz="1400" dirty="0" err="1" smtClean="0"/>
              <a:t>momenta</a:t>
            </a:r>
            <a:r>
              <a:rPr lang="en-US" sz="1400" dirty="0" smtClean="0"/>
              <a:t>: contains </a:t>
            </a:r>
            <a:r>
              <a:rPr lang="en-US" sz="1400" dirty="0" err="1" smtClean="0"/>
              <a:t>infos</a:t>
            </a:r>
            <a:endParaRPr lang="en-US" sz="1400" dirty="0" smtClean="0"/>
          </a:p>
          <a:p>
            <a:r>
              <a:rPr lang="en-US" sz="1400" dirty="0" smtClean="0"/>
              <a:t>about </a:t>
            </a:r>
            <a:r>
              <a:rPr lang="en-US" sz="1400" dirty="0" err="1" smtClean="0"/>
              <a:t>parton</a:t>
            </a:r>
            <a:r>
              <a:rPr lang="en-US" sz="1400" dirty="0" smtClean="0"/>
              <a:t> orbital angular </a:t>
            </a:r>
            <a:r>
              <a:rPr lang="en-US" sz="1400" dirty="0" err="1" smtClean="0"/>
              <a:t>momenta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671106" y="2206823"/>
            <a:ext cx="2948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Testing QCD at the amplitude level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4229330" y="904763"/>
            <a:ext cx="4551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Off-diagonal elements are important objects: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4420" y="3754821"/>
            <a:ext cx="3650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3D description in momentum space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-506540" y="5120399"/>
            <a:ext cx="2031137" cy="30777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PRD 78 (2008) 074010</a:t>
            </a:r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6350198" y="5708687"/>
            <a:ext cx="324562" cy="365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01602" name="Object 66"/>
          <p:cNvGraphicFramePr>
            <a:graphicFrameLocks noChangeAspect="1"/>
          </p:cNvGraphicFramePr>
          <p:nvPr/>
        </p:nvGraphicFramePr>
        <p:xfrm>
          <a:off x="7543800" y="4800600"/>
          <a:ext cx="353044" cy="315352"/>
        </p:xfrm>
        <a:graphic>
          <a:graphicData uri="http://schemas.openxmlformats.org/presentationml/2006/ole">
            <p:oleObj spid="_x0000_s467971" name="Equation" r:id="rId8" imgW="7315200" imgH="6578600" progId="Equation.3">
              <p:embed/>
            </p:oleObj>
          </a:graphicData>
        </a:graphic>
      </p:graphicFrame>
      <p:graphicFrame>
        <p:nvGraphicFramePr>
          <p:cNvPr id="248838" name="Object 6"/>
          <p:cNvGraphicFramePr>
            <a:graphicFrameLocks noChangeAspect="1"/>
          </p:cNvGraphicFramePr>
          <p:nvPr/>
        </p:nvGraphicFramePr>
        <p:xfrm>
          <a:off x="7467600" y="5210275"/>
          <a:ext cx="299966" cy="274998"/>
        </p:xfrm>
        <a:graphic>
          <a:graphicData uri="http://schemas.openxmlformats.org/presentationml/2006/ole">
            <p:oleObj spid="_x0000_s467972" name="Equation" r:id="rId9" imgW="241300" imgH="203200" progId="Equation.3">
              <p:embed/>
            </p:oleObj>
          </a:graphicData>
        </a:graphic>
      </p:graphicFrame>
      <p:graphicFrame>
        <p:nvGraphicFramePr>
          <p:cNvPr id="248839" name="Object 7"/>
          <p:cNvGraphicFramePr>
            <a:graphicFrameLocks noChangeAspect="1"/>
          </p:cNvGraphicFramePr>
          <p:nvPr/>
        </p:nvGraphicFramePr>
        <p:xfrm>
          <a:off x="7583096" y="5677216"/>
          <a:ext cx="265504" cy="260513"/>
        </p:xfrm>
        <a:graphic>
          <a:graphicData uri="http://schemas.openxmlformats.org/presentationml/2006/ole">
            <p:oleObj spid="_x0000_s467973" name="Equation" r:id="rId10" imgW="203200" imgH="203200" progId="Equation.3">
              <p:embed/>
            </p:oleObj>
          </a:graphicData>
        </a:graphic>
      </p:graphicFrame>
      <p:graphicFrame>
        <p:nvGraphicFramePr>
          <p:cNvPr id="248840" name="Object 8"/>
          <p:cNvGraphicFramePr>
            <a:graphicFrameLocks noChangeAspect="1"/>
          </p:cNvGraphicFramePr>
          <p:nvPr/>
        </p:nvGraphicFramePr>
        <p:xfrm>
          <a:off x="7580535" y="6049290"/>
          <a:ext cx="261906" cy="244475"/>
        </p:xfrm>
        <a:graphic>
          <a:graphicData uri="http://schemas.openxmlformats.org/presentationml/2006/ole">
            <p:oleObj spid="_x0000_s467974" name="Equation" r:id="rId11" imgW="241300" imgH="203200" progId="Equation.3">
              <p:embed/>
            </p:oleObj>
          </a:graphicData>
        </a:graphic>
      </p:graphicFrame>
      <p:graphicFrame>
        <p:nvGraphicFramePr>
          <p:cNvPr id="248841" name="Object 9"/>
          <p:cNvGraphicFramePr>
            <a:graphicFrameLocks noChangeAspect="1"/>
          </p:cNvGraphicFramePr>
          <p:nvPr/>
        </p:nvGraphicFramePr>
        <p:xfrm>
          <a:off x="6519863" y="5924550"/>
          <a:ext cx="11112" cy="9525"/>
        </p:xfrm>
        <a:graphic>
          <a:graphicData uri="http://schemas.openxmlformats.org/presentationml/2006/ole">
            <p:oleObj spid="_x0000_s467975" name="Equation" r:id="rId12" imgW="215900" imgH="203200" progId="Equation.3">
              <p:embed/>
            </p:oleObj>
          </a:graphicData>
        </a:graphic>
      </p:graphicFrame>
      <p:graphicFrame>
        <p:nvGraphicFramePr>
          <p:cNvPr id="248842" name="Object 10"/>
          <p:cNvGraphicFramePr>
            <a:graphicFrameLocks noChangeAspect="1"/>
          </p:cNvGraphicFramePr>
          <p:nvPr/>
        </p:nvGraphicFramePr>
        <p:xfrm>
          <a:off x="5410200" y="5809796"/>
          <a:ext cx="294883" cy="286204"/>
        </p:xfrm>
        <a:graphic>
          <a:graphicData uri="http://schemas.openxmlformats.org/presentationml/2006/ole">
            <p:oleObj spid="_x0000_s467976" name="Equation" r:id="rId13" imgW="228600" imgH="203200" progId="Equation.3">
              <p:embed/>
            </p:oleObj>
          </a:graphicData>
        </a:graphic>
      </p:graphicFrame>
      <p:graphicFrame>
        <p:nvGraphicFramePr>
          <p:cNvPr id="248843" name="Object 11"/>
          <p:cNvGraphicFramePr>
            <a:graphicFrameLocks noChangeAspect="1"/>
          </p:cNvGraphicFramePr>
          <p:nvPr/>
        </p:nvGraphicFramePr>
        <p:xfrm>
          <a:off x="6511925" y="5276850"/>
          <a:ext cx="9525" cy="9525"/>
        </p:xfrm>
        <a:graphic>
          <a:graphicData uri="http://schemas.openxmlformats.org/presentationml/2006/ole">
            <p:oleObj spid="_x0000_s467977" name="Equation" r:id="rId14" imgW="190500" imgH="203200" progId="Equation.3">
              <p:embed/>
            </p:oleObj>
          </a:graphicData>
        </a:graphic>
      </p:graphicFrame>
      <p:graphicFrame>
        <p:nvGraphicFramePr>
          <p:cNvPr id="248846" name="Object 14"/>
          <p:cNvGraphicFramePr>
            <a:graphicFrameLocks noChangeAspect="1"/>
          </p:cNvGraphicFramePr>
          <p:nvPr/>
        </p:nvGraphicFramePr>
        <p:xfrm>
          <a:off x="6400800" y="5824812"/>
          <a:ext cx="296922" cy="271188"/>
        </p:xfrm>
        <a:graphic>
          <a:graphicData uri="http://schemas.openxmlformats.org/presentationml/2006/ole">
            <p:oleObj spid="_x0000_s467978" name="Equation" r:id="rId15" imgW="228600" imgH="203200" progId="Equation.3">
              <p:embed/>
            </p:oleObj>
          </a:graphicData>
        </a:graphic>
      </p:graphicFrame>
      <p:graphicFrame>
        <p:nvGraphicFramePr>
          <p:cNvPr id="248847" name="Object 15"/>
          <p:cNvGraphicFramePr>
            <a:graphicFrameLocks noChangeAspect="1"/>
          </p:cNvGraphicFramePr>
          <p:nvPr/>
        </p:nvGraphicFramePr>
        <p:xfrm>
          <a:off x="6337969" y="5210275"/>
          <a:ext cx="291431" cy="266711"/>
        </p:xfrm>
        <a:graphic>
          <a:graphicData uri="http://schemas.openxmlformats.org/presentationml/2006/ole">
            <p:oleObj spid="_x0000_s467979" name="Equation" r:id="rId16" imgW="228600" imgH="203200" progId="Equation.3">
              <p:embed/>
            </p:oleObj>
          </a:graphicData>
        </a:graphic>
      </p:graphicFrame>
      <p:cxnSp>
        <p:nvCxnSpPr>
          <p:cNvPr id="47" name="Straight Connector 4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567" name="Text Box 15"/>
          <p:cNvSpPr txBox="1">
            <a:spLocks noChangeArrowheads="1"/>
          </p:cNvSpPr>
          <p:nvPr/>
        </p:nvSpPr>
        <p:spPr bwMode="auto">
          <a:xfrm>
            <a:off x="12922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8" name="Text Box 16"/>
          <p:cNvSpPr txBox="1">
            <a:spLocks noChangeArrowheads="1"/>
          </p:cNvSpPr>
          <p:nvPr/>
        </p:nvSpPr>
        <p:spPr bwMode="auto">
          <a:xfrm>
            <a:off x="21558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9" name="Text Box 17"/>
          <p:cNvSpPr txBox="1">
            <a:spLocks noChangeArrowheads="1"/>
          </p:cNvSpPr>
          <p:nvPr/>
        </p:nvSpPr>
        <p:spPr bwMode="auto">
          <a:xfrm>
            <a:off x="2917825" y="1598613"/>
            <a:ext cx="30956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0" name="Text Box 18"/>
          <p:cNvSpPr txBox="1">
            <a:spLocks noChangeArrowheads="1"/>
          </p:cNvSpPr>
          <p:nvPr/>
        </p:nvSpPr>
        <p:spPr bwMode="auto">
          <a:xfrm>
            <a:off x="2955925" y="21812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1" name="Text Box 19"/>
          <p:cNvSpPr txBox="1">
            <a:spLocks noChangeArrowheads="1"/>
          </p:cNvSpPr>
          <p:nvPr/>
        </p:nvSpPr>
        <p:spPr bwMode="auto">
          <a:xfrm>
            <a:off x="34131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6" name="Rectangle 24"/>
          <p:cNvSpPr>
            <a:spLocks noChangeArrowheads="1"/>
          </p:cNvSpPr>
          <p:nvPr/>
        </p:nvSpPr>
        <p:spPr bwMode="auto">
          <a:xfrm>
            <a:off x="2717800" y="1562100"/>
            <a:ext cx="1117600" cy="584200"/>
          </a:xfrm>
          <a:prstGeom prst="rect">
            <a:avLst/>
          </a:prstGeom>
          <a:solidFill>
            <a:srgbClr val="00CCFF">
              <a:alpha val="30000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15586" name="Picture 34" descr="tabellap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35063"/>
            <a:ext cx="3956050" cy="2224087"/>
          </a:xfrm>
          <a:prstGeom prst="rect">
            <a:avLst/>
          </a:prstGeom>
          <a:noFill/>
        </p:spPr>
      </p:pic>
      <p:sp>
        <p:nvSpPr>
          <p:cNvPr id="1815601" name="Text Box 49"/>
          <p:cNvSpPr txBox="1">
            <a:spLocks noChangeArrowheads="1"/>
          </p:cNvSpPr>
          <p:nvPr/>
        </p:nvSpPr>
        <p:spPr bwMode="auto">
          <a:xfrm>
            <a:off x="0" y="73342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52400" y="838200"/>
            <a:ext cx="6684963" cy="3719513"/>
            <a:chOff x="152400" y="838200"/>
            <a:chExt cx="6684963" cy="3719513"/>
          </a:xfrm>
        </p:grpSpPr>
        <p:sp>
          <p:nvSpPr>
            <p:cNvPr id="1815599" name="Text Box 47"/>
            <p:cNvSpPr txBox="1">
              <a:spLocks noChangeArrowheads="1"/>
            </p:cNvSpPr>
            <p:nvPr/>
          </p:nvSpPr>
          <p:spPr bwMode="auto">
            <a:xfrm>
              <a:off x="152400" y="3505200"/>
              <a:ext cx="2262188" cy="10525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chemeClr val="tx1"/>
                  </a:solidFill>
                  <a:latin typeface="Arial" pitchFamily="-108" charset="0"/>
                </a:rPr>
                <a:t>     </a:t>
              </a:r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SIVERS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Quark orbital </a:t>
              </a:r>
            </a:p>
            <a:p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angular momentum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00" name="Oval 48"/>
            <p:cNvSpPr>
              <a:spLocks noChangeArrowheads="1"/>
            </p:cNvSpPr>
            <p:nvPr/>
          </p:nvSpPr>
          <p:spPr bwMode="auto">
            <a:xfrm>
              <a:off x="657226" y="2432051"/>
              <a:ext cx="1000125" cy="923925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815643" name="Text Box 91"/>
            <p:cNvSpPr txBox="1">
              <a:spLocks noChangeArrowheads="1"/>
            </p:cNvSpPr>
            <p:nvPr/>
          </p:nvSpPr>
          <p:spPr bwMode="auto">
            <a:xfrm>
              <a:off x="4267200" y="838200"/>
              <a:ext cx="2570163" cy="747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BOER-MULDERS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Spin orbit effect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44" name="Oval 92"/>
            <p:cNvSpPr>
              <a:spLocks noChangeArrowheads="1"/>
            </p:cNvSpPr>
            <p:nvPr/>
          </p:nvSpPr>
          <p:spPr bwMode="auto">
            <a:xfrm>
              <a:off x="2803526" y="1590676"/>
              <a:ext cx="1304925" cy="604838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1815648" name="Picture 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2939" y="1737623"/>
            <a:ext cx="1268413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15649" name="Picture 9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648200"/>
            <a:ext cx="12668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71903" y="-76200"/>
            <a:ext cx="66540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description of the nucleon</a:t>
            </a:r>
          </a:p>
        </p:txBody>
      </p:sp>
      <p:cxnSp>
        <p:nvCxnSpPr>
          <p:cNvPr id="48" name="Straight Connector 47"/>
          <p:cNvCxnSpPr/>
          <p:nvPr/>
        </p:nvCxnSpPr>
        <p:spPr>
          <a:xfrm rot="10800000" flipV="1">
            <a:off x="457200" y="646329"/>
            <a:ext cx="7696202" cy="5830980"/>
          </a:xfrm>
          <a:prstGeom prst="lin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9346319">
            <a:off x="102791" y="5456840"/>
            <a:ext cx="222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3-momentum space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 rot="19353885">
            <a:off x="5887592" y="1403672"/>
            <a:ext cx="2737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Impact parameter space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152400" y="6080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432450" y="2247370"/>
            <a:ext cx="7711443" cy="4229940"/>
            <a:chOff x="1432450" y="2247370"/>
            <a:chExt cx="7711443" cy="4229940"/>
          </a:xfrm>
        </p:grpSpPr>
        <p:grpSp>
          <p:nvGrpSpPr>
            <p:cNvPr id="43" name="Group 42"/>
            <p:cNvGrpSpPr/>
            <p:nvPr/>
          </p:nvGrpSpPr>
          <p:grpSpPr>
            <a:xfrm>
              <a:off x="1432450" y="2247370"/>
              <a:ext cx="7711443" cy="4229940"/>
              <a:chOff x="1330164" y="2270126"/>
              <a:chExt cx="7711443" cy="4229940"/>
            </a:xfrm>
          </p:grpSpPr>
          <p:grpSp>
            <p:nvGrpSpPr>
              <p:cNvPr id="2" name="Group 27"/>
              <p:cNvGrpSpPr>
                <a:grpSpLocks/>
              </p:cNvGrpSpPr>
              <p:nvPr/>
            </p:nvGrpSpPr>
            <p:grpSpPr bwMode="auto">
              <a:xfrm>
                <a:off x="2555810" y="4671226"/>
                <a:ext cx="2606948" cy="1295363"/>
                <a:chOff x="4139" y="2057"/>
                <a:chExt cx="2053" cy="1011"/>
              </a:xfrm>
            </p:grpSpPr>
            <p:grpSp>
              <p:nvGrpSpPr>
                <p:cNvPr id="3" name="Group 28"/>
                <p:cNvGrpSpPr>
                  <a:grpSpLocks/>
                </p:cNvGrpSpPr>
                <p:nvPr/>
              </p:nvGrpSpPr>
              <p:grpSpPr bwMode="auto">
                <a:xfrm>
                  <a:off x="4139" y="2057"/>
                  <a:ext cx="2053" cy="1011"/>
                  <a:chOff x="2459" y="3121"/>
                  <a:chExt cx="2053" cy="1011"/>
                </a:xfrm>
              </p:grpSpPr>
              <p:pic>
                <p:nvPicPr>
                  <p:cNvPr id="452628" name="Picture 20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 l="2637" t="56285" r="66313" b="18323"/>
                  <a:stretch>
                    <a:fillRect/>
                  </a:stretch>
                </p:blipFill>
                <p:spPr bwMode="auto">
                  <a:xfrm>
                    <a:off x="2819" y="3121"/>
                    <a:ext cx="1387" cy="8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52630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59" y="3928"/>
                    <a:ext cx="1406" cy="20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de-DE" sz="1100" b="0" dirty="0">
                        <a:solidFill>
                          <a:srgbClr val="008000"/>
                        </a:solidFill>
                        <a:latin typeface="Arial" pitchFamily="-108" charset="0"/>
                      </a:rPr>
                      <a:t>anti-green remnant</a:t>
                    </a:r>
                  </a:p>
                </p:txBody>
              </p:sp>
              <p:sp>
                <p:nvSpPr>
                  <p:cNvPr id="452632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06" y="3299"/>
                    <a:ext cx="906" cy="20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de-DE" sz="1100" b="0" dirty="0">
                        <a:solidFill>
                          <a:srgbClr val="008000"/>
                        </a:solidFill>
                        <a:latin typeface="Arial" pitchFamily="-108" charset="0"/>
                      </a:rPr>
                      <a:t>green quark</a:t>
                    </a:r>
                  </a:p>
                </p:txBody>
              </p:sp>
            </p:grpSp>
            <p:sp>
              <p:nvSpPr>
                <p:cNvPr id="452631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5187" y="2842"/>
                  <a:ext cx="100" cy="76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2629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226" y="2263"/>
                  <a:ext cx="137" cy="9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0"/>
              <p:cNvGrpSpPr>
                <a:grpSpLocks/>
              </p:cNvGrpSpPr>
              <p:nvPr/>
            </p:nvGrpSpPr>
            <p:grpSpPr bwMode="auto">
              <a:xfrm>
                <a:off x="4888707" y="2835680"/>
                <a:ext cx="4152900" cy="3664386"/>
                <a:chOff x="2646" y="1574"/>
                <a:chExt cx="2976" cy="2730"/>
              </a:xfrm>
            </p:grpSpPr>
            <p:pic>
              <p:nvPicPr>
                <p:cNvPr id="1815573" name="Picture 21" descr="Sivers_BM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2646" y="1870"/>
                  <a:ext cx="2976" cy="2434"/>
                </a:xfrm>
                <a:prstGeom prst="rect">
                  <a:avLst/>
                </a:prstGeom>
                <a:noFill/>
              </p:spPr>
            </p:pic>
            <p:sp>
              <p:nvSpPr>
                <p:cNvPr id="181557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110" y="1574"/>
                  <a:ext cx="699" cy="296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dirty="0">
                      <a:solidFill>
                        <a:schemeClr val="accent2"/>
                      </a:solidFill>
                      <a:latin typeface="Arial" pitchFamily="-108" charset="0"/>
                    </a:rPr>
                    <a:t>GPD E</a:t>
                  </a:r>
                  <a:endParaRPr lang="it-IT" sz="2000" dirty="0">
                    <a:solidFill>
                      <a:schemeClr val="accent2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1815575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264" y="1574"/>
                  <a:ext cx="1194" cy="298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dirty="0">
                      <a:solidFill>
                        <a:srgbClr val="C0504D"/>
                      </a:solidFill>
                      <a:latin typeface="Arial" pitchFamily="-108" charset="0"/>
                    </a:rPr>
                    <a:t>GPD </a:t>
                  </a:r>
                  <a:r>
                    <a:rPr lang="en-US" sz="2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E</a:t>
                  </a:r>
                  <a:r>
                    <a:rPr lang="en-US" sz="2000" baseline="-25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T</a:t>
                  </a:r>
                  <a:r>
                    <a:rPr lang="en-US" sz="2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+</a:t>
                  </a:r>
                  <a:r>
                    <a:rPr lang="en-US" sz="2000" dirty="0" smtClean="0">
                      <a:solidFill>
                        <a:schemeClr val="accent2"/>
                      </a:solidFill>
                      <a:latin typeface="Arial" pitchFamily="-108" charset="0"/>
                    </a:rPr>
                    <a:t>2H</a:t>
                  </a:r>
                  <a:r>
                    <a:rPr lang="en-US" sz="2000" baseline="-25000" dirty="0" smtClean="0">
                      <a:solidFill>
                        <a:schemeClr val="accent2"/>
                      </a:solidFill>
                      <a:latin typeface="Arial" pitchFamily="-108" charset="0"/>
                    </a:rPr>
                    <a:t>T</a:t>
                  </a:r>
                  <a:endParaRPr lang="it-IT" sz="2000" baseline="-25000" dirty="0">
                    <a:solidFill>
                      <a:schemeClr val="accent2"/>
                    </a:solidFill>
                    <a:latin typeface="Arial" pitchFamily="-108" charset="0"/>
                  </a:endParaRPr>
                </a:p>
              </p:txBody>
            </p:sp>
          </p:grpSp>
          <p:sp>
            <p:nvSpPr>
              <p:cNvPr id="1815598" name="Line 46"/>
              <p:cNvSpPr>
                <a:spLocks noChangeShapeType="1"/>
              </p:cNvSpPr>
              <p:nvPr/>
            </p:nvSpPr>
            <p:spPr bwMode="auto">
              <a:xfrm rot="720000">
                <a:off x="1330164" y="3605689"/>
                <a:ext cx="3657310" cy="564665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5642" name="Line 90"/>
              <p:cNvSpPr>
                <a:spLocks noChangeShapeType="1"/>
              </p:cNvSpPr>
              <p:nvPr/>
            </p:nvSpPr>
            <p:spPr bwMode="auto">
              <a:xfrm rot="720000">
                <a:off x="3941648" y="2270126"/>
                <a:ext cx="3360738" cy="504825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6" name="Text Box 23"/>
            <p:cNvSpPr txBox="1">
              <a:spLocks noChangeArrowheads="1"/>
            </p:cNvSpPr>
            <p:nvPr/>
          </p:nvSpPr>
          <p:spPr bwMode="auto">
            <a:xfrm>
              <a:off x="8455706" y="2663075"/>
              <a:ext cx="33444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smtClean="0">
                  <a:solidFill>
                    <a:schemeClr val="accent2"/>
                  </a:solidFill>
                  <a:latin typeface="Arial" pitchFamily="-108" charset="0"/>
                </a:rPr>
                <a:t>~</a:t>
              </a:r>
              <a:endParaRPr lang="it-IT" sz="2000" baseline="-25000" dirty="0">
                <a:solidFill>
                  <a:schemeClr val="accent2"/>
                </a:solidFill>
                <a:latin typeface="Arial" pitchFamily="-108" charset="0"/>
              </a:endParaRPr>
            </a:p>
          </p:txBody>
        </p:sp>
        <p:sp>
          <p:nvSpPr>
            <p:cNvPr id="49" name="Text Box 23"/>
            <p:cNvSpPr txBox="1">
              <a:spLocks noChangeArrowheads="1"/>
            </p:cNvSpPr>
            <p:nvPr/>
          </p:nvSpPr>
          <p:spPr bwMode="auto">
            <a:xfrm>
              <a:off x="6560159" y="2332319"/>
              <a:ext cx="2056973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smtClean="0">
                  <a:solidFill>
                    <a:srgbClr val="C0504D"/>
                  </a:solidFill>
                  <a:latin typeface="Arial" pitchFamily="-108" charset="0"/>
                </a:rPr>
                <a:t>Deformations by</a:t>
              </a:r>
              <a:endParaRPr lang="it-IT" sz="2000" baseline="-25000" dirty="0">
                <a:solidFill>
                  <a:schemeClr val="accent2"/>
                </a:solidFill>
                <a:latin typeface="Arial" pitchFamily="-10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067773" y="6019800"/>
            <a:ext cx="4571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i.e.</a:t>
            </a:r>
            <a:r>
              <a:rPr lang="en-US" sz="1400" dirty="0" smtClean="0">
                <a:solidFill>
                  <a:srgbClr val="0000FF"/>
                </a:solidFill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</a:rPr>
              <a:t>Sivers</a:t>
            </a:r>
            <a:r>
              <a:rPr lang="en-US" sz="1400" dirty="0" smtClean="0">
                <a:solidFill>
                  <a:srgbClr val="0000FF"/>
                </a:solidFill>
              </a:rPr>
              <a:t>: spin-orbit correlations with same matrix element of </a:t>
            </a:r>
            <a:r>
              <a:rPr lang="en-US" sz="1400" dirty="0" err="1" smtClean="0">
                <a:solidFill>
                  <a:srgbClr val="0000FF"/>
                </a:solidFill>
              </a:rPr>
              <a:t>anomalus</a:t>
            </a:r>
            <a:r>
              <a:rPr lang="en-US" sz="1400" dirty="0" smtClean="0">
                <a:solidFill>
                  <a:srgbClr val="0000FF"/>
                </a:solidFill>
              </a:rPr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magnetic moment, and GPD E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1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1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0722" name="Picture 2"/>
          <p:cNvPicPr>
            <a:picLocks noChangeAspect="1" noChangeArrowheads="1"/>
          </p:cNvPicPr>
          <p:nvPr/>
        </p:nvPicPr>
        <p:blipFill>
          <a:blip r:embed="rId3"/>
          <a:srcRect l="16405" t="27925" r="24817" b="48645"/>
          <a:stretch>
            <a:fillRect/>
          </a:stretch>
        </p:blipFill>
        <p:spPr bwMode="auto">
          <a:xfrm>
            <a:off x="4384365" y="3988735"/>
            <a:ext cx="41433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50723" name="Picture 3" descr="tabellapd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1135063"/>
            <a:ext cx="3956050" cy="2224087"/>
          </a:xfrm>
          <a:prstGeom prst="rect">
            <a:avLst/>
          </a:prstGeom>
          <a:noFill/>
        </p:spPr>
      </p:pic>
      <p:sp>
        <p:nvSpPr>
          <p:cNvPr id="1950724" name="Text Box 4"/>
          <p:cNvSpPr txBox="1">
            <a:spLocks noChangeArrowheads="1"/>
          </p:cNvSpPr>
          <p:nvPr/>
        </p:nvSpPr>
        <p:spPr bwMode="auto">
          <a:xfrm>
            <a:off x="63500" y="73342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sp>
        <p:nvSpPr>
          <p:cNvPr id="1950725" name="Text Box 5"/>
          <p:cNvSpPr txBox="1">
            <a:spLocks noChangeArrowheads="1"/>
          </p:cNvSpPr>
          <p:nvPr/>
        </p:nvSpPr>
        <p:spPr bwMode="auto">
          <a:xfrm>
            <a:off x="1281113" y="-76200"/>
            <a:ext cx="6481762" cy="6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 err="1">
                <a:solidFill>
                  <a:srgbClr val="0000FF"/>
                </a:solidFill>
                <a:latin typeface="+mj-lt"/>
              </a:rPr>
              <a:t>Correlation</a:t>
            </a:r>
            <a:r>
              <a:rPr lang="it-IT" sz="3600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it-IT" sz="3600" b="1" dirty="0" err="1">
                <a:solidFill>
                  <a:srgbClr val="0000FF"/>
                </a:solidFill>
                <a:latin typeface="+mj-lt"/>
              </a:rPr>
              <a:t>Functions</a:t>
            </a:r>
            <a:r>
              <a:rPr lang="it-IT" sz="3600" b="1" dirty="0">
                <a:solidFill>
                  <a:srgbClr val="0000FF"/>
                </a:solidFill>
                <a:latin typeface="+mj-lt"/>
              </a:rPr>
              <a:t> and SIDIS</a:t>
            </a:r>
            <a:r>
              <a:rPr lang="it-IT" sz="3600" b="1" dirty="0">
                <a:solidFill>
                  <a:schemeClr val="tx1"/>
                </a:solidFill>
                <a:latin typeface="+mj-lt"/>
              </a:rPr>
              <a:t>      </a:t>
            </a:r>
          </a:p>
        </p:txBody>
      </p:sp>
      <p:sp>
        <p:nvSpPr>
          <p:cNvPr id="1950726" name="Rectangle 6"/>
          <p:cNvSpPr>
            <a:spLocks noChangeArrowheads="1"/>
          </p:cNvSpPr>
          <p:nvPr/>
        </p:nvSpPr>
        <p:spPr bwMode="auto">
          <a:xfrm>
            <a:off x="5321300" y="3657600"/>
            <a:ext cx="3124200" cy="4191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50756" name="Text Box 36"/>
          <p:cNvSpPr txBox="1">
            <a:spLocks noChangeArrowheads="1"/>
          </p:cNvSpPr>
          <p:nvPr/>
        </p:nvSpPr>
        <p:spPr bwMode="auto">
          <a:xfrm>
            <a:off x="63500" y="3717925"/>
            <a:ext cx="39004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Fragmentation Functions (FF)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240338" y="1166070"/>
            <a:ext cx="2951162" cy="2679699"/>
            <a:chOff x="3833" y="799"/>
            <a:chExt cx="1859" cy="1688"/>
          </a:xfrm>
        </p:grpSpPr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3968" y="809"/>
              <a:ext cx="1679" cy="1678"/>
              <a:chOff x="3924" y="809"/>
              <a:chExt cx="1678" cy="1678"/>
            </a:xfrm>
          </p:grpSpPr>
          <p:pic>
            <p:nvPicPr>
              <p:cNvPr id="1950759" name="Picture 39" descr="sidis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924" y="809"/>
                <a:ext cx="1678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1950760" name="Oval 40"/>
              <p:cNvSpPr>
                <a:spLocks noChangeArrowheads="1"/>
              </p:cNvSpPr>
              <p:nvPr/>
            </p:nvSpPr>
            <p:spPr bwMode="auto">
              <a:xfrm>
                <a:off x="4111" y="199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1950761" name="Object 41"/>
              <p:cNvGraphicFramePr>
                <a:graphicFrameLocks noChangeAspect="1"/>
              </p:cNvGraphicFramePr>
              <p:nvPr/>
            </p:nvGraphicFramePr>
            <p:xfrm>
              <a:off x="4181" y="2115"/>
              <a:ext cx="125" cy="172"/>
            </p:xfrm>
            <a:graphic>
              <a:graphicData uri="http://schemas.openxmlformats.org/presentationml/2006/ole">
                <p:oleObj spid="_x0000_s338948" name="Equation" r:id="rId6" imgW="126720" imgH="164880" progId="Equation.3">
                  <p:embed/>
                </p:oleObj>
              </a:graphicData>
            </a:graphic>
          </p:graphicFrame>
          <p:sp>
            <p:nvSpPr>
              <p:cNvPr id="1950762" name="AutoShape 42"/>
              <p:cNvSpPr>
                <a:spLocks noChangeArrowheads="1"/>
              </p:cNvSpPr>
              <p:nvPr/>
            </p:nvSpPr>
            <p:spPr bwMode="auto">
              <a:xfrm>
                <a:off x="4513" y="1662"/>
                <a:ext cx="295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1950763" name="Object 43"/>
              <p:cNvGraphicFramePr>
                <a:graphicFrameLocks noChangeAspect="1"/>
              </p:cNvGraphicFramePr>
              <p:nvPr/>
            </p:nvGraphicFramePr>
            <p:xfrm>
              <a:off x="4598" y="1722"/>
              <a:ext cx="139" cy="127"/>
            </p:xfrm>
            <a:graphic>
              <a:graphicData uri="http://schemas.openxmlformats.org/presentationml/2006/ole">
                <p:oleObj spid="_x0000_s338949" name="Equation" r:id="rId7" imgW="152280" imgH="139680" progId="Equation.3">
                  <p:embed/>
                </p:oleObj>
              </a:graphicData>
            </a:graphic>
          </p:graphicFrame>
          <p:sp>
            <p:nvSpPr>
              <p:cNvPr id="1950764" name="Oval 44"/>
              <p:cNvSpPr>
                <a:spLocks noChangeArrowheads="1"/>
              </p:cNvSpPr>
              <p:nvPr/>
            </p:nvSpPr>
            <p:spPr bwMode="auto">
              <a:xfrm>
                <a:off x="5000" y="139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1950765" name="Object 45"/>
              <p:cNvGraphicFramePr>
                <a:graphicFrameLocks noChangeAspect="1"/>
              </p:cNvGraphicFramePr>
              <p:nvPr/>
            </p:nvGraphicFramePr>
            <p:xfrm>
              <a:off x="5033" y="1468"/>
              <a:ext cx="233" cy="274"/>
            </p:xfrm>
            <a:graphic>
              <a:graphicData uri="http://schemas.openxmlformats.org/presentationml/2006/ole">
                <p:oleObj spid="_x0000_s338950" name="Equation" r:id="rId8" imgW="215640" imgH="253800" progId="Equation.3">
                  <p:embed/>
                </p:oleObj>
              </a:graphicData>
            </a:graphic>
          </p:graphicFrame>
        </p:grpSp>
        <p:sp>
          <p:nvSpPr>
            <p:cNvPr id="1950766" name="Rectangle 46"/>
            <p:cNvSpPr>
              <a:spLocks noChangeArrowheads="1"/>
            </p:cNvSpPr>
            <p:nvPr/>
          </p:nvSpPr>
          <p:spPr bwMode="auto">
            <a:xfrm>
              <a:off x="3833" y="799"/>
              <a:ext cx="1859" cy="167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767" name="Rectangle 47"/>
            <p:cNvSpPr>
              <a:spLocks noChangeArrowheads="1"/>
            </p:cNvSpPr>
            <p:nvPr/>
          </p:nvSpPr>
          <p:spPr bwMode="auto">
            <a:xfrm>
              <a:off x="3854" y="813"/>
              <a:ext cx="113" cy="16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768" name="Rectangle 48"/>
            <p:cNvSpPr>
              <a:spLocks noChangeArrowheads="1"/>
            </p:cNvSpPr>
            <p:nvPr/>
          </p:nvSpPr>
          <p:spPr bwMode="auto">
            <a:xfrm>
              <a:off x="5633" y="806"/>
              <a:ext cx="45" cy="16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50769" name="Text Box 49"/>
          <p:cNvSpPr txBox="1">
            <a:spLocks noChangeArrowheads="1"/>
          </p:cNvSpPr>
          <p:nvPr/>
        </p:nvSpPr>
        <p:spPr bwMode="auto">
          <a:xfrm>
            <a:off x="8101013" y="4124325"/>
            <a:ext cx="93027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0" i="1">
                <a:solidFill>
                  <a:srgbClr val="0066FF"/>
                </a:solidFill>
                <a:latin typeface="Arial" pitchFamily="-108" charset="0"/>
              </a:rPr>
              <a:t>D</a:t>
            </a:r>
            <a:r>
              <a:rPr lang="it-IT" sz="2000" b="0" i="1" baseline="-25000">
                <a:solidFill>
                  <a:srgbClr val="0066FF"/>
                </a:solidFill>
                <a:latin typeface="Arial" pitchFamily="-108" charset="0"/>
              </a:rPr>
              <a:t>q</a:t>
            </a:r>
            <a:r>
              <a:rPr lang="it-IT" sz="2000" b="0" i="1" baseline="30000">
                <a:solidFill>
                  <a:srgbClr val="0066FF"/>
                </a:solidFill>
                <a:latin typeface="Arial" pitchFamily="-108" charset="0"/>
              </a:rPr>
              <a:t>h</a:t>
            </a:r>
            <a:r>
              <a:rPr lang="it-IT" sz="2000" b="0" i="1">
                <a:solidFill>
                  <a:srgbClr val="0066FF"/>
                </a:solidFill>
                <a:latin typeface="Arial" pitchFamily="-108" charset="0"/>
              </a:rPr>
              <a:t>(z)</a:t>
            </a:r>
            <a:endParaRPr lang="it-IT" sz="2000" b="0" i="1">
              <a:solidFill>
                <a:srgbClr val="0066FF"/>
              </a:solidFill>
              <a:latin typeface="Arial" pitchFamily="-108" charset="0"/>
              <a:sym typeface="Symbol" pitchFamily="-108" charset="2"/>
            </a:endParaRPr>
          </a:p>
        </p:txBody>
      </p:sp>
      <p:sp>
        <p:nvSpPr>
          <p:cNvPr id="1950774" name="Rectangle 54"/>
          <p:cNvSpPr>
            <a:spLocks noChangeArrowheads="1"/>
          </p:cNvSpPr>
          <p:nvPr/>
        </p:nvSpPr>
        <p:spPr bwMode="auto">
          <a:xfrm>
            <a:off x="6172200" y="4178582"/>
            <a:ext cx="368300" cy="4064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50775" name="Rectangle 55"/>
          <p:cNvSpPr>
            <a:spLocks noChangeArrowheads="1"/>
          </p:cNvSpPr>
          <p:nvPr/>
        </p:nvSpPr>
        <p:spPr bwMode="auto">
          <a:xfrm>
            <a:off x="5894457" y="4134128"/>
            <a:ext cx="905987" cy="36933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Arial" pitchFamily="-108" charset="0"/>
              </a:rPr>
              <a:t>q</a:t>
            </a:r>
            <a:r>
              <a:rPr lang="en-US" sz="1800" b="0" dirty="0" err="1" smtClean="0">
                <a:solidFill>
                  <a:srgbClr val="FF0000"/>
                </a:solidFill>
                <a:latin typeface="Arial" pitchFamily="-108" charset="0"/>
              </a:rPr>
              <a:t>(</a:t>
            </a:r>
            <a:r>
              <a:rPr lang="en-US" dirty="0" err="1" smtClean="0">
                <a:solidFill>
                  <a:srgbClr val="FF0000"/>
                </a:solidFill>
                <a:latin typeface="Arial" pitchFamily="-108" charset="0"/>
              </a:rPr>
              <a:t>x</a:t>
            </a:r>
            <a:r>
              <a:rPr lang="en-US" sz="1800" b="0" dirty="0" smtClean="0">
                <a:solidFill>
                  <a:srgbClr val="FF0000"/>
                </a:solidFill>
                <a:latin typeface="Arial" pitchFamily="-108" charset="0"/>
              </a:rPr>
              <a:t>)</a:t>
            </a:r>
            <a:endParaRPr lang="it-IT" sz="18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1950778" name="Text Box 58"/>
          <p:cNvSpPr txBox="1">
            <a:spLocks noChangeArrowheads="1"/>
          </p:cNvSpPr>
          <p:nvPr/>
        </p:nvSpPr>
        <p:spPr bwMode="auto">
          <a:xfrm>
            <a:off x="1822450" y="4845050"/>
            <a:ext cx="5810250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b="1" u="sng" dirty="0">
                <a:solidFill>
                  <a:srgbClr val="FF0000"/>
                </a:solidFill>
                <a:latin typeface="Arial" pitchFamily="-108" charset="0"/>
              </a:rPr>
              <a:t>Rich phenomenology but rather involved observables</a:t>
            </a:r>
            <a:endParaRPr lang="it-IT" sz="1600" b="1" u="sng" dirty="0">
              <a:solidFill>
                <a:srgbClr val="FF0000"/>
              </a:solidFill>
              <a:latin typeface="Arial" pitchFamily="-108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71463" y="5257800"/>
            <a:ext cx="8415337" cy="1209675"/>
            <a:chOff x="271463" y="5345112"/>
            <a:chExt cx="8415337" cy="1209675"/>
          </a:xfrm>
        </p:grpSpPr>
        <p:sp>
          <p:nvSpPr>
            <p:cNvPr id="50" name="Rounded Rectangle 49"/>
            <p:cNvSpPr/>
            <p:nvPr/>
          </p:nvSpPr>
          <p:spPr>
            <a:xfrm>
              <a:off x="271463" y="5345112"/>
              <a:ext cx="8362458" cy="1209675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51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59"/>
            <p:cNvGrpSpPr>
              <a:grpSpLocks/>
            </p:cNvGrpSpPr>
            <p:nvPr/>
          </p:nvGrpSpPr>
          <p:grpSpPr bwMode="auto">
            <a:xfrm>
              <a:off x="692150" y="5345118"/>
              <a:ext cx="6970713" cy="598488"/>
              <a:chOff x="454" y="3695"/>
              <a:chExt cx="4391" cy="377"/>
            </a:xfrm>
          </p:grpSpPr>
          <p:sp>
            <p:nvSpPr>
              <p:cNvPr id="1950780" name="Text Box 60"/>
              <p:cNvSpPr txBox="1">
                <a:spLocks noChangeArrowheads="1"/>
              </p:cNvSpPr>
              <p:nvPr/>
            </p:nvSpPr>
            <p:spPr bwMode="auto">
              <a:xfrm>
                <a:off x="454" y="3695"/>
                <a:ext cx="4372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Target type and </a:t>
                </a:r>
                <a:r>
                  <a:rPr lang="en-US" sz="1600" dirty="0" err="1">
                    <a:solidFill>
                      <a:schemeClr val="tx1"/>
                    </a:solidFill>
                    <a:latin typeface="Arial" pitchFamily="-108" charset="0"/>
                  </a:rPr>
                  <a:t>hadron</a:t>
                </a:r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 ID provide flavor tagging !!</a:t>
                </a:r>
                <a:endParaRPr lang="it-IT" sz="1600" dirty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grpSp>
            <p:nvGrpSpPr>
              <p:cNvPr id="5" name="Group 61"/>
              <p:cNvGrpSpPr>
                <a:grpSpLocks/>
              </p:cNvGrpSpPr>
              <p:nvPr/>
            </p:nvGrpSpPr>
            <p:grpSpPr bwMode="auto">
              <a:xfrm>
                <a:off x="956" y="3860"/>
                <a:ext cx="3889" cy="212"/>
                <a:chOff x="614" y="3647"/>
                <a:chExt cx="3889" cy="212"/>
              </a:xfrm>
            </p:grpSpPr>
            <p:sp>
              <p:nvSpPr>
                <p:cNvPr id="195078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614" y="3647"/>
                  <a:ext cx="3889" cy="212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600" dirty="0">
                      <a:solidFill>
                        <a:schemeClr val="tx1"/>
                      </a:solidFill>
                      <a:latin typeface="Arial" pitchFamily="-108" charset="0"/>
                    </a:rPr>
                    <a:t>            </a:t>
                  </a:r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constrain valence and sea</a:t>
                  </a:r>
                  <a:endParaRPr lang="it-IT" sz="1400" b="0" dirty="0">
                    <a:solidFill>
                      <a:schemeClr val="tx1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1950783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800" y="3768"/>
                  <a:ext cx="200" cy="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64"/>
            <p:cNvGrpSpPr>
              <a:grpSpLocks/>
            </p:cNvGrpSpPr>
            <p:nvPr/>
          </p:nvGrpSpPr>
          <p:grpSpPr bwMode="auto">
            <a:xfrm>
              <a:off x="661988" y="5911839"/>
              <a:ext cx="8024812" cy="641348"/>
              <a:chOff x="435" y="3335"/>
              <a:chExt cx="4401" cy="404"/>
            </a:xfrm>
          </p:grpSpPr>
          <p:grpSp>
            <p:nvGrpSpPr>
              <p:cNvPr id="7" name="Group 65"/>
              <p:cNvGrpSpPr>
                <a:grpSpLocks/>
              </p:cNvGrpSpPr>
              <p:nvPr/>
            </p:nvGrpSpPr>
            <p:grpSpPr bwMode="auto">
              <a:xfrm>
                <a:off x="947" y="3526"/>
                <a:ext cx="3889" cy="213"/>
                <a:chOff x="614" y="3671"/>
                <a:chExt cx="3889" cy="213"/>
              </a:xfrm>
            </p:grpSpPr>
            <p:sp>
              <p:nvSpPr>
                <p:cNvPr id="1950786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614" y="3671"/>
                  <a:ext cx="3889" cy="213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600" dirty="0">
                      <a:solidFill>
                        <a:schemeClr val="tx1"/>
                      </a:solidFill>
                      <a:latin typeface="Arial" pitchFamily="-108" charset="0"/>
                    </a:rPr>
                    <a:t>  </a:t>
                  </a:r>
                  <a:r>
                    <a:rPr lang="en-US" sz="1600" dirty="0" smtClean="0">
                      <a:solidFill>
                        <a:schemeClr val="tx1"/>
                      </a:solidFill>
                      <a:latin typeface="Arial" pitchFamily="-108" charset="0"/>
                    </a:rPr>
                    <a:t>        </a:t>
                  </a:r>
                  <a:r>
                    <a:rPr lang="en-US" sz="1400" b="0" dirty="0" smtClean="0">
                      <a:solidFill>
                        <a:schemeClr val="tx1"/>
                      </a:solidFill>
                      <a:latin typeface="Arial" pitchFamily="-108" charset="0"/>
                    </a:rPr>
                    <a:t>disentangle </a:t>
                  </a:r>
                  <a:r>
                    <a:rPr lang="en-US" sz="1400" b="0" dirty="0">
                      <a:solidFill>
                        <a:schemeClr val="tx1"/>
                      </a:solidFill>
                      <a:latin typeface="Arial" pitchFamily="-108" charset="0"/>
                    </a:rPr>
                    <a:t>distribution and fragmentation </a:t>
                  </a:r>
                  <a:r>
                    <a:rPr lang="en-US" sz="1400" b="0" dirty="0" smtClean="0">
                      <a:solidFill>
                        <a:schemeClr val="tx1"/>
                      </a:solidFill>
                      <a:latin typeface="Arial" pitchFamily="-108" charset="0"/>
                    </a:rPr>
                    <a:t>functions (</a:t>
                  </a:r>
                  <a:r>
                    <a:rPr lang="en-US" sz="1400" dirty="0" smtClean="0">
                      <a:latin typeface="Arial" pitchFamily="-108" charset="0"/>
                    </a:rPr>
                    <a:t>test factorization, HT)</a:t>
                  </a:r>
                  <a:endParaRPr lang="it-IT" sz="1400" b="0" dirty="0">
                    <a:solidFill>
                      <a:schemeClr val="tx1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1950787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709" y="3768"/>
                  <a:ext cx="200" cy="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50788" name="Text Box 68"/>
              <p:cNvSpPr txBox="1">
                <a:spLocks noChangeArrowheads="1"/>
              </p:cNvSpPr>
              <p:nvPr/>
            </p:nvSpPr>
            <p:spPr bwMode="auto">
              <a:xfrm>
                <a:off x="435" y="3335"/>
                <a:ext cx="4372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 smtClean="0">
                    <a:solidFill>
                      <a:schemeClr val="tx1"/>
                    </a:solidFill>
                    <a:latin typeface="Arial" pitchFamily="-108" charset="0"/>
                  </a:rPr>
                  <a:t>Multidimensional </a:t>
                </a:r>
                <a:r>
                  <a:rPr lang="en-US" sz="1600" dirty="0">
                    <a:solidFill>
                      <a:schemeClr val="tx1"/>
                    </a:solidFill>
                    <a:latin typeface="Arial" pitchFamily="-108" charset="0"/>
                  </a:rPr>
                  <a:t>analysis resolves kinematic correlations !!</a:t>
                </a:r>
                <a:endParaRPr lang="it-IT" sz="1600" dirty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</p:grpSp>
      </p:grp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352800"/>
            <a:ext cx="4179192" cy="1438275"/>
          </a:xfrm>
          <a:prstGeom prst="rect">
            <a:avLst/>
          </a:prstGeom>
        </p:spPr>
      </p:pic>
      <p:cxnSp>
        <p:nvCxnSpPr>
          <p:cNvPr id="48" name="Straight Connector 4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9086" y="662184"/>
            <a:ext cx="1694267" cy="438173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419441" y="704227"/>
            <a:ext cx="3266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~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0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7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apshot 2009-09-23 11-54-38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016" y="1446132"/>
            <a:ext cx="4197384" cy="27448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1062335"/>
            <a:ext cx="87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8000"/>
                </a:solidFill>
              </a:rPr>
              <a:t>Sivers</a:t>
            </a:r>
            <a:endParaRPr lang="en-US" b="1" dirty="0">
              <a:solidFill>
                <a:srgbClr val="008000"/>
              </a:solidFill>
            </a:endParaRPr>
          </a:p>
        </p:txBody>
      </p:sp>
      <p:pic>
        <p:nvPicPr>
          <p:cNvPr id="7" name="Content Placeholder 10" descr="Final_NoKine_Neg_cos2phi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159166"/>
            <a:ext cx="2971800" cy="125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napshot 2009-09-23 12-06-38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919" y="5365834"/>
            <a:ext cx="4503481" cy="12121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21526" y="4382869"/>
            <a:ext cx="1069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Boer-</a:t>
            </a:r>
          </a:p>
          <a:p>
            <a:r>
              <a:rPr lang="en-US" b="1" dirty="0" err="1" smtClean="0">
                <a:solidFill>
                  <a:srgbClr val="008000"/>
                </a:solidFill>
              </a:rPr>
              <a:t>Mulders</a:t>
            </a:r>
            <a:endParaRPr lang="en-US" b="1" dirty="0">
              <a:solidFill>
                <a:srgbClr val="008000"/>
              </a:solidFill>
            </a:endParaRPr>
          </a:p>
        </p:txBody>
      </p:sp>
      <p:pic>
        <p:nvPicPr>
          <p:cNvPr id="10" name="Picture 9" descr="Snapshot 2009-09-23 13-53-01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5281128"/>
            <a:ext cx="3276600" cy="1195872"/>
          </a:xfrm>
          <a:prstGeom prst="rect">
            <a:avLst/>
          </a:prstGeom>
        </p:spPr>
      </p:pic>
      <p:pic>
        <p:nvPicPr>
          <p:cNvPr id="11" name="Picture 10" descr="Snapshot 2009-09-23 13-53-18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667276"/>
            <a:ext cx="3429000" cy="1590524"/>
          </a:xfrm>
          <a:prstGeom prst="rect">
            <a:avLst/>
          </a:prstGeom>
        </p:spPr>
      </p:pic>
      <p:sp>
        <p:nvSpPr>
          <p:cNvPr id="12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52400" y="0"/>
            <a:ext cx="89154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00FF"/>
                </a:solidFill>
                <a:latin typeface="Calibri"/>
              </a:rPr>
              <a:t>Several observables already measured…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srgbClr val="0000FF"/>
                </a:solidFill>
                <a:latin typeface="Calibri"/>
              </a:rPr>
              <a:t>w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ith matches and mismatches</a:t>
            </a:r>
            <a:endParaRPr kumimoji="0" lang="en-US" sz="32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10652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990600" y="3701397"/>
            <a:ext cx="2209800" cy="1572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CollH_Hermes_Compass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1224184"/>
            <a:ext cx="4495800" cy="25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05000" y="1062335"/>
            <a:ext cx="954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Collins</a:t>
            </a:r>
            <a:endParaRPr lang="en-US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4"/>
          <p:cNvSpPr>
            <a:spLocks noGrp="1" noChangeArrowheads="1"/>
          </p:cNvSpPr>
          <p:nvPr>
            <p:ph type="title"/>
          </p:nvPr>
        </p:nvSpPr>
        <p:spPr>
          <a:xfrm>
            <a:off x="1344613" y="-76200"/>
            <a:ext cx="6451600" cy="706438"/>
          </a:xfrm>
          <a:noFill/>
        </p:spPr>
        <p:txBody>
          <a:bodyPr/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Executive summary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1706005" name="Text Box 21"/>
          <p:cNvSpPr txBox="1">
            <a:spLocks noChangeArrowheads="1"/>
          </p:cNvSpPr>
          <p:nvPr/>
        </p:nvSpPr>
        <p:spPr bwMode="auto">
          <a:xfrm>
            <a:off x="1231900" y="700088"/>
            <a:ext cx="6223000" cy="6731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2700000" scaled="1"/>
          </a:gradFill>
          <a:ln w="31750">
            <a:solidFill>
              <a:srgbClr val="339966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rgbClr val="0033CC"/>
                </a:solidFill>
                <a:latin typeface="Arial" pitchFamily="-108" charset="0"/>
              </a:rPr>
              <a:t>TMDs are a new class of phenomena </a:t>
            </a:r>
          </a:p>
          <a:p>
            <a:pPr algn="ctr">
              <a:defRPr/>
            </a:pPr>
            <a:r>
              <a:rPr lang="en-US" sz="1800">
                <a:solidFill>
                  <a:srgbClr val="0033CC"/>
                </a:solidFill>
                <a:latin typeface="Arial" pitchFamily="-108" charset="0"/>
              </a:rPr>
              <a:t>providing  novel insights into the rich nuclear structure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231900" y="2068513"/>
            <a:ext cx="6400800" cy="2374900"/>
            <a:chOff x="1231900" y="2068513"/>
            <a:chExt cx="6400800" cy="2374900"/>
          </a:xfrm>
        </p:grpSpPr>
        <p:sp>
          <p:nvSpPr>
            <p:cNvPr id="20" name="Rounded Rectangle 19"/>
            <p:cNvSpPr/>
            <p:nvPr/>
          </p:nvSpPr>
          <p:spPr>
            <a:xfrm>
              <a:off x="1231900" y="2068513"/>
              <a:ext cx="6400800" cy="2374900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51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55" name="Text Box 10"/>
            <p:cNvSpPr txBox="1">
              <a:spLocks noChangeArrowheads="1"/>
            </p:cNvSpPr>
            <p:nvPr/>
          </p:nvSpPr>
          <p:spPr bwMode="auto">
            <a:xfrm>
              <a:off x="1520825" y="2120900"/>
              <a:ext cx="5510608" cy="23225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>
                  <a:solidFill>
                    <a:schemeClr val="tx1"/>
                  </a:solidFill>
                  <a:latin typeface="Arial" pitchFamily="-108" charset="0"/>
                </a:rPr>
                <a:t>Limited knowledge on transverse momentum dependences  </a:t>
              </a:r>
            </a:p>
            <a:p>
              <a:endParaRPr lang="en-US" sz="1600" dirty="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 dirty="0">
                  <a:solidFill>
                    <a:schemeClr val="tx1"/>
                  </a:solidFill>
                  <a:latin typeface="Arial" pitchFamily="-108" charset="0"/>
                </a:rPr>
                <a:t>Flavor decomposition often missing</a:t>
              </a:r>
            </a:p>
            <a:p>
              <a:endParaRPr lang="en-US" sz="1600" dirty="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 dirty="0">
                  <a:solidFill>
                    <a:schemeClr val="tx1"/>
                  </a:solidFill>
                  <a:latin typeface="Arial" pitchFamily="-108" charset="0"/>
                </a:rPr>
                <a:t>Evolution properties to be defined</a:t>
              </a:r>
            </a:p>
            <a:p>
              <a:endParaRPr lang="en-US" sz="1600" dirty="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 dirty="0">
                  <a:solidFill>
                    <a:schemeClr val="tx1"/>
                  </a:solidFill>
                  <a:latin typeface="Arial" pitchFamily="-108" charset="0"/>
                </a:rPr>
                <a:t>Role of the higher twist to be quantified</a:t>
              </a:r>
            </a:p>
            <a:p>
              <a:endParaRPr lang="en-US" sz="1600" dirty="0">
                <a:solidFill>
                  <a:schemeClr val="tx1"/>
                </a:solidFill>
                <a:latin typeface="Arial" pitchFamily="-108" charset="0"/>
              </a:endParaRPr>
            </a:p>
            <a:p>
              <a:r>
                <a:rPr lang="en-US" sz="1600" dirty="0">
                  <a:solidFill>
                    <a:schemeClr val="tx1"/>
                  </a:solidFill>
                  <a:latin typeface="Arial" pitchFamily="-108" charset="0"/>
                </a:rPr>
                <a:t>Universality</a:t>
              </a:r>
              <a:r>
                <a:rPr lang="en-US" sz="1600" dirty="0">
                  <a:latin typeface="Arial" pitchFamily="-108" charset="0"/>
                </a:rPr>
                <a:t>               </a:t>
              </a:r>
              <a:r>
                <a:rPr lang="en-US" sz="1600" dirty="0">
                  <a:solidFill>
                    <a:schemeClr val="tx1"/>
                  </a:solidFill>
                  <a:latin typeface="Arial" pitchFamily="-108" charset="0"/>
                </a:rPr>
                <a:t>Fundamental test of QCD</a:t>
              </a:r>
              <a:r>
                <a:rPr lang="en-US" sz="1800" dirty="0">
                  <a:latin typeface="Arial" pitchFamily="-108" charset="0"/>
                </a:rPr>
                <a:t> </a:t>
              </a:r>
            </a:p>
          </p:txBody>
        </p:sp>
        <p:sp>
          <p:nvSpPr>
            <p:cNvPr id="57356" name="Line 22"/>
            <p:cNvSpPr>
              <a:spLocks noChangeShapeType="1"/>
            </p:cNvSpPr>
            <p:nvPr/>
          </p:nvSpPr>
          <p:spPr bwMode="auto">
            <a:xfrm>
              <a:off x="2798984" y="4279900"/>
              <a:ext cx="3137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576388" y="4495800"/>
            <a:ext cx="6500812" cy="2041525"/>
            <a:chOff x="1576388" y="4495800"/>
            <a:chExt cx="6500812" cy="2041525"/>
          </a:xfrm>
        </p:grpSpPr>
        <p:grpSp>
          <p:nvGrpSpPr>
            <p:cNvPr id="2" name="Group 28"/>
            <p:cNvGrpSpPr>
              <a:grpSpLocks/>
            </p:cNvGrpSpPr>
            <p:nvPr/>
          </p:nvGrpSpPr>
          <p:grpSpPr bwMode="auto">
            <a:xfrm>
              <a:off x="1576388" y="4905375"/>
              <a:ext cx="5357812" cy="1631950"/>
              <a:chOff x="1389" y="3034"/>
              <a:chExt cx="3375" cy="1028"/>
            </a:xfrm>
          </p:grpSpPr>
          <p:sp>
            <p:nvSpPr>
              <p:cNvPr id="57358" name="Rectangle 18"/>
              <p:cNvSpPr>
                <a:spLocks noChangeArrowheads="1"/>
              </p:cNvSpPr>
              <p:nvPr/>
            </p:nvSpPr>
            <p:spPr bwMode="auto">
              <a:xfrm>
                <a:off x="1482" y="3034"/>
                <a:ext cx="3196" cy="1028"/>
              </a:xfrm>
              <a:prstGeom prst="rect">
                <a:avLst/>
              </a:prstGeom>
              <a:gradFill rotWithShape="1">
                <a:gsLst>
                  <a:gs pos="0">
                    <a:srgbClr val="993366"/>
                  </a:gs>
                  <a:gs pos="100000">
                    <a:srgbClr val="800080"/>
                  </a:gs>
                </a:gsLst>
                <a:lin ang="5400000" scaled="1"/>
              </a:gradFill>
              <a:ln w="12700">
                <a:solidFill>
                  <a:srgbClr val="660033"/>
                </a:solidFill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59" name="Text Box 19"/>
              <p:cNvSpPr txBox="1">
                <a:spLocks noChangeArrowheads="1"/>
              </p:cNvSpPr>
              <p:nvPr/>
            </p:nvSpPr>
            <p:spPr bwMode="auto">
              <a:xfrm>
                <a:off x="1389" y="3039"/>
                <a:ext cx="3375" cy="931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Crucial: completeness </a:t>
                </a:r>
              </a:p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flavor tagging and five-fold differential </a:t>
                </a:r>
              </a:p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  extraction in all variables</a:t>
                </a:r>
              </a:p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(x,z,Q</a:t>
                </a:r>
                <a:r>
                  <a:rPr lang="en-US" b="0" baseline="30000" dirty="0">
                    <a:solidFill>
                      <a:schemeClr val="bg1"/>
                    </a:solidFill>
                    <a:latin typeface="Arial" pitchFamily="-108" charset="0"/>
                  </a:rPr>
                  <a:t>2</a:t>
                </a:r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,P</a:t>
                </a:r>
                <a:r>
                  <a:rPr lang="en-US" b="0" baseline="-25000" dirty="0">
                    <a:solidFill>
                      <a:schemeClr val="bg1"/>
                    </a:solidFill>
                    <a:latin typeface="Arial" pitchFamily="-108" charset="0"/>
                  </a:rPr>
                  <a:t>T</a:t>
                </a:r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)  to have </a:t>
                </a:r>
              </a:p>
              <a:p>
                <a:pPr algn="ctr"/>
                <a:r>
                  <a:rPr lang="en-US" b="0" dirty="0">
                    <a:solidFill>
                      <a:schemeClr val="bg1"/>
                    </a:solidFill>
                    <a:latin typeface="Arial" pitchFamily="-108" charset="0"/>
                  </a:rPr>
                  <a:t>all dependencies resolved</a:t>
                </a:r>
                <a:endParaRPr lang="it-IT" b="0" dirty="0">
                  <a:solidFill>
                    <a:schemeClr val="bg1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57357" name="Text Box 24"/>
            <p:cNvSpPr txBox="1">
              <a:spLocks noChangeArrowheads="1"/>
            </p:cNvSpPr>
            <p:nvPr/>
          </p:nvSpPr>
          <p:spPr bwMode="auto">
            <a:xfrm>
              <a:off x="1610877" y="4495800"/>
              <a:ext cx="6466323" cy="338138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>
                  <a:latin typeface="Arial" pitchFamily="-108" charset="0"/>
                </a:rPr>
                <a:t>Still incomplete phenomenology is asking for new inputs</a:t>
              </a:r>
              <a:r>
                <a:rPr lang="en-US" sz="1600" dirty="0"/>
                <a:t> </a:t>
              </a:r>
              <a:endParaRPr lang="it-IT" sz="1600" dirty="0"/>
            </a:p>
          </p:txBody>
        </p:sp>
      </p:grpSp>
      <p:sp>
        <p:nvSpPr>
          <p:cNvPr id="1706010" name="Text Box 26"/>
          <p:cNvSpPr txBox="1">
            <a:spLocks noChangeArrowheads="1"/>
          </p:cNvSpPr>
          <p:nvPr/>
        </p:nvSpPr>
        <p:spPr bwMode="auto">
          <a:xfrm>
            <a:off x="746125" y="1427163"/>
            <a:ext cx="6886575" cy="58477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latin typeface="Arial" pitchFamily="-108" charset="0"/>
              </a:rPr>
              <a:t>Non-zero results from DIS experiments </a:t>
            </a:r>
          </a:p>
          <a:p>
            <a:pPr algn="ctr"/>
            <a:r>
              <a:rPr lang="en-US" sz="1600" dirty="0">
                <a:latin typeface="Arial" pitchFamily="-108" charset="0"/>
              </a:rPr>
              <a:t>provide promises but also open questions</a:t>
            </a:r>
            <a:endParaRPr lang="it-IT" sz="1600" dirty="0">
              <a:latin typeface="Arial" pitchFamily="-108" charset="0"/>
            </a:endParaRP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57353" name="Text Box 34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8" charset="0"/>
                </a:rPr>
                <a:t>Contalbrigo Marco                                                            CLAS12 European Workshop                                                                    26 February 2009</a:t>
              </a:r>
            </a:p>
          </p:txBody>
        </p:sp>
        <p:sp>
          <p:nvSpPr>
            <p:cNvPr id="57354" name="Line 35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Duke Workshop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0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0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7060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7060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6005" grpId="0" animBg="1"/>
      <p:bldP spid="1706010" grpId="0"/>
      <p:bldP spid="17060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16837" y="1905000"/>
            <a:ext cx="237306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JLAB 12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axodraw}&#10;\begin{document}&#10;\begin{center} \begin{picture}(170,140)(0,0)&#10;\SetOffset(20,10) \SetWidth{0.7}&#10;\Photon(2,70)(-20,90){2}{4}\Photon(138,70)(160,90){2}{4}&#10;\Text(-22,92)[r]{$\gamma^*$}\Text(165,94)[l]{$\gamma^*$}&#10;\GOval(70,10)(60,8)(90){0.7} \COval(70,55)(11,7)(90){Black}{Red}&#10;\SetColor{Red}&#10;\Gluon(52,39)(65,50){1.5}{3}\Gluon(88,39)(75,50){1.5}{3}&#10;\Gluon(52,71)(65,60){1.5}{3}\Gluon(88,71)(75,60){1.5}{3}&#10;\SetColor{Black} \Line(40,55)(62,25)\Line(43,55)(65,25)&#10;\Line(40,55)(62,85)\Line(43,55)(65,85)&#10;\Line(100,55)(78,25)\Line(97,55)(75,25)&#10;\Line(100,55)(78,85)\Line(97,55)(75,85)&#10;\ArrowLine(10,10)(10,56)\ArrowLine(130,56)(130,10)&#10;\Line(10,56)(25,56)\Line(10,54)(25,54)&#10;\Line(130,56)(115,56)\Line(130,54)(115,54)&#10;\Line(10,75)(33,75)\Line(10,73)(30,73)&#10;\Line(130,75)(107,75)\Line(130,73)(110,73)&#10;\Gluon(25,10)(25,56){-2}{6}\Gluon(18,10)(18,56){-2}{6}&#10;\Gluon(115,10)(115,56){2}{6}\Gluon(123,10)(123,56){2}{6}&#10;\ArrowLine(12,75)(40,106)\ArrowLine(100,106)(128,75)&#10;\Gluon(30,73)(58,106){-1.5}{7}\Gluon(22,73)(50,106){-1.5}{7}&#10;\Gluon(110,73)(82,106){1.5}{7}\Gluon(118,73)(90,106){1.5}{7}&#10;\COval(10,66)(12,10)(90){Black}{Blue}\COval(130,66)(12,10)(90){Black}{Blue}&#10;\GOval(70,10)(64,8)(90){0.7} \GOval(70,106)(35,7)(90){0.7}&#10;\DashLine(70,130)(70,-10){5} \SetWidth{1.8}\ArrowLine(-12,0)(6,10)&#10;\ArrowLine(134,10)(152,0)&#10;\ArrowLine(35,106)(45,125)\ArrowLine(95,125)(105,106)&#10;\Text(70,10)[c]{TMD} \Text(70,106)[c]{FF}&#10;\Text(10,66)[c]{$H$} \Text(130,66)[c]{$H$}\Text(70,55)[c]{$S$}&#10;\Text(-14,0)[r]{$P$}\Text(154,0)[l]{$P$}&#10;\Text(50,130)[b]{$P_h$}\Text(90,130)[b]{$P_h$}\end{picture}&#10;\end{center}&#10;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256"/>
  <p:tag name="ORIGWIDTH" val="228"/>
  <p:tag name="PICTUREFILESIZE" val="103589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frac{\langle k_T^2 \rangle}{\mu_0^2}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42"/>
  <p:tag name="PICTUREFILESIZE" val="9550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g_1^q(x,k_{\perp})=g_1^q(x)\frac{1}{\pi\mu_2^2}exp(-\frac{k_{\perp}^2}{\mu_2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633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f_1^q(x,k_{\perp})=f_1^q(x)\frac{1}{\pi\mu_0^2}exp(-\frac{k_{\perp}^2}{\mu_0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362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color{red} {h_{1} H_1^{\perp u\rightarrow \pi}} 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93"/>
  <p:tag name="PICTUREFILESIZE" val="8669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\color{red} { H_1^{\perp u\rightarrow \rho} \sim -\frac{1}{3}H_1^{\perp u\rightarrow \pi} } 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200"/>
  <p:tag name="PICTUREFILESIZE" val="16441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9.5|35.8|22.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begin{document}&#10;\begin{eqnarray}&#10; d\sigma^h \propto {\color{blue} \sum f^{H\rightarrow q}(x)}{\bf d\sigma}_q(y) {\color{blue} D^{q\rightarrow h}(z)}\nonumber &#10;\end{eqnarra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722"/>
  <p:tag name="BOXHEIGHT" val="313"/>
  <p:tag name="BOXFONT" val="10"/>
  <p:tag name="BOXWRAP" val="False"/>
  <p:tag name="WORKAROUNDTRANSPARENCYBUG" val="False"/>
  <p:tag name="ALLOWFONTSUBSTITUTION" val="False"/>
  <p:tag name="BITMAPFORMAT" val="png256"/>
  <p:tag name="ORIGWIDTH" val="323"/>
  <p:tag name="PICTUREFILESIZE" val="3023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13623</TotalTime>
  <Words>3141</Words>
  <Application>Microsoft Macintosh PowerPoint</Application>
  <PresentationFormat>On-screen Show (4:3)</PresentationFormat>
  <Paragraphs>720</Paragraphs>
  <Slides>38</Slides>
  <Notes>24</Notes>
  <HiddenSlides>4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Office Theme</vt:lpstr>
      <vt:lpstr>Equation</vt:lpstr>
      <vt:lpstr>Microsoft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Executive summary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Unpolarized target @ CLAS12</vt:lpstr>
      <vt:lpstr>Unpolarized target @ CLAS12</vt:lpstr>
      <vt:lpstr>Slide 19</vt:lpstr>
      <vt:lpstr>Slide 20</vt:lpstr>
      <vt:lpstr>Longitudinal Target Spin @ CLAS12</vt:lpstr>
      <vt:lpstr>Longitudinal Target Spin @ CLAS12</vt:lpstr>
      <vt:lpstr>Longitudinal Target Spin @ CLAS12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p multiplicities in SIDIS</vt:lpstr>
      <vt:lpstr>Slide 37</vt:lpstr>
      <vt:lpstr>Slide 38</vt:lpstr>
    </vt:vector>
  </TitlesOfParts>
  <Company>INFN - Sezione di Ferrara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231</cp:revision>
  <dcterms:created xsi:type="dcterms:W3CDTF">2010-03-10T19:59:15Z</dcterms:created>
  <dcterms:modified xsi:type="dcterms:W3CDTF">2010-03-12T02:40:16Z</dcterms:modified>
</cp:coreProperties>
</file>