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notesSlides/notesSlide5.xml" ContentType="application/vnd.openxmlformats-officedocument.presentationml.notesSlide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notesSlides/notesSlide6.xml" ContentType="application/vnd.openxmlformats-officedocument.presentationml.notesSlide+xml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notesSlides/notesSlide7.xml" ContentType="application/vnd.openxmlformats-officedocument.presentationml.notesSlide+xml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notesSlides/notesSlide10.xml" ContentType="application/vnd.openxmlformats-officedocument.presentationml.notesSlide+xml"/>
  <Override PartName="/ppt/embeddings/oleObject40.bin" ContentType="application/vnd.openxmlformats-officedocument.oleObject"/>
  <Override PartName="/ppt/notesSlides/notesSlide11.xml" ContentType="application/vnd.openxmlformats-officedocument.presentationml.notesSlide+xml"/>
  <Override PartName="/ppt/embeddings/Microsoft_Equation1.bin" ContentType="application/vnd.openxmlformats-officedocument.oleObject"/>
  <Override PartName="/ppt/notesSlides/notesSlide12.xml" ContentType="application/vnd.openxmlformats-officedocument.presentationml.notesSlide+xml"/>
  <Override PartName="/ppt/embeddings/Microsoft_Equation2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embeddings/oleObject50.bin" ContentType="application/vnd.openxmlformats-officedocument.oleObject"/>
  <Override PartName="/ppt/embeddings/Microsoft_Equation3.bin" ContentType="application/vnd.openxmlformats-officedocument.oleObject"/>
  <Override PartName="/ppt/notesSlides/notesSlide15.xml" ContentType="application/vnd.openxmlformats-officedocument.presentationml.notesSlide+xml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notesSlides/notesSlide16.xml" ContentType="application/vnd.openxmlformats-officedocument.presentationml.notesSlide+xml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notesSlides/notesSlide17.xml" ContentType="application/vnd.openxmlformats-officedocument.presentationml.notesSlide+xml"/>
  <Override PartName="/ppt/embeddings/oleObject56.bin" ContentType="application/vnd.openxmlformats-officedocument.oleObject"/>
  <Override PartName="/ppt/notesSlides/notesSlide18.xml" ContentType="application/vnd.openxmlformats-officedocument.presentationml.notesSlide+xml"/>
  <Override PartName="/ppt/embeddings/oleObject57.bin" ContentType="application/vnd.openxmlformats-officedocument.oleObject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58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1481" r:id="rId3"/>
    <p:sldId id="1571" r:id="rId4"/>
    <p:sldId id="1572" r:id="rId5"/>
    <p:sldId id="1570" r:id="rId6"/>
    <p:sldId id="1602" r:id="rId7"/>
    <p:sldId id="1603" r:id="rId8"/>
    <p:sldId id="1461" r:id="rId9"/>
    <p:sldId id="1485" r:id="rId10"/>
    <p:sldId id="1639" r:id="rId11"/>
    <p:sldId id="1640" r:id="rId12"/>
    <p:sldId id="1641" r:id="rId13"/>
    <p:sldId id="1642" r:id="rId14"/>
    <p:sldId id="1632" r:id="rId15"/>
    <p:sldId id="1608" r:id="rId16"/>
    <p:sldId id="1609" r:id="rId17"/>
    <p:sldId id="1629" r:id="rId18"/>
    <p:sldId id="1532" r:id="rId19"/>
    <p:sldId id="1562" r:id="rId20"/>
    <p:sldId id="1540" r:id="rId21"/>
    <p:sldId id="1617" r:id="rId22"/>
    <p:sldId id="1575" r:id="rId23"/>
    <p:sldId id="1576" r:id="rId24"/>
    <p:sldId id="1578" r:id="rId25"/>
    <p:sldId id="1579" r:id="rId26"/>
    <p:sldId id="1610" r:id="rId2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B252B"/>
    <a:srgbClr val="DFD455"/>
    <a:srgbClr val="E03DDA"/>
    <a:srgbClr val="FF48F7"/>
    <a:srgbClr val="DFD2E7"/>
    <a:srgbClr val="E3CBE7"/>
    <a:srgbClr val="D9B8D6"/>
    <a:srgbClr val="C4A5BF"/>
    <a:srgbClr val="E4C535"/>
    <a:srgbClr val="357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8" autoAdjust="0"/>
    <p:restoredTop sz="95818" autoAdjust="0"/>
  </p:normalViewPr>
  <p:slideViewPr>
    <p:cSldViewPr snapToGrid="0" snapToObjects="1">
      <p:cViewPr>
        <p:scale>
          <a:sx n="125" d="100"/>
          <a:sy n="125" d="100"/>
        </p:scale>
        <p:origin x="-73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commentAuthors" Target="commentAuthors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23.emf"/><Relationship Id="rId5" Type="http://schemas.openxmlformats.org/officeDocument/2006/relationships/image" Target="../media/image24.emf"/><Relationship Id="rId6" Type="http://schemas.openxmlformats.org/officeDocument/2006/relationships/image" Target="../media/image25.emf"/><Relationship Id="rId7" Type="http://schemas.openxmlformats.org/officeDocument/2006/relationships/image" Target="../media/image26.wmf"/><Relationship Id="rId8" Type="http://schemas.openxmlformats.org/officeDocument/2006/relationships/image" Target="../media/image27.emf"/><Relationship Id="rId9" Type="http://schemas.openxmlformats.org/officeDocument/2006/relationships/image" Target="../media/image28.wmf"/><Relationship Id="rId10" Type="http://schemas.openxmlformats.org/officeDocument/2006/relationships/image" Target="../media/image29.emf"/><Relationship Id="rId1" Type="http://schemas.openxmlformats.org/officeDocument/2006/relationships/image" Target="../media/image59.emf"/><Relationship Id="rId2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Relationship Id="rId2" Type="http://schemas.openxmlformats.org/officeDocument/2006/relationships/image" Target="../media/image6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Relationship Id="rId2" Type="http://schemas.openxmlformats.org/officeDocument/2006/relationships/image" Target="../media/image7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5.emf"/><Relationship Id="rId3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wmf"/><Relationship Id="rId5" Type="http://schemas.openxmlformats.org/officeDocument/2006/relationships/image" Target="../media/image27.emf"/><Relationship Id="rId6" Type="http://schemas.openxmlformats.org/officeDocument/2006/relationships/image" Target="../media/image28.wmf"/><Relationship Id="rId7" Type="http://schemas.openxmlformats.org/officeDocument/2006/relationships/image" Target="../media/image29.emf"/><Relationship Id="rId8" Type="http://schemas.openxmlformats.org/officeDocument/2006/relationships/image" Target="../media/image30.emf"/><Relationship Id="rId9" Type="http://schemas.openxmlformats.org/officeDocument/2006/relationships/image" Target="../media/image31.emf"/><Relationship Id="rId1" Type="http://schemas.openxmlformats.org/officeDocument/2006/relationships/image" Target="../media/image23.emf"/><Relationship Id="rId2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Relationship Id="rId2" Type="http://schemas.openxmlformats.org/officeDocument/2006/relationships/image" Target="../media/image3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23.emf"/><Relationship Id="rId5" Type="http://schemas.openxmlformats.org/officeDocument/2006/relationships/image" Target="../media/image24.emf"/><Relationship Id="rId6" Type="http://schemas.openxmlformats.org/officeDocument/2006/relationships/image" Target="../media/image25.emf"/><Relationship Id="rId7" Type="http://schemas.openxmlformats.org/officeDocument/2006/relationships/image" Target="../media/image26.wmf"/><Relationship Id="rId8" Type="http://schemas.openxmlformats.org/officeDocument/2006/relationships/image" Target="../media/image27.emf"/><Relationship Id="rId9" Type="http://schemas.openxmlformats.org/officeDocument/2006/relationships/image" Target="../media/image28.wmf"/><Relationship Id="rId10" Type="http://schemas.openxmlformats.org/officeDocument/2006/relationships/image" Target="../media/image29.emf"/><Relationship Id="rId1" Type="http://schemas.openxmlformats.org/officeDocument/2006/relationships/image" Target="../media/image36.emf"/><Relationship Id="rId2" Type="http://schemas.openxmlformats.org/officeDocument/2006/relationships/image" Target="../media/image30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24.emf"/><Relationship Id="rId5" Type="http://schemas.openxmlformats.org/officeDocument/2006/relationships/image" Target="../media/image25.emf"/><Relationship Id="rId6" Type="http://schemas.openxmlformats.org/officeDocument/2006/relationships/image" Target="../media/image26.wmf"/><Relationship Id="rId7" Type="http://schemas.openxmlformats.org/officeDocument/2006/relationships/image" Target="../media/image27.emf"/><Relationship Id="rId8" Type="http://schemas.openxmlformats.org/officeDocument/2006/relationships/image" Target="../media/image28.wmf"/><Relationship Id="rId9" Type="http://schemas.openxmlformats.org/officeDocument/2006/relationships/image" Target="../media/image29.emf"/><Relationship Id="rId10" Type="http://schemas.openxmlformats.org/officeDocument/2006/relationships/image" Target="../media/image46.emf"/><Relationship Id="rId1" Type="http://schemas.openxmlformats.org/officeDocument/2006/relationships/image" Target="../media/image30.emf"/><Relationship Id="rId2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03/11/15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03/11/15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Trovare un plot migliore</a:t>
            </a:r>
            <a:r>
              <a:rPr lang="it-IT" baseline="0" dirty="0" smtClean="0"/>
              <a:t> nella presentazione di Luciano ? E formula di </a:t>
            </a:r>
            <a:r>
              <a:rPr lang="it-IT" baseline="0" dirty="0" err="1" smtClean="0"/>
              <a:t>Repko</a:t>
            </a:r>
            <a:r>
              <a:rPr lang="it-IT" baseline="0" dirty="0" smtClean="0"/>
              <a:t>  </a:t>
            </a:r>
            <a:r>
              <a:rPr lang="it-IT" baseline="0" dirty="0" err="1" smtClean="0"/>
              <a:t>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alpha_S</a:t>
            </a:r>
            <a:r>
              <a:rPr lang="it-IT" baseline="0" dirty="0" smtClean="0"/>
              <a:t> mq/Q^2</a:t>
            </a:r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con </a:t>
            </a:r>
            <a:r>
              <a:rPr lang="en-US" dirty="0" err="1" smtClean="0"/>
              <a:t>dati</a:t>
            </a:r>
            <a:r>
              <a:rPr lang="en-US" dirty="0" smtClean="0"/>
              <a:t> ? Serve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gluone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Vedi se </a:t>
            </a:r>
            <a:r>
              <a:rPr lang="it-IT" dirty="0" err="1" smtClean="0"/>
              <a:t>c’e’</a:t>
            </a:r>
            <a:r>
              <a:rPr lang="it-IT" dirty="0" smtClean="0"/>
              <a:t> qualcosa su EIC</a:t>
            </a:r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che fa SOLID with 3He ? Non fa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isoscalar</a:t>
            </a:r>
            <a:r>
              <a:rPr lang="it-IT" baseline="0" dirty="0" smtClean="0"/>
              <a:t> ma ci </a:t>
            </a:r>
            <a:r>
              <a:rPr lang="it-IT" baseline="0" dirty="0" err="1" smtClean="0"/>
              <a:t>s</a:t>
            </a:r>
            <a:r>
              <a:rPr lang="it-IT" baseline="0" dirty="0" smtClean="0"/>
              <a:t> avvicina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target </a:t>
            </a:r>
            <a:r>
              <a:rPr lang="en-US" baseline="0" dirty="0" err="1" smtClean="0"/>
              <a:t>usa</a:t>
            </a:r>
            <a:r>
              <a:rPr lang="en-US" baseline="0" dirty="0" smtClean="0"/>
              <a:t> qua ?  NH3 e ND3…. </a:t>
            </a:r>
            <a:r>
              <a:rPr lang="en-US" baseline="0" dirty="0" err="1" smtClean="0"/>
              <a:t>Isoscalar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funziona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Cambiar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puntatore</a:t>
            </a:r>
            <a:r>
              <a:rPr lang="en-US" baseline="0" dirty="0" smtClean="0"/>
              <a:t> verso I due </a:t>
            </a:r>
            <a:r>
              <a:rPr lang="en-US" baseline="0" dirty="0" err="1" smtClean="0"/>
              <a:t>punti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senza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errore</a:t>
            </a:r>
            <a:endParaRPr lang="en-US" baseline="0" dirty="0" smtClean="0"/>
          </a:p>
          <a:p>
            <a:r>
              <a:rPr lang="en-US" baseline="0" dirty="0" smtClean="0"/>
              <a:t>Ma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assunzinoe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fatto</a:t>
            </a:r>
            <a:r>
              <a:rPr lang="en-US" baseline="0" dirty="0" smtClean="0"/>
              <a:t> per Delta </a:t>
            </a:r>
            <a:r>
              <a:rPr lang="en-US" baseline="0" dirty="0" err="1" smtClean="0"/>
              <a:t>sbar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Vedere</a:t>
            </a:r>
            <a:r>
              <a:rPr lang="en-US" baseline="0" dirty="0" smtClean="0"/>
              <a:t> proposal </a:t>
            </a:r>
            <a:r>
              <a:rPr lang="en-US" baseline="0" dirty="0" err="1" smtClean="0"/>
              <a:t>iniziale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perche</a:t>
            </a:r>
            <a:r>
              <a:rPr lang="en-US" baseline="0" dirty="0" smtClean="0"/>
              <a:t>’ ha </a:t>
            </a:r>
            <a:r>
              <a:rPr lang="en-US" baseline="0" dirty="0" err="1" smtClean="0"/>
              <a:t>errori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cosi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piccoli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Inverti i plot</a:t>
            </a:r>
            <a:r>
              <a:rPr lang="it-IT" baseline="0" dirty="0" smtClean="0"/>
              <a:t> Q2 ed EIC</a:t>
            </a:r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18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Aggiungere link a </a:t>
            </a:r>
            <a:r>
              <a:rPr lang="it-IT" dirty="0" err="1" smtClean="0"/>
              <a:t>FFs</a:t>
            </a:r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Dovrei sapere come accedere a quelle </a:t>
            </a:r>
            <a:r>
              <a:rPr lang="it-IT" dirty="0" err="1" smtClean="0"/>
              <a:t>chirally-odd</a:t>
            </a:r>
            <a:r>
              <a:rPr lang="it-IT" dirty="0" smtClean="0"/>
              <a:t>, se le mostro</a:t>
            </a:r>
            <a:r>
              <a:rPr lang="it-IT" baseline="0" dirty="0" smtClean="0"/>
              <a:t> </a:t>
            </a:r>
            <a:r>
              <a:rPr lang="it-IT" dirty="0" smtClean="0"/>
              <a:t> </a:t>
            </a:r>
            <a:r>
              <a:rPr lang="it-IT" dirty="0" err="1" smtClean="0"/>
              <a:t>cosi’</a:t>
            </a:r>
            <a:r>
              <a:rPr lang="it-IT" dirty="0" smtClean="0"/>
              <a:t>…..</a:t>
            </a:r>
          </a:p>
          <a:p>
            <a:r>
              <a:rPr lang="it-IT" dirty="0" smtClean="0"/>
              <a:t>Tra l’altro non credo valga la tabella,</a:t>
            </a:r>
            <a:r>
              <a:rPr lang="it-IT" baseline="0" dirty="0" smtClean="0"/>
              <a:t> in DVCS dipendo sempre da tutte e 4….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Vanderhaeghen,Guichon,Guidal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.</a:t>
            </a:r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</a:t>
            </a:r>
            <a:r>
              <a:rPr lang="it-IT" baseline="0" dirty="0" smtClean="0"/>
              <a:t> i vari casi</a:t>
            </a:r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3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Discutere che servono spin (fin dall’</a:t>
            </a:r>
            <a:r>
              <a:rPr lang="it-IT" baseline="0" dirty="0" err="1" smtClean="0"/>
              <a:t>iniio</a:t>
            </a:r>
            <a:r>
              <a:rPr lang="it-IT" baseline="0" dirty="0" smtClean="0"/>
              <a:t> </a:t>
            </a:r>
            <a:r>
              <a:rPr lang="it-IT" baseline="0" dirty="0" smtClean="0">
                <a:sym typeface="Wingdings"/>
              </a:rPr>
              <a:t> metter qualche simbolo nel disegno ?</a:t>
            </a:r>
            <a:r>
              <a:rPr lang="it-IT" baseline="0" dirty="0" smtClean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</a:t>
            </a:r>
            <a:r>
              <a:rPr lang="it-IT" baseline="0" dirty="0" smtClean="0"/>
              <a:t> i vari casi</a:t>
            </a:r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Sachs GE e GM danno </a:t>
            </a:r>
            <a:r>
              <a:rPr lang="it-IT" dirty="0" err="1" smtClean="0"/>
              <a:t>scattering</a:t>
            </a:r>
            <a:r>
              <a:rPr lang="it-IT" dirty="0" smtClean="0"/>
              <a:t> elettrico e magnetico, son questi che a Q2=0 danno carica e momento magnetico anomalo</a:t>
            </a:r>
          </a:p>
          <a:p>
            <a:r>
              <a:rPr lang="it-IT" dirty="0" err="1" smtClean="0"/>
              <a:t>Dirac</a:t>
            </a:r>
            <a:r>
              <a:rPr lang="it-IT" dirty="0" smtClean="0"/>
              <a:t> F1 e Pauli F2 danno </a:t>
            </a:r>
            <a:r>
              <a:rPr lang="it-IT" dirty="0" err="1" smtClean="0"/>
              <a:t>scattering</a:t>
            </a:r>
            <a:r>
              <a:rPr lang="it-IT" dirty="0" smtClean="0"/>
              <a:t> che preserva o</a:t>
            </a:r>
            <a:r>
              <a:rPr lang="it-IT" baseline="0" dirty="0" smtClean="0"/>
              <a:t> flippa </a:t>
            </a:r>
            <a:r>
              <a:rPr lang="it-IT" baseline="0" dirty="0" err="1" smtClean="0"/>
              <a:t>l’elicita’</a:t>
            </a:r>
            <a:r>
              <a:rPr lang="it-IT" baseline="0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Sachs GE e GM danno </a:t>
            </a:r>
            <a:r>
              <a:rPr lang="it-IT" dirty="0" err="1" smtClean="0"/>
              <a:t>scattering</a:t>
            </a:r>
            <a:r>
              <a:rPr lang="it-IT" dirty="0" smtClean="0"/>
              <a:t> elettrico e magnetico, son questi che a Q2=0 danno carica e momento magnetico anomalo</a:t>
            </a:r>
          </a:p>
          <a:p>
            <a:r>
              <a:rPr lang="it-IT" dirty="0" err="1" smtClean="0"/>
              <a:t>Dirac</a:t>
            </a:r>
            <a:r>
              <a:rPr lang="it-IT" dirty="0" smtClean="0"/>
              <a:t> F1 e Pauli F2 danno </a:t>
            </a:r>
            <a:r>
              <a:rPr lang="it-IT" dirty="0" err="1" smtClean="0"/>
              <a:t>scattering</a:t>
            </a:r>
            <a:r>
              <a:rPr lang="it-IT" dirty="0" smtClean="0"/>
              <a:t> che preserva o</a:t>
            </a:r>
            <a:r>
              <a:rPr lang="it-IT" baseline="0" dirty="0" smtClean="0"/>
              <a:t> flippa </a:t>
            </a:r>
            <a:r>
              <a:rPr lang="it-IT" baseline="0" dirty="0" err="1" smtClean="0"/>
              <a:t>l’elicita’</a:t>
            </a:r>
            <a:r>
              <a:rPr lang="it-IT" baseline="0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Domanda</a:t>
            </a:r>
            <a:r>
              <a:rPr lang="en-US" dirty="0" smtClean="0"/>
              <a:t> </a:t>
            </a:r>
            <a:r>
              <a:rPr lang="en-US" dirty="0" err="1" smtClean="0"/>
              <a:t>hanno</a:t>
            </a:r>
            <a:r>
              <a:rPr lang="en-US" dirty="0" smtClean="0"/>
              <a:t> </a:t>
            </a:r>
            <a:r>
              <a:rPr lang="en-US" dirty="0" err="1" smtClean="0"/>
              <a:t>raggiunto</a:t>
            </a:r>
            <a:r>
              <a:rPr lang="en-US" dirty="0" smtClean="0"/>
              <a:t> I 12 GeV</a:t>
            </a:r>
            <a:r>
              <a:rPr lang="en-US" baseline="0" dirty="0" smtClean="0"/>
              <a:t> ?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7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Discutere che servono spin (fin dall’</a:t>
            </a:r>
            <a:r>
              <a:rPr lang="it-IT" baseline="0" dirty="0" err="1" smtClean="0"/>
              <a:t>iniio</a:t>
            </a:r>
            <a:r>
              <a:rPr lang="it-IT" baseline="0" dirty="0" smtClean="0"/>
              <a:t> </a:t>
            </a:r>
            <a:r>
              <a:rPr lang="it-IT" baseline="0" dirty="0" smtClean="0">
                <a:sym typeface="Wingdings"/>
              </a:rPr>
              <a:t> metter qualche simbolo nel disegno ?</a:t>
            </a:r>
            <a:r>
              <a:rPr lang="it-IT" baseline="0" dirty="0" smtClean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Che</a:t>
            </a:r>
            <a:r>
              <a:rPr lang="en-US" dirty="0" smtClean="0"/>
              <a:t> dice optical theorem ?</a:t>
            </a:r>
          </a:p>
          <a:p>
            <a:pPr eaLnBrk="1" hangingPunct="1">
              <a:spcBef>
                <a:spcPct val="0"/>
              </a:spcBef>
            </a:pPr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variabili</a:t>
            </a:r>
            <a:r>
              <a:rPr lang="en-US" dirty="0" smtClean="0"/>
              <a:t> SIDIS ?</a:t>
            </a:r>
          </a:p>
          <a:p>
            <a:pPr eaLnBrk="1" hangingPunct="1">
              <a:spcBef>
                <a:spcPct val="0"/>
              </a:spcBef>
            </a:pPr>
            <a:r>
              <a:rPr lang="en-US" dirty="0" err="1" smtClean="0"/>
              <a:t>Aggiungere</a:t>
            </a:r>
            <a:r>
              <a:rPr lang="en-US" dirty="0" smtClean="0"/>
              <a:t> FFs</a:t>
            </a: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Aggiungere</a:t>
            </a:r>
            <a:r>
              <a:rPr lang="en-US" dirty="0" smtClean="0"/>
              <a:t> </a:t>
            </a:r>
            <a:r>
              <a:rPr lang="en-US" dirty="0" err="1" smtClean="0"/>
              <a:t>convoluzione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capito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misura</a:t>
            </a:r>
            <a:r>
              <a:rPr lang="en-US" dirty="0" smtClean="0"/>
              <a:t> ZEUS !!</a:t>
            </a:r>
          </a:p>
          <a:p>
            <a:pPr eaLnBrk="1" hangingPunct="1">
              <a:spcBef>
                <a:spcPct val="0"/>
              </a:spcBef>
            </a:pPr>
            <a:r>
              <a:rPr lang="en-US" dirty="0" err="1" smtClean="0"/>
              <a:t>Spezzare</a:t>
            </a:r>
            <a:r>
              <a:rPr lang="en-US" baseline="0" dirty="0" smtClean="0"/>
              <a:t> la slides in due, con e </a:t>
            </a:r>
            <a:r>
              <a:rPr lang="en-US" baseline="0" dirty="0" err="1" smtClean="0"/>
              <a:t>senza</a:t>
            </a:r>
            <a:r>
              <a:rPr lang="en-US" baseline="0" dirty="0" smtClean="0"/>
              <a:t> FFs</a:t>
            </a: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talk Signori ? Per mettere una frase ?</a:t>
            </a:r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con </a:t>
            </a:r>
            <a:r>
              <a:rPr lang="en-US" dirty="0" err="1" smtClean="0"/>
              <a:t>dati</a:t>
            </a:r>
            <a:r>
              <a:rPr lang="en-US" dirty="0" smtClean="0"/>
              <a:t> ? Serve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gluone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22.bin"/><Relationship Id="rId20" Type="http://schemas.openxmlformats.org/officeDocument/2006/relationships/image" Target="../media/image27.emf"/><Relationship Id="rId21" Type="http://schemas.openxmlformats.org/officeDocument/2006/relationships/oleObject" Target="../embeddings/oleObject28.bin"/><Relationship Id="rId22" Type="http://schemas.openxmlformats.org/officeDocument/2006/relationships/image" Target="../media/image28.wmf"/><Relationship Id="rId23" Type="http://schemas.openxmlformats.org/officeDocument/2006/relationships/oleObject" Target="../embeddings/oleObject29.bin"/><Relationship Id="rId24" Type="http://schemas.openxmlformats.org/officeDocument/2006/relationships/image" Target="../media/image29.emf"/><Relationship Id="rId25" Type="http://schemas.openxmlformats.org/officeDocument/2006/relationships/image" Target="../media/image38.emf"/><Relationship Id="rId26" Type="http://schemas.openxmlformats.org/officeDocument/2006/relationships/image" Target="../media/image39.png"/><Relationship Id="rId27" Type="http://schemas.openxmlformats.org/officeDocument/2006/relationships/image" Target="../media/image40.png"/><Relationship Id="rId10" Type="http://schemas.openxmlformats.org/officeDocument/2006/relationships/image" Target="../media/image31.emf"/><Relationship Id="rId11" Type="http://schemas.openxmlformats.org/officeDocument/2006/relationships/oleObject" Target="../embeddings/oleObject23.bin"/><Relationship Id="rId12" Type="http://schemas.openxmlformats.org/officeDocument/2006/relationships/image" Target="../media/image23.emf"/><Relationship Id="rId13" Type="http://schemas.openxmlformats.org/officeDocument/2006/relationships/oleObject" Target="../embeddings/oleObject24.bin"/><Relationship Id="rId14" Type="http://schemas.openxmlformats.org/officeDocument/2006/relationships/image" Target="../media/image24.emf"/><Relationship Id="rId15" Type="http://schemas.openxmlformats.org/officeDocument/2006/relationships/oleObject" Target="../embeddings/oleObject25.bin"/><Relationship Id="rId16" Type="http://schemas.openxmlformats.org/officeDocument/2006/relationships/image" Target="../media/image25.emf"/><Relationship Id="rId17" Type="http://schemas.openxmlformats.org/officeDocument/2006/relationships/oleObject" Target="../embeddings/oleObject26.bin"/><Relationship Id="rId18" Type="http://schemas.openxmlformats.org/officeDocument/2006/relationships/image" Target="../media/image26.wmf"/><Relationship Id="rId19" Type="http://schemas.openxmlformats.org/officeDocument/2006/relationships/oleObject" Target="../embeddings/oleObject27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20.bin"/><Relationship Id="rId5" Type="http://schemas.openxmlformats.org/officeDocument/2006/relationships/image" Target="../media/image36.emf"/><Relationship Id="rId6" Type="http://schemas.openxmlformats.org/officeDocument/2006/relationships/image" Target="../media/image37.png"/><Relationship Id="rId7" Type="http://schemas.openxmlformats.org/officeDocument/2006/relationships/oleObject" Target="../embeddings/oleObject21.bin"/><Relationship Id="rId8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emf"/><Relationship Id="rId20" Type="http://schemas.openxmlformats.org/officeDocument/2006/relationships/oleObject" Target="../embeddings/oleObject37.bin"/><Relationship Id="rId21" Type="http://schemas.openxmlformats.org/officeDocument/2006/relationships/image" Target="../media/image28.wmf"/><Relationship Id="rId22" Type="http://schemas.openxmlformats.org/officeDocument/2006/relationships/oleObject" Target="../embeddings/oleObject38.bin"/><Relationship Id="rId23" Type="http://schemas.openxmlformats.org/officeDocument/2006/relationships/image" Target="../media/image29.emf"/><Relationship Id="rId24" Type="http://schemas.openxmlformats.org/officeDocument/2006/relationships/image" Target="../media/image49.png"/><Relationship Id="rId25" Type="http://schemas.openxmlformats.org/officeDocument/2006/relationships/oleObject" Target="../embeddings/oleObject39.bin"/><Relationship Id="rId26" Type="http://schemas.openxmlformats.org/officeDocument/2006/relationships/image" Target="../media/image46.emf"/><Relationship Id="rId27" Type="http://schemas.openxmlformats.org/officeDocument/2006/relationships/image" Target="../media/image50.png"/><Relationship Id="rId10" Type="http://schemas.openxmlformats.org/officeDocument/2006/relationships/oleObject" Target="../embeddings/oleObject32.bin"/><Relationship Id="rId11" Type="http://schemas.openxmlformats.org/officeDocument/2006/relationships/image" Target="../media/image23.emf"/><Relationship Id="rId12" Type="http://schemas.openxmlformats.org/officeDocument/2006/relationships/oleObject" Target="../embeddings/oleObject33.bin"/><Relationship Id="rId13" Type="http://schemas.openxmlformats.org/officeDocument/2006/relationships/image" Target="../media/image24.emf"/><Relationship Id="rId14" Type="http://schemas.openxmlformats.org/officeDocument/2006/relationships/oleObject" Target="../embeddings/oleObject34.bin"/><Relationship Id="rId15" Type="http://schemas.openxmlformats.org/officeDocument/2006/relationships/image" Target="../media/image25.emf"/><Relationship Id="rId16" Type="http://schemas.openxmlformats.org/officeDocument/2006/relationships/oleObject" Target="../embeddings/oleObject35.bin"/><Relationship Id="rId17" Type="http://schemas.openxmlformats.org/officeDocument/2006/relationships/image" Target="../media/image26.wmf"/><Relationship Id="rId18" Type="http://schemas.openxmlformats.org/officeDocument/2006/relationships/oleObject" Target="../embeddings/oleObject36.bin"/><Relationship Id="rId19" Type="http://schemas.openxmlformats.org/officeDocument/2006/relationships/image" Target="../media/image27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9.xml"/><Relationship Id="rId4" Type="http://schemas.openxmlformats.org/officeDocument/2006/relationships/image" Target="../media/image47.GIF"/><Relationship Id="rId5" Type="http://schemas.openxmlformats.org/officeDocument/2006/relationships/image" Target="../media/image48.png"/><Relationship Id="rId6" Type="http://schemas.openxmlformats.org/officeDocument/2006/relationships/oleObject" Target="../embeddings/oleObject30.bin"/><Relationship Id="rId7" Type="http://schemas.openxmlformats.org/officeDocument/2006/relationships/image" Target="../media/image30.emf"/><Relationship Id="rId8" Type="http://schemas.openxmlformats.org/officeDocument/2006/relationships/oleObject" Target="../embeddings/oleObject3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oleObject" Target="../embeddings/oleObject40.bin"/><Relationship Id="rId7" Type="http://schemas.openxmlformats.org/officeDocument/2006/relationships/image" Target="../media/image1.wmf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56.emf"/><Relationship Id="rId5" Type="http://schemas.openxmlformats.org/officeDocument/2006/relationships/oleObject" Target="../embeddings/Microsoft_Equation1.bin"/><Relationship Id="rId6" Type="http://schemas.openxmlformats.org/officeDocument/2006/relationships/image" Target="../media/image55.emf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emf"/><Relationship Id="rId20" Type="http://schemas.openxmlformats.org/officeDocument/2006/relationships/oleObject" Target="../embeddings/oleObject47.bin"/><Relationship Id="rId21" Type="http://schemas.openxmlformats.org/officeDocument/2006/relationships/image" Target="../media/image27.emf"/><Relationship Id="rId22" Type="http://schemas.openxmlformats.org/officeDocument/2006/relationships/oleObject" Target="../embeddings/oleObject48.bin"/><Relationship Id="rId23" Type="http://schemas.openxmlformats.org/officeDocument/2006/relationships/image" Target="../media/image28.wmf"/><Relationship Id="rId24" Type="http://schemas.openxmlformats.org/officeDocument/2006/relationships/oleObject" Target="../embeddings/oleObject49.bin"/><Relationship Id="rId25" Type="http://schemas.openxmlformats.org/officeDocument/2006/relationships/image" Target="../media/image29.emf"/><Relationship Id="rId10" Type="http://schemas.openxmlformats.org/officeDocument/2006/relationships/oleObject" Target="../embeddings/oleObject42.bin"/><Relationship Id="rId11" Type="http://schemas.openxmlformats.org/officeDocument/2006/relationships/image" Target="../media/image31.emf"/><Relationship Id="rId12" Type="http://schemas.openxmlformats.org/officeDocument/2006/relationships/oleObject" Target="../embeddings/oleObject43.bin"/><Relationship Id="rId13" Type="http://schemas.openxmlformats.org/officeDocument/2006/relationships/image" Target="../media/image23.emf"/><Relationship Id="rId14" Type="http://schemas.openxmlformats.org/officeDocument/2006/relationships/oleObject" Target="../embeddings/oleObject44.bin"/><Relationship Id="rId15" Type="http://schemas.openxmlformats.org/officeDocument/2006/relationships/image" Target="../media/image24.emf"/><Relationship Id="rId16" Type="http://schemas.openxmlformats.org/officeDocument/2006/relationships/oleObject" Target="../embeddings/oleObject45.bin"/><Relationship Id="rId17" Type="http://schemas.openxmlformats.org/officeDocument/2006/relationships/image" Target="../media/image25.emf"/><Relationship Id="rId18" Type="http://schemas.openxmlformats.org/officeDocument/2006/relationships/oleObject" Target="../embeddings/oleObject46.bin"/><Relationship Id="rId19" Type="http://schemas.openxmlformats.org/officeDocument/2006/relationships/image" Target="../media/image26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oleObject" Target="../embeddings/Microsoft_Equation2.bin"/><Relationship Id="rId7" Type="http://schemas.openxmlformats.org/officeDocument/2006/relationships/image" Target="../media/image59.emf"/><Relationship Id="rId8" Type="http://schemas.openxmlformats.org/officeDocument/2006/relationships/oleObject" Target="../embeddings/oleObject4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75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48.png"/><Relationship Id="rId9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Microsoft_Equation3.bin"/><Relationship Id="rId12" Type="http://schemas.openxmlformats.org/officeDocument/2006/relationships/image" Target="../media/image68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oleObject" Target="../embeddings/oleObject50.bin"/><Relationship Id="rId7" Type="http://schemas.openxmlformats.org/officeDocument/2006/relationships/image" Target="../media/image67.emf"/><Relationship Id="rId8" Type="http://schemas.openxmlformats.org/officeDocument/2006/relationships/image" Target="../media/image71.png"/><Relationship Id="rId9" Type="http://schemas.openxmlformats.org/officeDocument/2006/relationships/image" Target="../media/image72.jpg"/><Relationship Id="rId10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8.png"/><Relationship Id="rId5" Type="http://schemas.openxmlformats.org/officeDocument/2006/relationships/oleObject" Target="../embeddings/oleObject51.bin"/><Relationship Id="rId6" Type="http://schemas.openxmlformats.org/officeDocument/2006/relationships/image" Target="../media/image4.emf"/><Relationship Id="rId7" Type="http://schemas.openxmlformats.org/officeDocument/2006/relationships/oleObject" Target="../embeddings/oleObject52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53.bin"/><Relationship Id="rId10" Type="http://schemas.openxmlformats.org/officeDocument/2006/relationships/image" Target="../media/image7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5.bin"/><Relationship Id="rId12" Type="http://schemas.openxmlformats.org/officeDocument/2006/relationships/image" Target="../media/image75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oleObject" Target="../embeddings/oleObject54.bin"/><Relationship Id="rId10" Type="http://schemas.openxmlformats.org/officeDocument/2006/relationships/image" Target="../media/image7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wmf"/><Relationship Id="rId6" Type="http://schemas.openxmlformats.org/officeDocument/2006/relationships/image" Target="../media/image2.jpeg"/><Relationship Id="rId7" Type="http://schemas.openxmlformats.org/officeDocument/2006/relationships/image" Target="../media/image3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oleObject" Target="../embeddings/oleObject56.bin"/><Relationship Id="rId8" Type="http://schemas.openxmlformats.org/officeDocument/2006/relationships/image" Target="../media/image81.emf"/><Relationship Id="rId9" Type="http://schemas.openxmlformats.org/officeDocument/2006/relationships/image" Target="../media/image85.pn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7.png"/><Relationship Id="rId12" Type="http://schemas.openxmlformats.org/officeDocument/2006/relationships/image" Target="../media/image48.png"/><Relationship Id="rId13" Type="http://schemas.openxmlformats.org/officeDocument/2006/relationships/image" Target="../media/image88.png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8.xml"/><Relationship Id="rId4" Type="http://schemas.openxmlformats.org/officeDocument/2006/relationships/image" Target="../media/image86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oleObject" Target="../embeddings/oleObject57.bin"/><Relationship Id="rId9" Type="http://schemas.openxmlformats.org/officeDocument/2006/relationships/image" Target="../media/image81.emf"/><Relationship Id="rId10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48.png"/><Relationship Id="rId9" Type="http://schemas.openxmlformats.org/officeDocument/2006/relationships/image" Target="../media/image9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7" Type="http://schemas.openxmlformats.org/officeDocument/2006/relationships/image" Target="../media/image99.png"/><Relationship Id="rId8" Type="http://schemas.openxmlformats.org/officeDocument/2006/relationships/oleObject" Target="../embeddings/oleObject58.bin"/><Relationship Id="rId9" Type="http://schemas.openxmlformats.org/officeDocument/2006/relationships/image" Target="../media/image95.emf"/><Relationship Id="rId10" Type="http://schemas.openxmlformats.org/officeDocument/2006/relationships/image" Target="../media/image48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5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.bin"/><Relationship Id="rId12" Type="http://schemas.openxmlformats.org/officeDocument/2006/relationships/image" Target="../media/image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.xml"/><Relationship Id="rId4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4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5.e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png"/><Relationship Id="rId12" Type="http://schemas.openxmlformats.org/officeDocument/2006/relationships/image" Target="../media/image18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8.png"/><Relationship Id="rId5" Type="http://schemas.openxmlformats.org/officeDocument/2006/relationships/oleObject" Target="../embeddings/oleObject6.bin"/><Relationship Id="rId6" Type="http://schemas.openxmlformats.org/officeDocument/2006/relationships/image" Target="../media/image4.e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5.emf"/><Relationship Id="rId9" Type="http://schemas.openxmlformats.org/officeDocument/2006/relationships/oleObject" Target="../embeddings/oleObject8.bin"/><Relationship Id="rId10" Type="http://schemas.openxmlformats.org/officeDocument/2006/relationships/image" Target="../media/image7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emf"/><Relationship Id="rId20" Type="http://schemas.openxmlformats.org/officeDocument/2006/relationships/oleObject" Target="../embeddings/oleObject16.bin"/><Relationship Id="rId21" Type="http://schemas.openxmlformats.org/officeDocument/2006/relationships/image" Target="../media/image30.emf"/><Relationship Id="rId22" Type="http://schemas.openxmlformats.org/officeDocument/2006/relationships/oleObject" Target="../embeddings/oleObject17.bin"/><Relationship Id="rId23" Type="http://schemas.openxmlformats.org/officeDocument/2006/relationships/image" Target="../media/image31.emf"/><Relationship Id="rId10" Type="http://schemas.openxmlformats.org/officeDocument/2006/relationships/oleObject" Target="../embeddings/oleObject11.bin"/><Relationship Id="rId11" Type="http://schemas.openxmlformats.org/officeDocument/2006/relationships/image" Target="../media/image25.emf"/><Relationship Id="rId12" Type="http://schemas.openxmlformats.org/officeDocument/2006/relationships/oleObject" Target="../embeddings/oleObject12.bin"/><Relationship Id="rId13" Type="http://schemas.openxmlformats.org/officeDocument/2006/relationships/image" Target="../media/image26.wmf"/><Relationship Id="rId14" Type="http://schemas.openxmlformats.org/officeDocument/2006/relationships/oleObject" Target="../embeddings/oleObject13.bin"/><Relationship Id="rId15" Type="http://schemas.openxmlformats.org/officeDocument/2006/relationships/image" Target="../media/image27.emf"/><Relationship Id="rId16" Type="http://schemas.openxmlformats.org/officeDocument/2006/relationships/oleObject" Target="../embeddings/oleObject14.bin"/><Relationship Id="rId17" Type="http://schemas.openxmlformats.org/officeDocument/2006/relationships/image" Target="../media/image28.wmf"/><Relationship Id="rId18" Type="http://schemas.openxmlformats.org/officeDocument/2006/relationships/oleObject" Target="../embeddings/oleObject15.bin"/><Relationship Id="rId19" Type="http://schemas.openxmlformats.org/officeDocument/2006/relationships/image" Target="../media/image29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oleObject" Target="../embeddings/oleObject9.bin"/><Relationship Id="rId7" Type="http://schemas.openxmlformats.org/officeDocument/2006/relationships/image" Target="../media/image23.emf"/><Relationship Id="rId8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8.bin"/><Relationship Id="rId5" Type="http://schemas.openxmlformats.org/officeDocument/2006/relationships/image" Target="../media/image34.emf"/><Relationship Id="rId6" Type="http://schemas.openxmlformats.org/officeDocument/2006/relationships/oleObject" Target="../embeddings/oleObject19.bin"/><Relationship Id="rId7" Type="http://schemas.openxmlformats.org/officeDocument/2006/relationships/image" Target="../media/image35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3293459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745517" y="5529924"/>
            <a:ext cx="2994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Spin Structure – EINN15</a:t>
            </a:r>
          </a:p>
          <a:p>
            <a:pPr algn="ctr"/>
            <a:r>
              <a:rPr lang="en-US" dirty="0" smtClean="0"/>
              <a:t>November 3, 2015  </a:t>
            </a:r>
            <a:r>
              <a:rPr lang="en-US" dirty="0" err="1" smtClean="0"/>
              <a:t>Paphos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57369" y="1009868"/>
            <a:ext cx="6704379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Jefferson LAB HALL-B RESULTS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4"/>
          <p:cNvSpPr>
            <a:spLocks/>
          </p:cNvSpPr>
          <p:nvPr/>
        </p:nvSpPr>
        <p:spPr bwMode="auto">
          <a:xfrm>
            <a:off x="7301" y="789853"/>
            <a:ext cx="4485854" cy="1628288"/>
          </a:xfrm>
          <a:prstGeom prst="rect">
            <a:avLst/>
          </a:prstGeom>
          <a:gradFill rotWithShape="0">
            <a:gsLst>
              <a:gs pos="0">
                <a:schemeClr val="bg1">
                  <a:alpha val="25000"/>
                </a:schemeClr>
              </a:gs>
              <a:gs pos="100000">
                <a:srgbClr val="3366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262" name="Text Box 39"/>
          <p:cNvSpPr txBox="1">
            <a:spLocks noChangeArrowheads="1"/>
          </p:cNvSpPr>
          <p:nvPr/>
        </p:nvSpPr>
        <p:spPr bwMode="auto">
          <a:xfrm>
            <a:off x="1374784" y="2505856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63" name="Text Box 40"/>
          <p:cNvSpPr txBox="1">
            <a:spLocks noChangeArrowheads="1"/>
          </p:cNvSpPr>
          <p:nvPr/>
        </p:nvSpPr>
        <p:spPr bwMode="auto">
          <a:xfrm rot="16200000">
            <a:off x="-199634" y="3588562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399104" y="1377802"/>
            <a:ext cx="1688534" cy="924246"/>
            <a:chOff x="224568" y="989061"/>
            <a:chExt cx="2226748" cy="1185179"/>
          </a:xfrm>
        </p:grpSpPr>
        <p:sp>
          <p:nvSpPr>
            <p:cNvPr id="3" name="Oval 2"/>
            <p:cNvSpPr/>
            <p:nvPr/>
          </p:nvSpPr>
          <p:spPr>
            <a:xfrm>
              <a:off x="690880" y="1523334"/>
              <a:ext cx="1270000" cy="3860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/>
            <p:nvPr/>
          </p:nvCxnSpPr>
          <p:spPr>
            <a:xfrm flipV="1">
              <a:off x="835973" y="1127944"/>
              <a:ext cx="98629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 flipV="1">
              <a:off x="1672624" y="1107532"/>
              <a:ext cx="79172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296622" y="1818640"/>
              <a:ext cx="471957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 flipV="1">
              <a:off x="1882825" y="1818640"/>
              <a:ext cx="521741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224568" y="1604822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049771" y="1592876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23780" y="1094742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685681" y="1095843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1290319" y="989061"/>
              <a:ext cx="0" cy="1185179"/>
            </a:xfrm>
            <a:prstGeom prst="line">
              <a:avLst/>
            </a:prstGeom>
            <a:ln w="254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0" name="TextBox 199"/>
          <p:cNvSpPr txBox="1"/>
          <p:nvPr/>
        </p:nvSpPr>
        <p:spPr>
          <a:xfrm>
            <a:off x="2104203" y="1432762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+</a:t>
            </a:r>
          </a:p>
        </p:txBody>
      </p:sp>
      <p:grpSp>
        <p:nvGrpSpPr>
          <p:cNvPr id="204" name="Group 203"/>
          <p:cNvGrpSpPr/>
          <p:nvPr/>
        </p:nvGrpSpPr>
        <p:grpSpPr>
          <a:xfrm>
            <a:off x="2472804" y="1423211"/>
            <a:ext cx="1688534" cy="859433"/>
            <a:chOff x="224568" y="1072172"/>
            <a:chExt cx="2226748" cy="1102068"/>
          </a:xfrm>
        </p:grpSpPr>
        <p:sp>
          <p:nvSpPr>
            <p:cNvPr id="205" name="Oval 204"/>
            <p:cNvSpPr/>
            <p:nvPr/>
          </p:nvSpPr>
          <p:spPr>
            <a:xfrm>
              <a:off x="690880" y="1523334"/>
              <a:ext cx="1270000" cy="3860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6" name="Straight Connector 205"/>
            <p:cNvCxnSpPr/>
            <p:nvPr/>
          </p:nvCxnSpPr>
          <p:spPr>
            <a:xfrm flipV="1">
              <a:off x="835973" y="1127944"/>
              <a:ext cx="98629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 flipH="1" flipV="1">
              <a:off x="1672624" y="1107532"/>
              <a:ext cx="79172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flipV="1">
              <a:off x="296622" y="1818640"/>
              <a:ext cx="471957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flipH="1" flipV="1">
              <a:off x="1882825" y="1818640"/>
              <a:ext cx="521741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3" name="TextBox 212"/>
            <p:cNvSpPr txBox="1"/>
            <p:nvPr/>
          </p:nvSpPr>
          <p:spPr>
            <a:xfrm>
              <a:off x="224568" y="1604822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2049771" y="1592876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523780" y="1094742"/>
              <a:ext cx="344898" cy="4736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1685681" y="1095843"/>
              <a:ext cx="344898" cy="4736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cxnSp>
          <p:nvCxnSpPr>
            <p:cNvPr id="217" name="Straight Connector 216"/>
            <p:cNvCxnSpPr/>
            <p:nvPr/>
          </p:nvCxnSpPr>
          <p:spPr>
            <a:xfrm>
              <a:off x="1290319" y="1072172"/>
              <a:ext cx="0" cy="1102068"/>
            </a:xfrm>
            <a:prstGeom prst="line">
              <a:avLst/>
            </a:prstGeom>
            <a:ln w="254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33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56663"/>
              </p:ext>
            </p:extLst>
          </p:nvPr>
        </p:nvGraphicFramePr>
        <p:xfrm>
          <a:off x="1234486" y="789853"/>
          <a:ext cx="1654581" cy="294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03" name="Equation" r:id="rId4" imgW="1270000" imgH="228600" progId="Equation.3">
                  <p:embed/>
                </p:oleObj>
              </mc:Choice>
              <mc:Fallback>
                <p:oleObj name="Equation" r:id="rId4" imgW="1270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4486" y="789853"/>
                        <a:ext cx="1654581" cy="29478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2637058" y="-76200"/>
            <a:ext cx="37237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Unpolarized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TMDs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qq-vec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5" y="649355"/>
            <a:ext cx="704154" cy="560295"/>
          </a:xfrm>
          <a:prstGeom prst="rect">
            <a:avLst/>
          </a:prstGeom>
        </p:spPr>
      </p:pic>
      <p:graphicFrame>
        <p:nvGraphicFramePr>
          <p:cNvPr id="11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388027"/>
              </p:ext>
            </p:extLst>
          </p:nvPr>
        </p:nvGraphicFramePr>
        <p:xfrm>
          <a:off x="988358" y="5280886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5" name="Text Box 40"/>
          <p:cNvSpPr txBox="1">
            <a:spLocks noChangeArrowheads="1"/>
          </p:cNvSpPr>
          <p:nvPr/>
        </p:nvSpPr>
        <p:spPr bwMode="auto">
          <a:xfrm rot="16200000">
            <a:off x="-241842" y="5325797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16" name="Text Box 39"/>
          <p:cNvSpPr txBox="1">
            <a:spLocks noChangeArrowheads="1"/>
          </p:cNvSpPr>
          <p:nvPr/>
        </p:nvSpPr>
        <p:spPr bwMode="auto">
          <a:xfrm>
            <a:off x="1475556" y="4922395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17" name="Rectangle 4"/>
          <p:cNvSpPr>
            <a:spLocks/>
          </p:cNvSpPr>
          <p:nvPr/>
        </p:nvSpPr>
        <p:spPr bwMode="auto">
          <a:xfrm>
            <a:off x="1550781" y="5609870"/>
            <a:ext cx="681232" cy="51282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118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3477041"/>
              </p:ext>
            </p:extLst>
          </p:nvPr>
        </p:nvGraphicFramePr>
        <p:xfrm>
          <a:off x="1738042" y="5661038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04" name="Equation" r:id="rId7" imgW="203200" imgH="228600" progId="Equation.3">
                  <p:embed/>
                </p:oleObj>
              </mc:Choice>
              <mc:Fallback>
                <p:oleObj name="Equation" r:id="rId7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042" y="5661038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380200"/>
              </p:ext>
            </p:extLst>
          </p:nvPr>
        </p:nvGraphicFramePr>
        <p:xfrm>
          <a:off x="3120755" y="5680088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05" name="Equation" r:id="rId9" imgW="241300" imgH="228600" progId="Equation.3">
                  <p:embed/>
                </p:oleObj>
              </mc:Choice>
              <mc:Fallback>
                <p:oleObj name="Equation" r:id="rId9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0755" y="5680088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845681"/>
              </p:ext>
            </p:extLst>
          </p:nvPr>
        </p:nvGraphicFramePr>
        <p:xfrm>
          <a:off x="990298" y="2875507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3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90795"/>
              </p:ext>
            </p:extLst>
          </p:nvPr>
        </p:nvGraphicFramePr>
        <p:xfrm>
          <a:off x="1727729" y="3266571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06" name="Equation" r:id="rId11" imgW="203200" imgH="228600" progId="Equation.3">
                  <p:embed/>
                </p:oleObj>
              </mc:Choice>
              <mc:Fallback>
                <p:oleObj name="Equation" r:id="rId11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729" y="3266571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574995"/>
              </p:ext>
            </p:extLst>
          </p:nvPr>
        </p:nvGraphicFramePr>
        <p:xfrm>
          <a:off x="2468824" y="3723824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07" name="Equation" r:id="rId13" imgW="165100" imgH="228600" progId="Equation.3">
                  <p:embed/>
                </p:oleObj>
              </mc:Choice>
              <mc:Fallback>
                <p:oleObj name="Equation" r:id="rId13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8824" y="3723824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317084"/>
              </p:ext>
            </p:extLst>
          </p:nvPr>
        </p:nvGraphicFramePr>
        <p:xfrm>
          <a:off x="2466299" y="4247835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08" name="Equation" r:id="rId15" imgW="228600" imgH="228600" progId="Equation.3">
                  <p:embed/>
                </p:oleObj>
              </mc:Choice>
              <mc:Fallback>
                <p:oleObj name="Equation" r:id="rId15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299" y="4247835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638069"/>
              </p:ext>
            </p:extLst>
          </p:nvPr>
        </p:nvGraphicFramePr>
        <p:xfrm>
          <a:off x="3136235" y="3722425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09" name="Equation" r:id="rId17" imgW="228600" imgH="266400" progId="Equation.3">
                  <p:embed/>
                </p:oleObj>
              </mc:Choice>
              <mc:Fallback>
                <p:oleObj name="Equation" r:id="rId17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235" y="3722425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185388"/>
              </p:ext>
            </p:extLst>
          </p:nvPr>
        </p:nvGraphicFramePr>
        <p:xfrm>
          <a:off x="3033983" y="4202448"/>
          <a:ext cx="5349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10" name="Equation" r:id="rId19" imgW="381000" imgH="228600" progId="Equation.3">
                  <p:embed/>
                </p:oleObj>
              </mc:Choice>
              <mc:Fallback>
                <p:oleObj name="Equation" r:id="rId19" imgW="38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983" y="4202448"/>
                        <a:ext cx="534988" cy="325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06710"/>
              </p:ext>
            </p:extLst>
          </p:nvPr>
        </p:nvGraphicFramePr>
        <p:xfrm>
          <a:off x="3136236" y="3231279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11" name="Equation" r:id="rId21" imgW="203040" imgH="266400" progId="Equation.3">
                  <p:embed/>
                </p:oleObj>
              </mc:Choice>
              <mc:Fallback>
                <p:oleObj name="Equation" r:id="rId21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236" y="3231279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42992"/>
              </p:ext>
            </p:extLst>
          </p:nvPr>
        </p:nvGraphicFramePr>
        <p:xfrm>
          <a:off x="1733141" y="4202030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7512" name="Equation" r:id="rId23" imgW="215900" imgH="228600" progId="Equation.3">
                  <p:embed/>
                </p:oleObj>
              </mc:Choice>
              <mc:Fallback>
                <p:oleObj name="Equation" r:id="rId23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141" y="4202030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Rectangle 4"/>
          <p:cNvSpPr>
            <a:spLocks/>
          </p:cNvSpPr>
          <p:nvPr/>
        </p:nvSpPr>
        <p:spPr bwMode="auto">
          <a:xfrm>
            <a:off x="1548984" y="3211002"/>
            <a:ext cx="681232" cy="51282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50542" y="5992826"/>
            <a:ext cx="545088" cy="4450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/>
          <p:cNvCxnSpPr/>
          <p:nvPr/>
        </p:nvCxnSpPr>
        <p:spPr>
          <a:xfrm flipH="1">
            <a:off x="952644" y="1489667"/>
            <a:ext cx="55963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655978" y="1285369"/>
            <a:ext cx="305656" cy="196303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1498103" y="1285369"/>
            <a:ext cx="305656" cy="196303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Connector 77"/>
          <p:cNvCxnSpPr/>
          <p:nvPr/>
        </p:nvCxnSpPr>
        <p:spPr>
          <a:xfrm flipH="1">
            <a:off x="3031098" y="1450786"/>
            <a:ext cx="55963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9" name="Freeform 78"/>
          <p:cNvSpPr/>
          <p:nvPr/>
        </p:nvSpPr>
        <p:spPr>
          <a:xfrm>
            <a:off x="2754752" y="1246488"/>
            <a:ext cx="305656" cy="196303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3596877" y="1246488"/>
            <a:ext cx="305656" cy="196303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087120" y="1423211"/>
            <a:ext cx="287664" cy="14142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3150273" y="1403702"/>
            <a:ext cx="287664" cy="14142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82617" y="677208"/>
            <a:ext cx="44461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Scattering on deuterium with proton spectator tagging</a:t>
            </a:r>
            <a:endParaRPr lang="en-US" sz="1400" dirty="0"/>
          </a:p>
        </p:txBody>
      </p:sp>
      <p:grpSp>
        <p:nvGrpSpPr>
          <p:cNvPr id="2" name="Group 1"/>
          <p:cNvGrpSpPr/>
          <p:nvPr/>
        </p:nvGrpSpPr>
        <p:grpSpPr>
          <a:xfrm>
            <a:off x="5195630" y="1014707"/>
            <a:ext cx="3180109" cy="2603288"/>
            <a:chOff x="5195630" y="1046456"/>
            <a:chExt cx="3180109" cy="2603288"/>
          </a:xfrm>
        </p:grpSpPr>
        <p:grpSp>
          <p:nvGrpSpPr>
            <p:cNvPr id="88" name="Gruppo 16"/>
            <p:cNvGrpSpPr/>
            <p:nvPr/>
          </p:nvGrpSpPr>
          <p:grpSpPr>
            <a:xfrm>
              <a:off x="5195630" y="1046456"/>
              <a:ext cx="3180109" cy="2603288"/>
              <a:chOff x="2873353" y="3224748"/>
              <a:chExt cx="3138807" cy="2882243"/>
            </a:xfrm>
          </p:grpSpPr>
          <p:pic>
            <p:nvPicPr>
              <p:cNvPr id="89" name="Picture 3"/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73353" y="3224748"/>
                <a:ext cx="3138807" cy="2882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0" name="Rettangolo 7"/>
              <p:cNvSpPr/>
              <p:nvPr/>
            </p:nvSpPr>
            <p:spPr>
              <a:xfrm>
                <a:off x="3290958" y="4581128"/>
                <a:ext cx="1641082" cy="11521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91" name="Picture 2"/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1036" y="4855738"/>
                <a:ext cx="681704" cy="3600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5" name="Rettangolo 3"/>
            <p:cNvSpPr/>
            <p:nvPr/>
          </p:nvSpPr>
          <p:spPr>
            <a:xfrm>
              <a:off x="6033788" y="2950312"/>
              <a:ext cx="162385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000" b="1" i="1" dirty="0"/>
                <a:t>PRL 108, 142001 (2012)</a:t>
              </a:r>
            </a:p>
          </p:txBody>
        </p:sp>
      </p:grpSp>
      <p:pic>
        <p:nvPicPr>
          <p:cNvPr id="14" name="Picture 13" descr="Osipenko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109" y="3936231"/>
            <a:ext cx="2718463" cy="2647113"/>
          </a:xfrm>
          <a:prstGeom prst="rect">
            <a:avLst/>
          </a:prstGeom>
        </p:spPr>
      </p:pic>
      <p:sp>
        <p:nvSpPr>
          <p:cNvPr id="70" name="Rettangolo 3"/>
          <p:cNvSpPr/>
          <p:nvPr/>
        </p:nvSpPr>
        <p:spPr>
          <a:xfrm>
            <a:off x="6136302" y="5897709"/>
            <a:ext cx="156912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b="1" i="1" dirty="0" smtClean="0"/>
              <a:t>PRD 80, 032004 </a:t>
            </a:r>
            <a:r>
              <a:rPr lang="it-IT" sz="1000" b="1" i="1" dirty="0"/>
              <a:t>(</a:t>
            </a:r>
            <a:r>
              <a:rPr lang="it-IT" sz="1000" b="1" i="1" dirty="0" smtClean="0"/>
              <a:t>2009)</a:t>
            </a:r>
            <a:endParaRPr lang="it-IT" sz="1000" b="1" i="1" dirty="0"/>
          </a:p>
        </p:txBody>
      </p:sp>
      <p:sp>
        <p:nvSpPr>
          <p:cNvPr id="72" name="TextBox 71"/>
          <p:cNvSpPr txBox="1"/>
          <p:nvPr/>
        </p:nvSpPr>
        <p:spPr>
          <a:xfrm>
            <a:off x="4830783" y="3654589"/>
            <a:ext cx="4096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Extending the study to the transverse momentum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54872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927483" y="1850977"/>
            <a:ext cx="22995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/>
              <a:t>P. Schweitzer++   [arXiv</a:t>
            </a:r>
            <a:r>
              <a:rPr lang="en-US" sz="1000" b="1" dirty="0"/>
              <a:t>:</a:t>
            </a:r>
            <a:r>
              <a:rPr lang="en-US" sz="1000" b="1" dirty="0" smtClean="0"/>
              <a:t>1003.2190]</a:t>
            </a:r>
            <a:endParaRPr lang="en-US" sz="1000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83301" y="-76200"/>
            <a:ext cx="30312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 Evolution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4996" y="2085190"/>
            <a:ext cx="2953599" cy="2367459"/>
            <a:chOff x="5227288" y="962270"/>
            <a:chExt cx="3325832" cy="247879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844299" y="1357832"/>
              <a:ext cx="1059003" cy="293025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5548425" y="962270"/>
              <a:ext cx="3004695" cy="2478794"/>
              <a:chOff x="524571" y="1153723"/>
              <a:chExt cx="3004695" cy="2478794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4571" y="1153723"/>
                <a:ext cx="3004695" cy="2478794"/>
              </a:xfrm>
              <a:prstGeom prst="rect">
                <a:avLst/>
              </a:prstGeom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101418" y="2103988"/>
                <a:ext cx="65091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z ~ 0.5</a:t>
                </a:r>
                <a:endParaRPr lang="en-US" sz="1200" dirty="0"/>
              </a:p>
            </p:txBody>
          </p:sp>
        </p:grpSp>
      </p:grpSp>
      <p:sp>
        <p:nvSpPr>
          <p:cNvPr id="40" name="Text Box 88"/>
          <p:cNvSpPr txBox="1">
            <a:spLocks noChangeArrowheads="1"/>
          </p:cNvSpPr>
          <p:nvPr/>
        </p:nvSpPr>
        <p:spPr bwMode="auto">
          <a:xfrm>
            <a:off x="662867" y="873912"/>
            <a:ext cx="4036133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TMD evolution: 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 b="1" dirty="0" err="1" smtClean="0">
                <a:latin typeface="Arial"/>
              </a:rPr>
              <a:t>k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dirty="0" smtClean="0">
                <a:latin typeface="Arial"/>
              </a:rPr>
              <a:t> and </a:t>
            </a:r>
            <a:r>
              <a:rPr lang="en-US" sz="1400" b="1" dirty="0" err="1" smtClean="0">
                <a:latin typeface="Arial"/>
              </a:rPr>
              <a:t>p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dirty="0" smtClean="0">
                <a:latin typeface="Arial"/>
              </a:rPr>
              <a:t> broadening with </a:t>
            </a:r>
            <a:r>
              <a:rPr lang="en-US" sz="1400" b="1" dirty="0" err="1" smtClean="0">
                <a:latin typeface="Arial"/>
              </a:rPr>
              <a:t>c.m</a:t>
            </a:r>
            <a:r>
              <a:rPr lang="en-US" sz="1400" b="1" dirty="0" smtClean="0">
                <a:latin typeface="Arial"/>
              </a:rPr>
              <a:t>. energy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88270" y="4687606"/>
            <a:ext cx="121344" cy="5055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27483" y="4823861"/>
            <a:ext cx="16514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Fixed target SIDIS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 smtClean="0"/>
              <a:t> 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~ few GeV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24" name="Left-Right Arrow 23"/>
          <p:cNvSpPr/>
          <p:nvPr/>
        </p:nvSpPr>
        <p:spPr>
          <a:xfrm>
            <a:off x="3588270" y="3817008"/>
            <a:ext cx="1381513" cy="43688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Box 88"/>
          <p:cNvSpPr txBox="1">
            <a:spLocks noChangeArrowheads="1"/>
          </p:cNvSpPr>
          <p:nvPr/>
        </p:nvSpPr>
        <p:spPr bwMode="auto">
          <a:xfrm>
            <a:off x="3349574" y="2515720"/>
            <a:ext cx="18846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TMD Q</a:t>
            </a:r>
            <a:r>
              <a:rPr lang="en-US" sz="1400" b="1" baseline="30000" dirty="0" smtClean="0">
                <a:latin typeface="Arial"/>
              </a:rPr>
              <a:t>2</a:t>
            </a:r>
            <a:r>
              <a:rPr lang="en-US" sz="1400" b="1" dirty="0" smtClean="0">
                <a:latin typeface="Arial"/>
              </a:rPr>
              <a:t> evolution 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               ≠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DGLAP</a:t>
            </a:r>
            <a:endParaRPr lang="en-US" sz="1400" b="1" dirty="0">
              <a:latin typeface="Arial"/>
            </a:endParaRPr>
          </a:p>
        </p:txBody>
      </p:sp>
      <p:pic>
        <p:nvPicPr>
          <p:cNvPr id="30" name="Picture 29" descr="FFs_collinea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121" y="3551965"/>
            <a:ext cx="3626378" cy="2937413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809846" y="5211569"/>
            <a:ext cx="14206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~ 100 GeV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32" name="TextBox 31"/>
          <p:cNvSpPr txBox="1"/>
          <p:nvPr/>
        </p:nvSpPr>
        <p:spPr>
          <a:xfrm>
            <a:off x="4000079" y="4885416"/>
            <a:ext cx="104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B-factories</a:t>
            </a:r>
            <a:endParaRPr lang="en-US" sz="1400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42105" y="842145"/>
            <a:ext cx="3324903" cy="2426775"/>
            <a:chOff x="5155058" y="842145"/>
            <a:chExt cx="3324903" cy="24267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17596" y="926890"/>
              <a:ext cx="3062365" cy="234203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4761594" y="1235609"/>
              <a:ext cx="1059003" cy="272076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5767650" y="952045"/>
              <a:ext cx="9196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rgbClr val="FF0000"/>
                  </a:solidFill>
                </a:rPr>
                <a:t>Drell</a:t>
              </a:r>
              <a:r>
                <a:rPr lang="en-US" sz="1400" dirty="0" smtClean="0">
                  <a:solidFill>
                    <a:srgbClr val="FF0000"/>
                  </a:solidFill>
                </a:rPr>
                <a:t>-Yan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744135" y="1495783"/>
              <a:ext cx="13207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 Q</a:t>
              </a:r>
              <a:r>
                <a:rPr lang="en-US" sz="1400" baseline="30000" dirty="0" smtClean="0"/>
                <a:t>2</a:t>
              </a:r>
              <a:r>
                <a:rPr lang="en-US" sz="1400" dirty="0" smtClean="0"/>
                <a:t> &gt; 16 GeV</a:t>
              </a:r>
              <a:r>
                <a:rPr lang="en-US" sz="1400" baseline="30000" dirty="0" smtClean="0"/>
                <a:t>2</a:t>
              </a:r>
              <a:endParaRPr lang="en-US" sz="1400" baseline="30000" dirty="0"/>
            </a:p>
          </p:txBody>
        </p:sp>
      </p:grp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09846" y="5562525"/>
            <a:ext cx="13364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Still collinear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56381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5241147" y="745230"/>
            <a:ext cx="3531158" cy="2225600"/>
            <a:chOff x="640684" y="3068960"/>
            <a:chExt cx="3900286" cy="2501316"/>
          </a:xfrm>
        </p:grpSpPr>
        <p:grpSp>
          <p:nvGrpSpPr>
            <p:cNvPr id="57" name="Group 56"/>
            <p:cNvGrpSpPr/>
            <p:nvPr/>
          </p:nvGrpSpPr>
          <p:grpSpPr>
            <a:xfrm>
              <a:off x="640684" y="3068960"/>
              <a:ext cx="3900286" cy="2501316"/>
              <a:chOff x="5632116" y="3068960"/>
              <a:chExt cx="3900286" cy="2501316"/>
            </a:xfrm>
          </p:grpSpPr>
          <p:pic>
            <p:nvPicPr>
              <p:cNvPr id="59" name="Immagin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2116" y="3068960"/>
                <a:ext cx="3404379" cy="2224317"/>
              </a:xfrm>
              <a:prstGeom prst="rect">
                <a:avLst/>
              </a:prstGeom>
            </p:spPr>
          </p:pic>
          <p:sp>
            <p:nvSpPr>
              <p:cNvPr id="61" name="Rettangolo 2"/>
              <p:cNvSpPr/>
              <p:nvPr/>
            </p:nvSpPr>
            <p:spPr>
              <a:xfrm>
                <a:off x="5707544" y="5293277"/>
                <a:ext cx="382485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1200" b="1" dirty="0" smtClean="0"/>
                  <a:t>High-</a:t>
                </a:r>
                <a:r>
                  <a:rPr lang="it-IT" sz="1200" b="1" dirty="0" err="1" smtClean="0"/>
                  <a:t>statistics</a:t>
                </a:r>
                <a:r>
                  <a:rPr lang="it-IT" sz="1200" b="1" dirty="0" smtClean="0"/>
                  <a:t> (x10) on 2009 data in progress</a:t>
                </a:r>
                <a:endParaRPr lang="it-IT" sz="1200" b="1" dirty="0"/>
              </a:p>
            </p:txBody>
          </p:sp>
        </p:grpSp>
        <p:pic>
          <p:nvPicPr>
            <p:cNvPr id="58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6458" y="4578508"/>
              <a:ext cx="616514" cy="325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2" name="Text Box 39"/>
          <p:cNvSpPr txBox="1">
            <a:spLocks noChangeArrowheads="1"/>
          </p:cNvSpPr>
          <p:nvPr/>
        </p:nvSpPr>
        <p:spPr bwMode="auto">
          <a:xfrm>
            <a:off x="1374784" y="2505856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63" name="Text Box 40"/>
          <p:cNvSpPr txBox="1">
            <a:spLocks noChangeArrowheads="1"/>
          </p:cNvSpPr>
          <p:nvPr/>
        </p:nvSpPr>
        <p:spPr bwMode="auto">
          <a:xfrm rot="16200000">
            <a:off x="-199634" y="3588562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3047279" y="-76200"/>
            <a:ext cx="29033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1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923116"/>
              </p:ext>
            </p:extLst>
          </p:nvPr>
        </p:nvGraphicFramePr>
        <p:xfrm>
          <a:off x="988358" y="5280886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5" name="Text Box 40"/>
          <p:cNvSpPr txBox="1">
            <a:spLocks noChangeArrowheads="1"/>
          </p:cNvSpPr>
          <p:nvPr/>
        </p:nvSpPr>
        <p:spPr bwMode="auto">
          <a:xfrm rot="16200000">
            <a:off x="-241842" y="5325797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16" name="Text Box 39"/>
          <p:cNvSpPr txBox="1">
            <a:spLocks noChangeArrowheads="1"/>
          </p:cNvSpPr>
          <p:nvPr/>
        </p:nvSpPr>
        <p:spPr bwMode="auto">
          <a:xfrm>
            <a:off x="1475556" y="4922395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118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601588"/>
              </p:ext>
            </p:extLst>
          </p:nvPr>
        </p:nvGraphicFramePr>
        <p:xfrm>
          <a:off x="1738042" y="5661038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1" name="Equation" r:id="rId6" imgW="203200" imgH="228600" progId="Equation.3">
                  <p:embed/>
                </p:oleObj>
              </mc:Choice>
              <mc:Fallback>
                <p:oleObj name="Equation" r:id="rId6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042" y="5661038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047260"/>
              </p:ext>
            </p:extLst>
          </p:nvPr>
        </p:nvGraphicFramePr>
        <p:xfrm>
          <a:off x="3120755" y="5680088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2" name="Equation" r:id="rId8" imgW="241300" imgH="228600" progId="Equation.3">
                  <p:embed/>
                </p:oleObj>
              </mc:Choice>
              <mc:Fallback>
                <p:oleObj name="Equation" r:id="rId8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0755" y="5680088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931730"/>
              </p:ext>
            </p:extLst>
          </p:nvPr>
        </p:nvGraphicFramePr>
        <p:xfrm>
          <a:off x="990298" y="2875507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3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553035"/>
              </p:ext>
            </p:extLst>
          </p:nvPr>
        </p:nvGraphicFramePr>
        <p:xfrm>
          <a:off x="1727729" y="3266571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3" name="Equation" r:id="rId10" imgW="203200" imgH="228600" progId="Equation.3">
                  <p:embed/>
                </p:oleObj>
              </mc:Choice>
              <mc:Fallback>
                <p:oleObj name="Equation" r:id="rId10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729" y="3266571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485723"/>
              </p:ext>
            </p:extLst>
          </p:nvPr>
        </p:nvGraphicFramePr>
        <p:xfrm>
          <a:off x="2468824" y="3723824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4" name="Equation" r:id="rId12" imgW="165100" imgH="228600" progId="Equation.3">
                  <p:embed/>
                </p:oleObj>
              </mc:Choice>
              <mc:Fallback>
                <p:oleObj name="Equation" r:id="rId12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8824" y="3723824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272000"/>
              </p:ext>
            </p:extLst>
          </p:nvPr>
        </p:nvGraphicFramePr>
        <p:xfrm>
          <a:off x="2466299" y="4247835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5" name="Equation" r:id="rId14" imgW="228600" imgH="228600" progId="Equation.3">
                  <p:embed/>
                </p:oleObj>
              </mc:Choice>
              <mc:Fallback>
                <p:oleObj name="Equation" r:id="rId14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299" y="4247835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3068098"/>
              </p:ext>
            </p:extLst>
          </p:nvPr>
        </p:nvGraphicFramePr>
        <p:xfrm>
          <a:off x="3136235" y="3722425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6" name="Equation" r:id="rId16" imgW="228600" imgH="266400" progId="Equation.3">
                  <p:embed/>
                </p:oleObj>
              </mc:Choice>
              <mc:Fallback>
                <p:oleObj name="Equation" r:id="rId1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235" y="3722425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442434"/>
              </p:ext>
            </p:extLst>
          </p:nvPr>
        </p:nvGraphicFramePr>
        <p:xfrm>
          <a:off x="3033983" y="4202448"/>
          <a:ext cx="5349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7" name="Equation" r:id="rId18" imgW="381000" imgH="228600" progId="Equation.3">
                  <p:embed/>
                </p:oleObj>
              </mc:Choice>
              <mc:Fallback>
                <p:oleObj name="Equation" r:id="rId18" imgW="38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983" y="4202448"/>
                        <a:ext cx="534988" cy="325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176400"/>
              </p:ext>
            </p:extLst>
          </p:nvPr>
        </p:nvGraphicFramePr>
        <p:xfrm>
          <a:off x="3136236" y="3231279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8" name="Equation" r:id="rId20" imgW="203040" imgH="266400" progId="Equation.3">
                  <p:embed/>
                </p:oleObj>
              </mc:Choice>
              <mc:Fallback>
                <p:oleObj name="Equation" r:id="rId20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236" y="3231279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307579"/>
              </p:ext>
            </p:extLst>
          </p:nvPr>
        </p:nvGraphicFramePr>
        <p:xfrm>
          <a:off x="1733141" y="4202030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9" name="Equation" r:id="rId22" imgW="215900" imgH="228600" progId="Equation.3">
                  <p:embed/>
                </p:oleObj>
              </mc:Choice>
              <mc:Fallback>
                <p:oleObj name="Equation" r:id="rId22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141" y="4202030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4"/>
          <p:cNvSpPr>
            <a:spLocks/>
          </p:cNvSpPr>
          <p:nvPr/>
        </p:nvSpPr>
        <p:spPr bwMode="auto">
          <a:xfrm>
            <a:off x="2204093" y="3680137"/>
            <a:ext cx="681232" cy="51282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52" name="Rectangle 4"/>
          <p:cNvSpPr>
            <a:spLocks/>
          </p:cNvSpPr>
          <p:nvPr/>
        </p:nvSpPr>
        <p:spPr bwMode="auto">
          <a:xfrm>
            <a:off x="1530044" y="5604620"/>
            <a:ext cx="681232" cy="51282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3" name="Gruppo 7"/>
          <p:cNvGrpSpPr/>
          <p:nvPr/>
        </p:nvGrpSpPr>
        <p:grpSpPr>
          <a:xfrm>
            <a:off x="4881574" y="3002503"/>
            <a:ext cx="3995466" cy="3026185"/>
            <a:chOff x="288502" y="2474938"/>
            <a:chExt cx="3995466" cy="3026185"/>
          </a:xfrm>
        </p:grpSpPr>
        <p:pic>
          <p:nvPicPr>
            <p:cNvPr id="66" name="Picture 3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502" y="2474938"/>
              <a:ext cx="3995466" cy="3026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010" y="2924944"/>
              <a:ext cx="636599" cy="336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5336417" y="6047357"/>
            <a:ext cx="3722919" cy="449523"/>
            <a:chOff x="5159722" y="3084341"/>
            <a:chExt cx="3722919" cy="449523"/>
          </a:xfrm>
        </p:grpSpPr>
        <p:sp>
          <p:nvSpPr>
            <p:cNvPr id="64" name="Rectangle 63"/>
            <p:cNvSpPr/>
            <p:nvPr/>
          </p:nvSpPr>
          <p:spPr>
            <a:xfrm>
              <a:off x="5159722" y="3084341"/>
              <a:ext cx="372291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000" b="1" dirty="0" smtClean="0"/>
                <a:t>H. </a:t>
              </a:r>
              <a:r>
                <a:rPr lang="en-US" sz="1000" b="1" dirty="0" err="1" smtClean="0"/>
                <a:t>Avakian</a:t>
              </a:r>
              <a:r>
                <a:rPr lang="en-US" sz="1000" b="1" dirty="0" smtClean="0"/>
                <a:t> et al. PRL 105: 262002 (2010) [</a:t>
              </a:r>
              <a:r>
                <a:rPr lang="en-US" sz="1000" b="1" dirty="0" err="1" smtClean="0"/>
                <a:t>arXiv</a:t>
              </a:r>
              <a:r>
                <a:rPr lang="en-US" sz="1000" b="1" dirty="0" smtClean="0"/>
                <a:t> 1003.4549]</a:t>
              </a:r>
              <a:endParaRPr lang="en-US" sz="1000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165321" y="3287643"/>
              <a:ext cx="253146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000" b="1" dirty="0" smtClean="0">
                  <a:solidFill>
                    <a:srgbClr val="FF0000"/>
                  </a:solidFill>
                </a:rPr>
                <a:t>H. </a:t>
              </a:r>
              <a:r>
                <a:rPr lang="en-US" sz="1000" b="1" dirty="0" err="1" smtClean="0">
                  <a:solidFill>
                    <a:srgbClr val="FF0000"/>
                  </a:solidFill>
                </a:rPr>
                <a:t>Avakian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 et al. E12-07-107 @  12 GeV</a:t>
              </a:r>
              <a:endParaRPr lang="en-US" sz="1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8" name="Rectangle 4"/>
          <p:cNvSpPr>
            <a:spLocks/>
          </p:cNvSpPr>
          <p:nvPr/>
        </p:nvSpPr>
        <p:spPr bwMode="auto">
          <a:xfrm>
            <a:off x="-19850" y="763370"/>
            <a:ext cx="4485854" cy="1628288"/>
          </a:xfrm>
          <a:prstGeom prst="rect">
            <a:avLst/>
          </a:prstGeom>
          <a:gradFill rotWithShape="0">
            <a:gsLst>
              <a:gs pos="0">
                <a:schemeClr val="bg1">
                  <a:alpha val="25000"/>
                </a:schemeClr>
              </a:gs>
              <a:gs pos="100000">
                <a:srgbClr val="008000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71953" y="1373761"/>
            <a:ext cx="1688534" cy="901806"/>
            <a:chOff x="224568" y="1017837"/>
            <a:chExt cx="2226748" cy="1156403"/>
          </a:xfrm>
        </p:grpSpPr>
        <p:sp>
          <p:nvSpPr>
            <p:cNvPr id="40" name="Oval 39"/>
            <p:cNvSpPr/>
            <p:nvPr/>
          </p:nvSpPr>
          <p:spPr>
            <a:xfrm>
              <a:off x="690880" y="1523334"/>
              <a:ext cx="1270000" cy="3860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835973" y="1127944"/>
              <a:ext cx="98629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 flipV="1">
              <a:off x="1672624" y="1107532"/>
              <a:ext cx="79172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296622" y="1818640"/>
              <a:ext cx="471957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1882825" y="1818640"/>
              <a:ext cx="521741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224568" y="1604822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49771" y="1592876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23780" y="1094742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685681" y="1095843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1290319" y="1017837"/>
              <a:ext cx="0" cy="1156403"/>
            </a:xfrm>
            <a:prstGeom prst="line">
              <a:avLst/>
            </a:prstGeom>
            <a:ln w="254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/>
          <p:nvPr/>
        </p:nvSpPr>
        <p:spPr>
          <a:xfrm>
            <a:off x="2077052" y="1335159"/>
            <a:ext cx="304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2472804" y="1414329"/>
            <a:ext cx="1688534" cy="841832"/>
            <a:chOff x="224568" y="1094742"/>
            <a:chExt cx="2226748" cy="1079498"/>
          </a:xfrm>
        </p:grpSpPr>
        <p:sp>
          <p:nvSpPr>
            <p:cNvPr id="54" name="Oval 53"/>
            <p:cNvSpPr/>
            <p:nvPr/>
          </p:nvSpPr>
          <p:spPr>
            <a:xfrm>
              <a:off x="690880" y="1523334"/>
              <a:ext cx="1270000" cy="3860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/>
            <p:cNvCxnSpPr/>
            <p:nvPr/>
          </p:nvCxnSpPr>
          <p:spPr>
            <a:xfrm flipV="1">
              <a:off x="835973" y="1127944"/>
              <a:ext cx="98629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 flipV="1">
              <a:off x="1672624" y="1107532"/>
              <a:ext cx="79172" cy="46669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V="1">
              <a:off x="296622" y="1818640"/>
              <a:ext cx="471957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 flipV="1">
              <a:off x="1882825" y="1818640"/>
              <a:ext cx="521741" cy="278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224568" y="1604822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049771" y="1592876"/>
              <a:ext cx="401545" cy="4341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+</a:t>
              </a:r>
              <a:endParaRPr lang="en-US" sz="16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23780" y="1094742"/>
              <a:ext cx="344898" cy="4736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685681" y="1095843"/>
              <a:ext cx="344898" cy="4736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cxnSp>
          <p:nvCxnSpPr>
            <p:cNvPr id="75" name="Straight Connector 74"/>
            <p:cNvCxnSpPr/>
            <p:nvPr/>
          </p:nvCxnSpPr>
          <p:spPr>
            <a:xfrm>
              <a:off x="1290319" y="1094742"/>
              <a:ext cx="0" cy="1079498"/>
            </a:xfrm>
            <a:prstGeom prst="line">
              <a:avLst/>
            </a:prstGeom>
            <a:ln w="254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6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160816"/>
              </p:ext>
            </p:extLst>
          </p:nvPr>
        </p:nvGraphicFramePr>
        <p:xfrm>
          <a:off x="1200150" y="763588"/>
          <a:ext cx="1670050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60" name="Equation" r:id="rId25" imgW="1282700" imgH="228600" progId="Equation.3">
                  <p:embed/>
                </p:oleObj>
              </mc:Choice>
              <mc:Fallback>
                <p:oleObj name="Equation" r:id="rId25" imgW="1282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0150" y="763588"/>
                        <a:ext cx="1670050" cy="2952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" name="Picture 76" descr="qq-axia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892"/>
            <a:ext cx="810597" cy="55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47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quark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824" y="4520553"/>
            <a:ext cx="3129977" cy="21125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07857" y="6467929"/>
            <a:ext cx="1825551" cy="2177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ubar_dba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75" y="553838"/>
            <a:ext cx="3172491" cy="3974235"/>
          </a:xfrm>
          <a:prstGeom prst="rect">
            <a:avLst/>
          </a:prstGeom>
        </p:spPr>
      </p:pic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3047279" y="-76200"/>
            <a:ext cx="29033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551299"/>
              </p:ext>
            </p:extLst>
          </p:nvPr>
        </p:nvGraphicFramePr>
        <p:xfrm>
          <a:off x="422431" y="758943"/>
          <a:ext cx="2661937" cy="596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0548" name="Equation" r:id="rId6" imgW="2095200" imgH="469800" progId="Equation.3">
                  <p:embed/>
                </p:oleObj>
              </mc:Choice>
              <mc:Fallback>
                <p:oleObj name="Equation" r:id="rId6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431" y="758943"/>
                        <a:ext cx="2661937" cy="5968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Deltaq_highx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96" y="1362824"/>
            <a:ext cx="3498384" cy="2454090"/>
          </a:xfrm>
          <a:prstGeom prst="rect">
            <a:avLst/>
          </a:prstGeom>
        </p:spPr>
      </p:pic>
      <p:pic>
        <p:nvPicPr>
          <p:cNvPr id="8" name="Picture 7" descr="Deltaq12_highx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8" y="4077174"/>
            <a:ext cx="3513821" cy="2487149"/>
          </a:xfrm>
          <a:prstGeom prst="rect">
            <a:avLst/>
          </a:prstGeom>
        </p:spPr>
      </p:pic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889271" y="849940"/>
            <a:ext cx="454271" cy="513358"/>
            <a:chOff x="7305040" y="648454"/>
            <a:chExt cx="454271" cy="513358"/>
          </a:xfrm>
        </p:grpSpPr>
        <p:sp>
          <p:nvSpPr>
            <p:cNvPr id="6" name="TextBox 5"/>
            <p:cNvSpPr txBox="1"/>
            <p:nvPr/>
          </p:nvSpPr>
          <p:spPr>
            <a:xfrm>
              <a:off x="7305040" y="792480"/>
              <a:ext cx="454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D</a:t>
              </a:r>
              <a:r>
                <a:rPr lang="en-US" dirty="0" smtClean="0">
                  <a:solidFill>
                    <a:srgbClr val="FF0000"/>
                  </a:solidFill>
                </a:rPr>
                <a:t>u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457136" y="648454"/>
              <a:ext cx="27861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FF0000"/>
                  </a:solidFill>
                </a:rPr>
                <a:t>-</a:t>
              </a:r>
              <a:endParaRPr lang="en-US" sz="2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909591" y="2720240"/>
            <a:ext cx="45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D</a:t>
            </a:r>
            <a:r>
              <a:rPr lang="en-US" dirty="0" err="1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71847" y="2535574"/>
            <a:ext cx="2786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-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909591" y="4675671"/>
            <a:ext cx="441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D</a:t>
            </a:r>
            <a:r>
              <a:rPr lang="en-US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36566" y="783761"/>
            <a:ext cx="127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@CLAS12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20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68072" y="-76200"/>
            <a:ext cx="46617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 @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12   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88729" y="1235724"/>
            <a:ext cx="5423336" cy="5423336"/>
            <a:chOff x="-212436" y="1025333"/>
            <a:chExt cx="5423336" cy="5423336"/>
          </a:xfrm>
        </p:grpSpPr>
        <p:pic>
          <p:nvPicPr>
            <p:cNvPr id="2" name="Picture 1" descr="clas12proj-collins_hermes_compass.eps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436" y="1025333"/>
              <a:ext cx="5423336" cy="5423336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2752346" y="1148578"/>
              <a:ext cx="16814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</a:rPr>
                <a:t>C</a:t>
              </a:r>
              <a:r>
                <a:rPr lang="en-US" sz="1400" dirty="0" smtClean="0">
                  <a:solidFill>
                    <a:srgbClr val="0000FF"/>
                  </a:solidFill>
                </a:rPr>
                <a:t>12-11-111  Hall-B</a:t>
              </a:r>
              <a:endParaRPr lang="en-US" sz="1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341" y="1358969"/>
            <a:ext cx="21697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Single hadron channel: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87680" y="751466"/>
            <a:ext cx="1981144" cy="5071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163700"/>
              </p:ext>
            </p:extLst>
          </p:nvPr>
        </p:nvGraphicFramePr>
        <p:xfrm>
          <a:off x="496888" y="801688"/>
          <a:ext cx="19669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8261" name="Equation" r:id="rId5" imgW="1143000" imgH="241300" progId="Equation.3">
                  <p:embed/>
                </p:oleObj>
              </mc:Choice>
              <mc:Fallback>
                <p:oleObj name="Equation" r:id="rId5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801688"/>
                        <a:ext cx="1966912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1" descr="Screen shot 2012-06-07 at 6.43.14 PM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163" y="3980390"/>
            <a:ext cx="3706963" cy="254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Torino_Transv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710" y="908917"/>
            <a:ext cx="2821214" cy="280999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259240" y="662326"/>
            <a:ext cx="1222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Distributions: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81601" y="3675228"/>
            <a:ext cx="1820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Di-hadron channel: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38160" y="1046480"/>
            <a:ext cx="243840" cy="2164080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7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18554" y="-76200"/>
            <a:ext cx="61608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Spin-Orbit Correlations @ CLAS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982721" y="3501913"/>
            <a:ext cx="3966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b="1" i="1" dirty="0"/>
              <a:t>H. Avakian et al., </a:t>
            </a:r>
            <a:r>
              <a:rPr lang="da-DK" sz="1200" b="1" i="1" dirty="0"/>
              <a:t>PRL105: 262002 (</a:t>
            </a:r>
            <a:r>
              <a:rPr lang="da-DK" sz="1200" b="1" i="1" dirty="0" smtClean="0"/>
              <a:t>2010)</a:t>
            </a:r>
          </a:p>
          <a:p>
            <a:r>
              <a:rPr lang="it-IT" sz="1200" b="1" i="1" dirty="0" smtClean="0">
                <a:solidFill>
                  <a:srgbClr val="FF0000"/>
                </a:solidFill>
              </a:rPr>
              <a:t>E12-07-107 (</a:t>
            </a:r>
            <a:r>
              <a:rPr lang="it-IT" sz="1200" b="1" i="1" dirty="0" err="1" smtClean="0">
                <a:solidFill>
                  <a:srgbClr val="FF0000"/>
                </a:solidFill>
              </a:rPr>
              <a:t>pions</a:t>
            </a:r>
            <a:r>
              <a:rPr lang="it-IT" sz="1200" b="1" i="1" dirty="0" smtClean="0">
                <a:solidFill>
                  <a:srgbClr val="FF0000"/>
                </a:solidFill>
              </a:rPr>
              <a:t>), E12-009-009 (</a:t>
            </a:r>
            <a:r>
              <a:rPr lang="it-IT" sz="1200" b="1" i="1" dirty="0" err="1" smtClean="0">
                <a:solidFill>
                  <a:srgbClr val="FF0000"/>
                </a:solidFill>
              </a:rPr>
              <a:t>kaons</a:t>
            </a:r>
            <a:r>
              <a:rPr lang="it-IT" sz="1200" b="1" i="1" dirty="0" smtClean="0">
                <a:solidFill>
                  <a:srgbClr val="FF0000"/>
                </a:solidFill>
              </a:rPr>
              <a:t>) @12 </a:t>
            </a:r>
            <a:r>
              <a:rPr lang="it-IT" sz="1200" b="1" i="1" dirty="0" err="1" smtClean="0">
                <a:solidFill>
                  <a:srgbClr val="FF0000"/>
                </a:solidFill>
              </a:rPr>
              <a:t>GeV</a:t>
            </a:r>
            <a:endParaRPr lang="it-IT" sz="1200" b="1" i="1" dirty="0">
              <a:solidFill>
                <a:srgbClr val="FF0000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534" y="4152079"/>
            <a:ext cx="3341974" cy="247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897" y="734064"/>
            <a:ext cx="4109474" cy="260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487680" y="866144"/>
            <a:ext cx="1981144" cy="5071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8492993"/>
              </p:ext>
            </p:extLst>
          </p:nvPr>
        </p:nvGraphicFramePr>
        <p:xfrm>
          <a:off x="583786" y="915829"/>
          <a:ext cx="1792288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49" name="Equation" r:id="rId6" imgW="1041400" imgH="241300" progId="Equation.3">
                  <p:embed/>
                </p:oleObj>
              </mc:Choice>
              <mc:Fallback>
                <p:oleObj name="Equation" r:id="rId6" imgW="1041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86" y="915829"/>
                        <a:ext cx="1792288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49451" y="1638714"/>
            <a:ext cx="4126400" cy="523220"/>
            <a:chOff x="846667" y="2084917"/>
            <a:chExt cx="4126400" cy="523220"/>
          </a:xfrm>
        </p:grpSpPr>
        <p:sp>
          <p:nvSpPr>
            <p:cNvPr id="2" name="TextBox 1"/>
            <p:cNvSpPr txBox="1"/>
            <p:nvPr/>
          </p:nvSpPr>
          <p:spPr>
            <a:xfrm>
              <a:off x="846667" y="2084917"/>
              <a:ext cx="41264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First </a:t>
              </a:r>
              <a:r>
                <a:rPr lang="en-US" sz="1400" dirty="0" smtClean="0"/>
                <a:t>indication of </a:t>
              </a:r>
              <a:r>
                <a:rPr lang="en-US" sz="1400" dirty="0" smtClean="0"/>
                <a:t>non-zero A</a:t>
              </a:r>
              <a:r>
                <a:rPr lang="en-US" sz="1400" baseline="-25000" dirty="0" smtClean="0"/>
                <a:t>UL</a:t>
              </a:r>
              <a:r>
                <a:rPr lang="en-US" sz="1400" dirty="0" smtClean="0"/>
                <a:t>     for </a:t>
              </a:r>
              <a:r>
                <a:rPr lang="en-US" sz="1400" dirty="0" err="1" smtClean="0"/>
                <a:t>pions</a:t>
              </a:r>
              <a:r>
                <a:rPr lang="en-US" sz="1400" dirty="0" smtClean="0"/>
                <a:t> </a:t>
              </a:r>
            </a:p>
            <a:p>
              <a:r>
                <a:rPr lang="en-US" sz="1400" dirty="0" smtClean="0"/>
                <a:t>Potentially significant quark spin-orbit correlations</a:t>
              </a:r>
              <a:endParaRPr lang="en-US" sz="14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094017" y="2093497"/>
              <a:ext cx="4741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 err="1" smtClean="0"/>
                <a:t>sin</a:t>
              </a:r>
              <a:r>
                <a:rPr lang="en-US" baseline="30000" dirty="0" err="1" smtClean="0">
                  <a:latin typeface="Symbol" charset="2"/>
                  <a:cs typeface="Symbol" charset="2"/>
                </a:rPr>
                <a:t>j</a:t>
              </a:r>
              <a:endParaRPr lang="en-US" baseline="30000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16" name="Text Box 39"/>
          <p:cNvSpPr txBox="1">
            <a:spLocks noChangeArrowheads="1"/>
          </p:cNvSpPr>
          <p:nvPr/>
        </p:nvSpPr>
        <p:spPr bwMode="auto">
          <a:xfrm>
            <a:off x="1374784" y="2505856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7" name="Text Box 40"/>
          <p:cNvSpPr txBox="1">
            <a:spLocks noChangeArrowheads="1"/>
          </p:cNvSpPr>
          <p:nvPr/>
        </p:nvSpPr>
        <p:spPr bwMode="auto">
          <a:xfrm rot="16200000">
            <a:off x="-199634" y="3588562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18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157776"/>
              </p:ext>
            </p:extLst>
          </p:nvPr>
        </p:nvGraphicFramePr>
        <p:xfrm>
          <a:off x="988358" y="5280886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Text Box 40"/>
          <p:cNvSpPr txBox="1">
            <a:spLocks noChangeArrowheads="1"/>
          </p:cNvSpPr>
          <p:nvPr/>
        </p:nvSpPr>
        <p:spPr bwMode="auto">
          <a:xfrm rot="16200000">
            <a:off x="-241842" y="5325797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0" name="Text Box 39"/>
          <p:cNvSpPr txBox="1">
            <a:spLocks noChangeArrowheads="1"/>
          </p:cNvSpPr>
          <p:nvPr/>
        </p:nvSpPr>
        <p:spPr bwMode="auto">
          <a:xfrm>
            <a:off x="1475556" y="4922395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629723"/>
              </p:ext>
            </p:extLst>
          </p:nvPr>
        </p:nvGraphicFramePr>
        <p:xfrm>
          <a:off x="1738042" y="5661038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0" name="Equation" r:id="rId8" imgW="203200" imgH="228600" progId="Equation.3">
                  <p:embed/>
                </p:oleObj>
              </mc:Choice>
              <mc:Fallback>
                <p:oleObj name="Equation" r:id="rId8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042" y="5661038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153593"/>
              </p:ext>
            </p:extLst>
          </p:nvPr>
        </p:nvGraphicFramePr>
        <p:xfrm>
          <a:off x="3120755" y="5680088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1" name="Equation" r:id="rId10" imgW="241300" imgH="228600" progId="Equation.3">
                  <p:embed/>
                </p:oleObj>
              </mc:Choice>
              <mc:Fallback>
                <p:oleObj name="Equation" r:id="rId10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0755" y="5680088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780433"/>
              </p:ext>
            </p:extLst>
          </p:nvPr>
        </p:nvGraphicFramePr>
        <p:xfrm>
          <a:off x="990298" y="2875507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41534"/>
              </p:ext>
            </p:extLst>
          </p:nvPr>
        </p:nvGraphicFramePr>
        <p:xfrm>
          <a:off x="1727729" y="3266571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2" name="Equation" r:id="rId12" imgW="203200" imgH="228600" progId="Equation.3">
                  <p:embed/>
                </p:oleObj>
              </mc:Choice>
              <mc:Fallback>
                <p:oleObj name="Equation" r:id="rId12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729" y="3266571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788804"/>
              </p:ext>
            </p:extLst>
          </p:nvPr>
        </p:nvGraphicFramePr>
        <p:xfrm>
          <a:off x="2468824" y="3723824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3" name="Equation" r:id="rId14" imgW="165100" imgH="228600" progId="Equation.3">
                  <p:embed/>
                </p:oleObj>
              </mc:Choice>
              <mc:Fallback>
                <p:oleObj name="Equation" r:id="rId14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8824" y="3723824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1835483"/>
              </p:ext>
            </p:extLst>
          </p:nvPr>
        </p:nvGraphicFramePr>
        <p:xfrm>
          <a:off x="2466299" y="4247835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4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299" y="4247835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496118"/>
              </p:ext>
            </p:extLst>
          </p:nvPr>
        </p:nvGraphicFramePr>
        <p:xfrm>
          <a:off x="3136235" y="3722425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5" name="Equation" r:id="rId18" imgW="228600" imgH="266400" progId="Equation.3">
                  <p:embed/>
                </p:oleObj>
              </mc:Choice>
              <mc:Fallback>
                <p:oleObj name="Equation" r:id="rId18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235" y="3722425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998761"/>
              </p:ext>
            </p:extLst>
          </p:nvPr>
        </p:nvGraphicFramePr>
        <p:xfrm>
          <a:off x="3033983" y="4202448"/>
          <a:ext cx="5349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6" name="Equation" r:id="rId20" imgW="381000" imgH="228600" progId="Equation.3">
                  <p:embed/>
                </p:oleObj>
              </mc:Choice>
              <mc:Fallback>
                <p:oleObj name="Equation" r:id="rId20" imgW="38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983" y="4202448"/>
                        <a:ext cx="534988" cy="325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0010533"/>
              </p:ext>
            </p:extLst>
          </p:nvPr>
        </p:nvGraphicFramePr>
        <p:xfrm>
          <a:off x="3136236" y="3231279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7" name="Equation" r:id="rId22" imgW="203040" imgH="266400" progId="Equation.3">
                  <p:embed/>
                </p:oleObj>
              </mc:Choice>
              <mc:Fallback>
                <p:oleObj name="Equation" r:id="rId22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236" y="3231279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566124"/>
              </p:ext>
            </p:extLst>
          </p:nvPr>
        </p:nvGraphicFramePr>
        <p:xfrm>
          <a:off x="1733141" y="4202030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1158" name="Equation" r:id="rId24" imgW="215900" imgH="228600" progId="Equation.3">
                  <p:embed/>
                </p:oleObj>
              </mc:Choice>
              <mc:Fallback>
                <p:oleObj name="Equation" r:id="rId24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141" y="4202030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4"/>
          <p:cNvSpPr>
            <a:spLocks/>
          </p:cNvSpPr>
          <p:nvPr/>
        </p:nvSpPr>
        <p:spPr bwMode="auto">
          <a:xfrm>
            <a:off x="2885324" y="3673618"/>
            <a:ext cx="786195" cy="478461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38" name="Rectangle 4"/>
          <p:cNvSpPr>
            <a:spLocks/>
          </p:cNvSpPr>
          <p:nvPr/>
        </p:nvSpPr>
        <p:spPr bwMode="auto">
          <a:xfrm>
            <a:off x="2885324" y="5604620"/>
            <a:ext cx="786195" cy="47581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049466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66425" y="-76200"/>
            <a:ext cx="43006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Higher-twists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@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9" y="2219593"/>
            <a:ext cx="3614965" cy="25762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ttangolo 14"/>
              <p:cNvSpPr/>
              <p:nvPr/>
            </p:nvSpPr>
            <p:spPr>
              <a:xfrm>
                <a:off x="122386" y="764704"/>
                <a:ext cx="6598129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=""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it-IT" sz="1600" b="0" i="1" smtClean="0">
                            <a:latin typeface="Cambria Math"/>
                          </a:rPr>
                          <m:t>𝐿𝑈</m:t>
                        </m:r>
                      </m:sub>
                    </m:sSub>
                  </m:oMath>
                </a14:m>
                <a:r>
                  <a:rPr lang="en-US" sz="1600" dirty="0" smtClean="0"/>
                  <a:t> is proportional to the structure function</a:t>
                </a:r>
              </a:p>
              <a:p>
                <a:endParaRPr lang="en-US" sz="1600" dirty="0" smtClean="0"/>
              </a:p>
              <a:p>
                <a:endParaRPr lang="en-US" sz="1600" dirty="0"/>
              </a:p>
              <a:p>
                <a:endParaRPr lang="en-US" sz="1600" dirty="0" smtClean="0"/>
              </a:p>
            </p:txBody>
          </p:sp>
        </mc:Choice>
        <mc:Fallback xmlns="">
          <p:sp>
            <p:nvSpPr>
              <p:cNvPr id="27" name="Rettangolo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86" y="764704"/>
                <a:ext cx="6598129" cy="1077218"/>
              </a:xfrm>
              <a:prstGeom prst="rect">
                <a:avLst/>
              </a:prstGeom>
              <a:blipFill rotWithShape="1">
                <a:blip r:embed="rId4"/>
                <a:stretch>
                  <a:fillRect b="-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6" y="1159861"/>
            <a:ext cx="6001016" cy="49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ttangolo 1"/>
          <p:cNvSpPr/>
          <p:nvPr/>
        </p:nvSpPr>
        <p:spPr>
          <a:xfrm>
            <a:off x="703994" y="5014466"/>
            <a:ext cx="2787886" cy="9848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ym typeface="Symbol"/>
              </a:rPr>
              <a:t> </a:t>
            </a:r>
            <a:r>
              <a:rPr lang="en-US" sz="1400" b="1" dirty="0"/>
              <a:t>Entire structure function is twist-3, so in commonly used </a:t>
            </a:r>
            <a:r>
              <a:rPr lang="en-US" sz="1400" b="1" dirty="0" err="1"/>
              <a:t>Wandzura-Wilczek</a:t>
            </a:r>
            <a:r>
              <a:rPr lang="en-US" sz="1400" b="1" dirty="0"/>
              <a:t> </a:t>
            </a:r>
            <a:r>
              <a:rPr lang="it-IT" sz="1400" b="1" dirty="0" err="1"/>
              <a:t>approximation</a:t>
            </a:r>
            <a:r>
              <a:rPr lang="it-IT" sz="1400" b="1" dirty="0"/>
              <a:t> </a:t>
            </a:r>
            <a:r>
              <a:rPr lang="it-IT" sz="1400" b="1" dirty="0" err="1"/>
              <a:t>entire</a:t>
            </a:r>
            <a:r>
              <a:rPr lang="it-IT" sz="1400" b="1" dirty="0"/>
              <a:t> </a:t>
            </a:r>
            <a:r>
              <a:rPr lang="it-IT" sz="1400" b="1" dirty="0" err="1"/>
              <a:t>asymmetry</a:t>
            </a:r>
            <a:r>
              <a:rPr lang="it-IT" sz="1400" b="1" dirty="0"/>
              <a:t> = </a:t>
            </a:r>
            <a:r>
              <a:rPr lang="it-IT" sz="1400" b="1" dirty="0" smtClean="0"/>
              <a:t>0</a:t>
            </a:r>
            <a:endParaRPr lang="en-US" sz="1400" b="1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664" y="1717682"/>
            <a:ext cx="4750325" cy="227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15" y="3854611"/>
            <a:ext cx="4654816" cy="208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CasellaDiTesto 2"/>
          <p:cNvSpPr txBox="1"/>
          <p:nvPr/>
        </p:nvSpPr>
        <p:spPr>
          <a:xfrm>
            <a:off x="467544" y="1961237"/>
            <a:ext cx="33483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H. </a:t>
            </a:r>
            <a:r>
              <a:rPr lang="it-IT" sz="1200" b="1" dirty="0" err="1" smtClean="0"/>
              <a:t>Avakian</a:t>
            </a:r>
            <a:r>
              <a:rPr lang="it-IT" sz="1200" b="1" dirty="0" smtClean="0"/>
              <a:t> </a:t>
            </a:r>
            <a:r>
              <a:rPr lang="it-IT" sz="1200" b="1" i="1" dirty="0" smtClean="0"/>
              <a:t>et al.</a:t>
            </a:r>
            <a:r>
              <a:rPr lang="it-IT" sz="1200" b="1" dirty="0" smtClean="0"/>
              <a:t>, PRD69, 112004 (2004)@4.3 </a:t>
            </a:r>
            <a:r>
              <a:rPr lang="it-IT" sz="1200" b="1" dirty="0" err="1" smtClean="0"/>
              <a:t>GeV</a:t>
            </a:r>
            <a:endParaRPr lang="it-IT" sz="1200" b="1" dirty="0"/>
          </a:p>
        </p:txBody>
      </p:sp>
      <p:sp>
        <p:nvSpPr>
          <p:cNvPr id="34" name="CasellaDiTesto 17"/>
          <p:cNvSpPr txBox="1"/>
          <p:nvPr/>
        </p:nvSpPr>
        <p:spPr>
          <a:xfrm>
            <a:off x="4631350" y="5999351"/>
            <a:ext cx="4135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W. </a:t>
            </a:r>
            <a:r>
              <a:rPr lang="it-IT" sz="1200" b="1" dirty="0" err="1" smtClean="0"/>
              <a:t>Gohn</a:t>
            </a:r>
            <a:r>
              <a:rPr lang="it-IT" sz="1200" b="1" dirty="0" smtClean="0"/>
              <a:t> </a:t>
            </a:r>
            <a:r>
              <a:rPr lang="it-IT" sz="1200" b="1" i="1" dirty="0" smtClean="0"/>
              <a:t>et al.</a:t>
            </a:r>
            <a:r>
              <a:rPr lang="it-IT" sz="1200" b="1" dirty="0" smtClean="0"/>
              <a:t>, PRD89, 072011 (2014)@5.5 GeV</a:t>
            </a:r>
            <a:endParaRPr lang="it-IT" sz="1200" b="1" dirty="0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083" y="4193485"/>
            <a:ext cx="694244" cy="36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59753"/>
            <a:ext cx="683928" cy="36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33408" y="910167"/>
            <a:ext cx="22696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(x): twist-3 PDF sensitive </a:t>
            </a:r>
          </a:p>
          <a:p>
            <a:r>
              <a:rPr lang="en-US" sz="1400" dirty="0" smtClean="0"/>
              <a:t>to </a:t>
            </a:r>
            <a:r>
              <a:rPr lang="en-US" sz="1400" dirty="0" err="1" smtClean="0"/>
              <a:t>qGq</a:t>
            </a:r>
            <a:r>
              <a:rPr lang="en-US" sz="1400" dirty="0"/>
              <a:t> </a:t>
            </a:r>
            <a:r>
              <a:rPr lang="en-US" sz="1400" dirty="0" smtClean="0"/>
              <a:t>correlations</a:t>
            </a:r>
          </a:p>
          <a:p>
            <a:r>
              <a:rPr lang="en-US" sz="1400" dirty="0" smtClean="0">
                <a:sym typeface="Wingdings"/>
              </a:rPr>
              <a:t>“transverse force” 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143552" y="775287"/>
            <a:ext cx="6713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baseline="-25000" dirty="0"/>
          </a:p>
        </p:txBody>
      </p:sp>
      <p:sp>
        <p:nvSpPr>
          <p:cNvPr id="4" name="TextBox 3"/>
          <p:cNvSpPr txBox="1"/>
          <p:nvPr/>
        </p:nvSpPr>
        <p:spPr>
          <a:xfrm>
            <a:off x="368081" y="807036"/>
            <a:ext cx="4963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</a:t>
            </a:r>
            <a:r>
              <a:rPr lang="en-US" sz="1600" baseline="-25000" dirty="0" smtClean="0"/>
              <a:t>LU</a:t>
            </a:r>
            <a:endParaRPr lang="en-US" sz="1600" baseline="-250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434417" y="3016250"/>
            <a:ext cx="4426314" cy="21167"/>
          </a:xfrm>
          <a:prstGeom prst="line">
            <a:avLst/>
          </a:prstGeom>
          <a:ln w="12700"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053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Lattice_signchan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4" y="4090318"/>
            <a:ext cx="3236672" cy="251794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6978" y="4457646"/>
            <a:ext cx="950349" cy="8691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14438" y="3766468"/>
            <a:ext cx="7136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Lattice</a:t>
            </a:r>
            <a:endParaRPr lang="en-US" sz="1400" dirty="0"/>
          </a:p>
        </p:txBody>
      </p:sp>
      <p:graphicFrame>
        <p:nvGraphicFramePr>
          <p:cNvPr id="28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634085"/>
              </p:ext>
            </p:extLst>
          </p:nvPr>
        </p:nvGraphicFramePr>
        <p:xfrm>
          <a:off x="2307895" y="3766468"/>
          <a:ext cx="392112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5195" name="Equation" r:id="rId6" imgW="304800" imgH="241300" progId="Equation.3">
                  <p:embed/>
                </p:oleObj>
              </mc:Choice>
              <mc:Fallback>
                <p:oleObj name="Equation" r:id="rId6" imgW="304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7895" y="3766468"/>
                        <a:ext cx="392112" cy="323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625" y="1549184"/>
            <a:ext cx="3094021" cy="216648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38897" y="-76200"/>
            <a:ext cx="51556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Mapping @ CLAS12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" name="Picture 19" descr="4dim-clas12proj-pi+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471" y="639578"/>
            <a:ext cx="5871529" cy="5871529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>
            <a:off x="5299261" y="3433578"/>
            <a:ext cx="2216849" cy="125718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850094" y="2550527"/>
            <a:ext cx="449167" cy="88305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4533" y="4306705"/>
            <a:ext cx="924559" cy="1777998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974474" y="802857"/>
            <a:ext cx="2224012" cy="852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913712" y="799772"/>
            <a:ext cx="23698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Stat. error for a 4D analysis </a:t>
            </a:r>
          </a:p>
          <a:p>
            <a:r>
              <a:rPr lang="en-US" sz="1400" dirty="0" smtClean="0"/>
              <a:t>of the </a:t>
            </a:r>
            <a:r>
              <a:rPr lang="en-US" sz="1400" dirty="0" smtClean="0">
                <a:latin typeface="Symbol"/>
              </a:rPr>
              <a:t>p</a:t>
            </a:r>
            <a:r>
              <a:rPr lang="en-US" sz="1400" baseline="30000" dirty="0" smtClean="0"/>
              <a:t>+</a:t>
            </a:r>
            <a:r>
              <a:rPr lang="en-US" sz="1400" dirty="0" smtClean="0"/>
              <a:t> </a:t>
            </a:r>
            <a:r>
              <a:rPr lang="en-US" sz="1400" dirty="0" err="1" smtClean="0"/>
              <a:t>Sivers</a:t>
            </a:r>
            <a:r>
              <a:rPr lang="en-US" sz="1400" dirty="0" smtClean="0"/>
              <a:t> asymmetry</a:t>
            </a:r>
          </a:p>
          <a:p>
            <a:r>
              <a:rPr lang="en-US" sz="1400" dirty="0"/>
              <a:t>o</a:t>
            </a:r>
            <a:r>
              <a:rPr lang="en-US" sz="1400" dirty="0" smtClean="0"/>
              <a:t>n proton target</a:t>
            </a:r>
            <a:endParaRPr lang="en-US" sz="1400" dirty="0"/>
          </a:p>
        </p:txBody>
      </p:sp>
      <p:sp>
        <p:nvSpPr>
          <p:cNvPr id="35" name="Rounded Rectangle 34"/>
          <p:cNvSpPr/>
          <p:nvPr/>
        </p:nvSpPr>
        <p:spPr>
          <a:xfrm>
            <a:off x="629920" y="734064"/>
            <a:ext cx="2103755" cy="5071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875279"/>
              </p:ext>
            </p:extLst>
          </p:nvPr>
        </p:nvGraphicFramePr>
        <p:xfrm>
          <a:off x="768350" y="779463"/>
          <a:ext cx="1965325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5196" name="Equation" r:id="rId11" imgW="1143000" imgH="241300" progId="Equation.3">
                  <p:embed/>
                </p:oleObj>
              </mc:Choice>
              <mc:Fallback>
                <p:oleObj name="Equation" r:id="rId11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779463"/>
                        <a:ext cx="1965325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8397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12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946031" y="-76200"/>
            <a:ext cx="51058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Nucleon Structure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2237910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2070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14273" y="2920992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21166">
            <a:off x="6412667" y="5510268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6166605" y="2920992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5836418" y="3008011"/>
            <a:ext cx="449209" cy="369332"/>
            <a:chOff x="6026548" y="1194323"/>
            <a:chExt cx="449209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6605359" y="3259093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71270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431089"/>
              </p:ext>
            </p:extLst>
          </p:nvPr>
        </p:nvGraphicFramePr>
        <p:xfrm>
          <a:off x="1457470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41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7470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934342"/>
              </p:ext>
            </p:extLst>
          </p:nvPr>
        </p:nvGraphicFramePr>
        <p:xfrm>
          <a:off x="2340693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42" name="Equation" r:id="rId7" imgW="1358900" imgH="317500" progId="Equation.3">
                  <p:embed/>
                </p:oleObj>
              </mc:Choice>
              <mc:Fallback>
                <p:oleObj name="Equation" r:id="rId7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40693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282780"/>
              </p:ext>
            </p:extLst>
          </p:nvPr>
        </p:nvGraphicFramePr>
        <p:xfrm>
          <a:off x="1649168" y="2806188"/>
          <a:ext cx="5937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3143" name="Equation" r:id="rId9" imgW="393700" imgH="254000" progId="Equation.3">
                  <p:embed/>
                </p:oleObj>
              </mc:Choice>
              <mc:Fallback>
                <p:oleObj name="Equation" r:id="rId9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49168" y="2806188"/>
                        <a:ext cx="593725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448685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128577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176933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271423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13971" y="830349"/>
            <a:ext cx="213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Confinement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5979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8" name="Line 13"/>
          <p:cNvSpPr>
            <a:spLocks noChangeShapeType="1"/>
          </p:cNvSpPr>
          <p:nvPr/>
        </p:nvSpPr>
        <p:spPr bwMode="auto">
          <a:xfrm flipH="1">
            <a:off x="3959166" y="2262715"/>
            <a:ext cx="11360" cy="5434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Text Box 12"/>
          <p:cNvSpPr txBox="1">
            <a:spLocks noChangeArrowheads="1"/>
          </p:cNvSpPr>
          <p:nvPr/>
        </p:nvSpPr>
        <p:spPr bwMode="auto">
          <a:xfrm rot="16200000">
            <a:off x="3540392" y="2301254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dirty="0">
                <a:latin typeface="Arial" pitchFamily="-108" charset="0"/>
              </a:rPr>
              <a:t>x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25585" y="2818473"/>
            <a:ext cx="43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FF</a:t>
            </a:r>
            <a:endParaRPr lang="en-US" sz="1600" dirty="0"/>
          </a:p>
        </p:txBody>
      </p:sp>
      <p:sp>
        <p:nvSpPr>
          <p:cNvPr id="6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0356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86" y="1153583"/>
            <a:ext cx="2930248" cy="2907765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295437" y="-76200"/>
            <a:ext cx="64069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Generalized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distributions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58220" y="762000"/>
            <a:ext cx="3682259" cy="3676121"/>
            <a:chOff x="4361743" y="2794000"/>
            <a:chExt cx="3682259" cy="367612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61743" y="2794000"/>
              <a:ext cx="3516289" cy="3676121"/>
            </a:xfrm>
            <a:prstGeom prst="rect">
              <a:avLst/>
            </a:prstGeom>
          </p:spPr>
        </p:pic>
        <p:pic>
          <p:nvPicPr>
            <p:cNvPr id="3" name="Picture 2" descr="DVCS_4chiral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6419" y="2871928"/>
              <a:ext cx="3617583" cy="1367275"/>
            </a:xfrm>
            <a:prstGeom prst="rect">
              <a:avLst/>
            </a:prstGeom>
          </p:spPr>
        </p:pic>
        <p:pic>
          <p:nvPicPr>
            <p:cNvPr id="4" name="Picture 3" descr="DVCS_sensitivity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1743" y="4348496"/>
              <a:ext cx="3406423" cy="556007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625753" y="5106260"/>
            <a:ext cx="4953000" cy="1103642"/>
            <a:chOff x="625753" y="4669765"/>
            <a:chExt cx="4953000" cy="1103642"/>
          </a:xfrm>
        </p:grpSpPr>
        <p:sp>
          <p:nvSpPr>
            <p:cNvPr id="35" name="TextBox 34"/>
            <p:cNvSpPr txBox="1"/>
            <p:nvPr/>
          </p:nvSpPr>
          <p:spPr>
            <a:xfrm>
              <a:off x="625753" y="4798483"/>
              <a:ext cx="35220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Access OAM  </a:t>
              </a:r>
              <a:r>
                <a:rPr lang="en-US" sz="1400" dirty="0" err="1" smtClean="0"/>
                <a:t>L</a:t>
              </a:r>
              <a:r>
                <a:rPr lang="en-US" sz="1400" baseline="-25000" dirty="0" err="1" smtClean="0"/>
                <a:t>q</a:t>
              </a:r>
              <a:r>
                <a:rPr lang="en-US" sz="1400" dirty="0" smtClean="0"/>
                <a:t>= J</a:t>
              </a:r>
              <a:r>
                <a:rPr lang="en-US" sz="1400" baseline="-25000" dirty="0" smtClean="0"/>
                <a:t>q</a:t>
              </a:r>
              <a:r>
                <a:rPr lang="en-US" sz="1400" dirty="0" smtClean="0"/>
                <a:t>-½</a:t>
              </a:r>
              <a:r>
                <a:rPr lang="en-US" sz="1400" dirty="0" smtClean="0">
                  <a:latin typeface="Symbol"/>
                </a:rPr>
                <a:t>DS</a:t>
              </a:r>
              <a:r>
                <a:rPr lang="en-US" sz="1400" dirty="0" smtClean="0"/>
                <a:t>   via </a:t>
              </a:r>
              <a:r>
                <a:rPr lang="en-US" sz="1400" dirty="0" err="1" smtClean="0"/>
                <a:t>Ji</a:t>
              </a:r>
              <a:r>
                <a:rPr lang="en-US" sz="1400" dirty="0" smtClean="0"/>
                <a:t> sum rule</a:t>
              </a:r>
              <a:endParaRPr lang="en-US" sz="1400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625753" y="4669765"/>
              <a:ext cx="4953000" cy="1103642"/>
            </a:xfrm>
            <a:prstGeom prst="round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52000" y="5048096"/>
              <a:ext cx="3729045" cy="725311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6011334" y="4798483"/>
            <a:ext cx="2698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dirty="0" smtClean="0"/>
              <a:t>ollinear PDFs as forward limit:</a:t>
            </a: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844736"/>
              </p:ext>
            </p:extLst>
          </p:nvPr>
        </p:nvGraphicFramePr>
        <p:xfrm>
          <a:off x="6351363" y="5242650"/>
          <a:ext cx="2199970" cy="446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" name="Equation" r:id="rId9" imgW="1384300" imgH="279400" progId="Equation.3">
                  <p:embed/>
                </p:oleObj>
              </mc:Choice>
              <mc:Fallback>
                <p:oleObj name="Equation" r:id="rId9" imgW="13843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351363" y="5242650"/>
                        <a:ext cx="2199970" cy="4463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43781"/>
              </p:ext>
            </p:extLst>
          </p:nvPr>
        </p:nvGraphicFramePr>
        <p:xfrm>
          <a:off x="6342063" y="5808663"/>
          <a:ext cx="221932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" name="Equation" r:id="rId11" imgW="1397000" imgH="279400" progId="Equation.3">
                  <p:embed/>
                </p:oleObj>
              </mc:Choice>
              <mc:Fallback>
                <p:oleObj name="Equation" r:id="rId11" imgW="13970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342063" y="5808663"/>
                        <a:ext cx="2219325" cy="446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8470" y="839928"/>
            <a:ext cx="1821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Exclusive reaction: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18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921777" y="890001"/>
            <a:ext cx="6874995" cy="369332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In our exploration of the QCD micro-world</a:t>
            </a:r>
            <a:endParaRPr lang="it-IT" dirty="0">
              <a:latin typeface="Arial" pitchFamily="-108" charset="0"/>
            </a:endParaRPr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78" name="Text Box 58"/>
          <p:cNvSpPr txBox="1">
            <a:spLocks noChangeArrowheads="1"/>
          </p:cNvSpPr>
          <p:nvPr/>
        </p:nvSpPr>
        <p:spPr bwMode="auto">
          <a:xfrm>
            <a:off x="1870403" y="1375740"/>
            <a:ext cx="5225394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Fundamental: do not neglect </a:t>
            </a:r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spin </a:t>
            </a:r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!!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91073" y="-76200"/>
            <a:ext cx="5615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Spin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egree of Freedom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1558759" y="1974850"/>
            <a:ext cx="5524831" cy="646331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Two questions in </a:t>
            </a:r>
            <a:r>
              <a:rPr lang="en-US" dirty="0" err="1">
                <a:latin typeface="Arial" pitchFamily="-108" charset="0"/>
              </a:rPr>
              <a:t>H</a:t>
            </a:r>
            <a:r>
              <a:rPr lang="en-US" dirty="0" err="1" smtClean="0">
                <a:latin typeface="Arial" pitchFamily="-108" charset="0"/>
              </a:rPr>
              <a:t>adronic</a:t>
            </a:r>
            <a:r>
              <a:rPr lang="en-US" dirty="0" smtClean="0">
                <a:latin typeface="Arial" pitchFamily="-108" charset="0"/>
              </a:rPr>
              <a:t> Physics </a:t>
            </a:r>
          </a:p>
          <a:p>
            <a:pPr algn="ctr"/>
            <a:r>
              <a:rPr lang="en-US" dirty="0">
                <a:latin typeface="Arial" pitchFamily="-108" charset="0"/>
              </a:rPr>
              <a:t>a</a:t>
            </a:r>
            <a:r>
              <a:rPr lang="en-US" dirty="0" smtClean="0">
                <a:latin typeface="Arial" pitchFamily="-108" charset="0"/>
              </a:rPr>
              <a:t>wait explanation since too long  </a:t>
            </a:r>
            <a:endParaRPr lang="it-IT" dirty="0">
              <a:latin typeface="Arial" pitchFamily="-108" charset="0"/>
            </a:endParaRPr>
          </a:p>
        </p:txBody>
      </p:sp>
      <p:graphicFrame>
        <p:nvGraphicFramePr>
          <p:cNvPr id="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277277"/>
              </p:ext>
            </p:extLst>
          </p:nvPr>
        </p:nvGraphicFramePr>
        <p:xfrm>
          <a:off x="330634" y="5523232"/>
          <a:ext cx="3806391" cy="85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3752" name="Equation" r:id="rId4" imgW="2095200" imgH="469800" progId="Equation.3">
                  <p:embed/>
                </p:oleObj>
              </mc:Choice>
              <mc:Fallback>
                <p:oleObj name="Equation" r:id="rId4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5523232"/>
                        <a:ext cx="3806391" cy="8534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3" descr="delta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88" y="3364232"/>
            <a:ext cx="2500312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 descr="AN_E7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55939" y="3496826"/>
            <a:ext cx="3420791" cy="2837221"/>
          </a:xfrm>
          <a:prstGeom prst="rect">
            <a:avLst/>
          </a:prstGeom>
          <a:noFill/>
        </p:spPr>
      </p:pic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5972282" y="4102652"/>
            <a:ext cx="1616681" cy="41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0" dirty="0" err="1">
                <a:solidFill>
                  <a:srgbClr val="0066FF"/>
                </a:solidFill>
              </a:rPr>
              <a:t>p</a:t>
            </a:r>
            <a:r>
              <a:rPr lang="en-US" sz="1200" b="0" baseline="-25000" dirty="0" err="1">
                <a:solidFill>
                  <a:srgbClr val="0066FF"/>
                </a:solidFill>
              </a:rPr>
              <a:t>T</a:t>
            </a:r>
            <a:r>
              <a:rPr lang="en-US" sz="1200" b="0" dirty="0">
                <a:solidFill>
                  <a:srgbClr val="0066FF"/>
                </a:solidFill>
              </a:rPr>
              <a:t>&lt; 2 </a:t>
            </a:r>
            <a:r>
              <a:rPr lang="en-US" sz="1200" b="0" dirty="0" err="1">
                <a:solidFill>
                  <a:srgbClr val="0066FF"/>
                </a:solidFill>
              </a:rPr>
              <a:t>GeV/c</a:t>
            </a:r>
            <a:endParaRPr lang="en-US" sz="1200" b="0" dirty="0">
              <a:solidFill>
                <a:srgbClr val="0066FF"/>
              </a:solidFill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5970924" y="3902893"/>
            <a:ext cx="1588891" cy="36895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200" b="0" dirty="0">
                <a:solidFill>
                  <a:srgbClr val="008000"/>
                </a:solidFill>
                <a:ea typeface="Arial" pitchFamily="-108" charset="0"/>
                <a:cs typeface="Arial" pitchFamily="-108" charset="0"/>
              </a:rPr>
              <a:t>√s = 20 GeV  </a:t>
            </a: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8124684" y="6003431"/>
            <a:ext cx="561346" cy="55345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endParaRPr lang="it-IT" baseline="-25000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59436" y="4765677"/>
            <a:ext cx="521375" cy="5412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13375" y="3411857"/>
            <a:ext cx="3272656" cy="3367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5612623" y="3380107"/>
            <a:ext cx="653875" cy="50733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baseline="-25000" dirty="0">
                <a:solidFill>
                  <a:schemeClr val="tx1"/>
                </a:solidFill>
              </a:rPr>
              <a:t>N</a:t>
            </a:r>
            <a:endParaRPr lang="it-IT" sz="1600" baseline="-25000" dirty="0">
              <a:solidFill>
                <a:schemeClr val="tx1"/>
              </a:solidFill>
            </a:endParaRPr>
          </a:p>
        </p:txBody>
      </p:sp>
      <p:sp>
        <p:nvSpPr>
          <p:cNvPr id="44" name="Text Box 58"/>
          <p:cNvSpPr txBox="1">
            <a:spLocks noChangeArrowheads="1"/>
          </p:cNvSpPr>
          <p:nvPr/>
        </p:nvSpPr>
        <p:spPr bwMode="auto">
          <a:xfrm>
            <a:off x="599498" y="2845765"/>
            <a:ext cx="2873952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Proton Spin Budget 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5413374" y="2837799"/>
            <a:ext cx="3730626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Single Spin Asymmetries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81033" y="3675734"/>
            <a:ext cx="11784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Wide Latin"/>
                <a:cs typeface="Wide Latin"/>
              </a:rPr>
              <a:t>?</a:t>
            </a:r>
            <a:endParaRPr lang="en-US" sz="10000" dirty="0">
              <a:solidFill>
                <a:srgbClr val="FF0000"/>
              </a:solidFill>
              <a:latin typeface="Wide Latin"/>
              <a:cs typeface="Wide Latin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94534" y="3382218"/>
            <a:ext cx="979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pp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/>
              </a:rPr>
              <a:t> </a:t>
            </a:r>
            <a:r>
              <a:rPr lang="en-US" sz="1600" dirty="0" err="1" smtClean="0"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sz="1600" dirty="0" err="1" smtClean="0">
                <a:sym typeface="Wingdings"/>
              </a:rPr>
              <a:t>X</a:t>
            </a:r>
            <a:endParaRPr lang="en-US" sz="16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6633408" y="3404063"/>
            <a:ext cx="0" cy="18552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9046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003" y="1613602"/>
            <a:ext cx="2255333" cy="14784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58138" y="-76200"/>
            <a:ext cx="3681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 Interference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6079" y="830921"/>
            <a:ext cx="4270628" cy="18622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879" y="1261000"/>
            <a:ext cx="1309267" cy="559358"/>
          </a:xfrm>
          <a:prstGeom prst="rect">
            <a:avLst/>
          </a:prstGeom>
        </p:spPr>
      </p:pic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621058"/>
              </p:ext>
            </p:extLst>
          </p:nvPr>
        </p:nvGraphicFramePr>
        <p:xfrm>
          <a:off x="1827101" y="1401732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6982" name="Equation" r:id="rId7" imgW="139700" imgH="127000" progId="Equation.3">
                  <p:embed/>
                </p:oleObj>
              </mc:Choice>
              <mc:Fallback>
                <p:oleObj name="Equation" r:id="rId7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7101" y="1401732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5542" y="1307180"/>
            <a:ext cx="2109574" cy="3693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645" y="669454"/>
            <a:ext cx="44054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I</a:t>
            </a:r>
            <a:r>
              <a:rPr lang="en-US" sz="1400" dirty="0" err="1" smtClean="0"/>
              <a:t>nformations</a:t>
            </a:r>
            <a:r>
              <a:rPr lang="en-US" sz="1400" dirty="0" smtClean="0"/>
              <a:t> </a:t>
            </a:r>
            <a:r>
              <a:rPr lang="en-US" sz="1400" dirty="0"/>
              <a:t>on the real </a:t>
            </a:r>
            <a:r>
              <a:rPr lang="en-US" sz="1400" dirty="0" smtClean="0"/>
              <a:t>and imaginary </a:t>
            </a:r>
            <a:r>
              <a:rPr lang="en-US" sz="1400" dirty="0"/>
              <a:t>part of the QCD scattering </a:t>
            </a:r>
            <a:r>
              <a:rPr lang="en-US" sz="1400" dirty="0" smtClean="0"/>
              <a:t>amplitude</a:t>
            </a:r>
            <a:endParaRPr lang="en-US" sz="1400" dirty="0"/>
          </a:p>
        </p:txBody>
      </p:sp>
      <p:sp>
        <p:nvSpPr>
          <p:cNvPr id="2" name="Rectangle 1"/>
          <p:cNvSpPr/>
          <p:nvPr/>
        </p:nvSpPr>
        <p:spPr>
          <a:xfrm>
            <a:off x="3546925" y="3108573"/>
            <a:ext cx="855187" cy="651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552999" y="3140213"/>
            <a:ext cx="964324" cy="7937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552294" y="3610702"/>
            <a:ext cx="496692" cy="7937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4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853" y="1449120"/>
            <a:ext cx="4257633" cy="491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4633089" y="1820358"/>
            <a:ext cx="4299243" cy="22753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3003" y="1613602"/>
            <a:ext cx="2255333" cy="14784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58138" y="-76200"/>
            <a:ext cx="3681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 Interference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6079" y="830921"/>
            <a:ext cx="4270628" cy="18622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879" y="1261000"/>
            <a:ext cx="1309267" cy="559358"/>
          </a:xfrm>
          <a:prstGeom prst="rect">
            <a:avLst/>
          </a:prstGeom>
        </p:spPr>
      </p:pic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1656509"/>
              </p:ext>
            </p:extLst>
          </p:nvPr>
        </p:nvGraphicFramePr>
        <p:xfrm>
          <a:off x="1827101" y="1401732"/>
          <a:ext cx="2508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7012" name="Equation" r:id="rId8" imgW="139700" imgH="127000" progId="Equation.3">
                  <p:embed/>
                </p:oleObj>
              </mc:Choice>
              <mc:Fallback>
                <p:oleObj name="Equation" r:id="rId8" imgW="139700" imgH="1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7101" y="1401732"/>
                        <a:ext cx="250825" cy="22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65542" y="1307180"/>
            <a:ext cx="2109574" cy="3693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645" y="669454"/>
            <a:ext cx="44054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I</a:t>
            </a:r>
            <a:r>
              <a:rPr lang="en-US" sz="1400" dirty="0" err="1" smtClean="0"/>
              <a:t>nformations</a:t>
            </a:r>
            <a:r>
              <a:rPr lang="en-US" sz="1400" dirty="0" smtClean="0"/>
              <a:t> </a:t>
            </a:r>
            <a:r>
              <a:rPr lang="en-US" sz="1400" dirty="0"/>
              <a:t>on the real </a:t>
            </a:r>
            <a:r>
              <a:rPr lang="en-US" sz="1400" dirty="0" smtClean="0"/>
              <a:t>and imaginary </a:t>
            </a:r>
            <a:r>
              <a:rPr lang="en-US" sz="1400" dirty="0"/>
              <a:t>part of the QCD scattering </a:t>
            </a:r>
            <a:r>
              <a:rPr lang="en-US" sz="1400" dirty="0" smtClean="0"/>
              <a:t>amplitude</a:t>
            </a:r>
            <a:endParaRPr lang="en-US" sz="1400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34" y="3381746"/>
            <a:ext cx="3170439" cy="312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82" y="5588333"/>
            <a:ext cx="679364" cy="35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ttangolo 4"/>
          <p:cNvSpPr/>
          <p:nvPr/>
        </p:nvSpPr>
        <p:spPr>
          <a:xfrm>
            <a:off x="6933396" y="1541357"/>
            <a:ext cx="241815" cy="206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17"/>
          <p:cNvSpPr/>
          <p:nvPr/>
        </p:nvSpPr>
        <p:spPr>
          <a:xfrm>
            <a:off x="8468672" y="1532065"/>
            <a:ext cx="241815" cy="206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Rettangolo 21"/>
          <p:cNvSpPr/>
          <p:nvPr/>
        </p:nvSpPr>
        <p:spPr>
          <a:xfrm>
            <a:off x="4861547" y="3091938"/>
            <a:ext cx="38214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200" b="1" i="1" dirty="0" smtClean="0"/>
              <a:t>S</a:t>
            </a:r>
            <a:r>
              <a:rPr lang="nb-NO" sz="1200" b="1" i="1" dirty="0"/>
              <a:t>. Chen et al., Phys. Rev. Lett. 97, 072002 (2006).</a:t>
            </a:r>
            <a:endParaRPr lang="en-US" sz="1200" b="1" i="1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939" y="4222750"/>
            <a:ext cx="594730" cy="31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18192" y="3524388"/>
            <a:ext cx="1479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</a:t>
            </a:r>
            <a:r>
              <a:rPr lang="en-US" sz="1400" baseline="-25000" dirty="0" err="1" smtClean="0"/>
              <a:t>beam</a:t>
            </a:r>
            <a:r>
              <a:rPr lang="en-US" sz="1400" dirty="0" smtClean="0"/>
              <a:t>=4.25 GeV</a:t>
            </a:r>
            <a:endParaRPr lang="en-US" sz="1400" dirty="0"/>
          </a:p>
        </p:txBody>
      </p:sp>
      <p:sp>
        <p:nvSpPr>
          <p:cNvPr id="39" name="Rectangle 12"/>
          <p:cNvSpPr/>
          <p:nvPr/>
        </p:nvSpPr>
        <p:spPr>
          <a:xfrm>
            <a:off x="-97234" y="3041314"/>
            <a:ext cx="49685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200" b="1" i="1" dirty="0" smtClean="0"/>
              <a:t>S</a:t>
            </a:r>
            <a:r>
              <a:rPr lang="nb-NO" sz="1200" b="1" i="1" dirty="0"/>
              <a:t>. Stepanyan et al., Phys. Rev. Lett. 87, 182002 (2001</a:t>
            </a:r>
            <a:r>
              <a:rPr lang="nb-NO" sz="1200" b="1" i="1" dirty="0" smtClean="0"/>
              <a:t>).</a:t>
            </a:r>
            <a:endParaRPr lang="en-US" sz="1200" b="1" i="1" dirty="0"/>
          </a:p>
        </p:txBody>
      </p:sp>
      <p:pic>
        <p:nvPicPr>
          <p:cNvPr id="5" name="Picture 4" descr="VGGmodel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150" y="3381746"/>
            <a:ext cx="1790411" cy="75003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319617" y="3499317"/>
            <a:ext cx="512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A</a:t>
            </a:r>
            <a:r>
              <a:rPr lang="en-US" sz="1600" b="1" baseline="-25000" dirty="0" smtClean="0">
                <a:solidFill>
                  <a:srgbClr val="FF0000"/>
                </a:solidFill>
              </a:rPr>
              <a:t>UL</a:t>
            </a:r>
            <a:endParaRPr lang="en-US" sz="1600" b="1" baseline="-250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4399" y="2693166"/>
            <a:ext cx="515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A</a:t>
            </a:r>
            <a:r>
              <a:rPr lang="en-US" sz="1600" b="1" baseline="-25000" dirty="0" smtClean="0">
                <a:solidFill>
                  <a:srgbClr val="FF0000"/>
                </a:solidFill>
              </a:rPr>
              <a:t>LU</a:t>
            </a:r>
            <a:endParaRPr lang="en-US" sz="1600" b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205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tangolo arrotondato 3"/>
          <p:cNvSpPr/>
          <p:nvPr/>
        </p:nvSpPr>
        <p:spPr>
          <a:xfrm>
            <a:off x="3419872" y="836711"/>
            <a:ext cx="2160240" cy="5587372"/>
          </a:xfrm>
          <a:prstGeom prst="roundRect">
            <a:avLst/>
          </a:prstGeom>
          <a:solidFill>
            <a:schemeClr val="accent3">
              <a:lumMod val="20000"/>
              <a:lumOff val="80000"/>
              <a:alpha val="3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3"/>
          <p:cNvSpPr/>
          <p:nvPr/>
        </p:nvSpPr>
        <p:spPr>
          <a:xfrm>
            <a:off x="3430455" y="836711"/>
            <a:ext cx="2160240" cy="5587372"/>
          </a:xfrm>
          <a:prstGeom prst="roundRect">
            <a:avLst/>
          </a:prstGeom>
          <a:solidFill>
            <a:schemeClr val="accent3">
              <a:lumMod val="20000"/>
              <a:lumOff val="80000"/>
              <a:alpha val="3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0" y="1588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21441" y="-76200"/>
            <a:ext cx="53550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LU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, 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,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 @ CLAS 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44470"/>
            <a:ext cx="2736304" cy="3492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418" y="872054"/>
            <a:ext cx="3307238" cy="435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598" y="2564904"/>
            <a:ext cx="1651753" cy="165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ttangolo 40"/>
          <p:cNvSpPr/>
          <p:nvPr/>
        </p:nvSpPr>
        <p:spPr>
          <a:xfrm>
            <a:off x="5933653" y="5374957"/>
            <a:ext cx="340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i="1" dirty="0" smtClean="0"/>
              <a:t>E. Seder et al, PRL114</a:t>
            </a:r>
            <a:r>
              <a:rPr lang="it-IT" sz="1200" b="1" i="1" dirty="0"/>
              <a:t>, 032001 (2015</a:t>
            </a:r>
            <a:r>
              <a:rPr lang="it-IT" sz="1200" b="1" i="1" dirty="0" smtClean="0"/>
              <a:t>)</a:t>
            </a:r>
            <a:r>
              <a:rPr lang="nb-NO" sz="1200" b="1" i="1" dirty="0"/>
              <a:t> </a:t>
            </a:r>
            <a:endParaRPr lang="nb-NO" sz="1200" b="1" i="1" dirty="0" smtClean="0"/>
          </a:p>
          <a:p>
            <a:r>
              <a:rPr lang="nb-NO" sz="1200" b="1" i="1" dirty="0" smtClean="0"/>
              <a:t>[</a:t>
            </a:r>
            <a:r>
              <a:rPr lang="nb-NO" sz="1200" b="1" i="1" dirty="0" err="1"/>
              <a:t>arXiv</a:t>
            </a:r>
            <a:r>
              <a:rPr lang="nb-NO" sz="1200" b="1" i="1" dirty="0"/>
              <a:t>: </a:t>
            </a:r>
            <a:r>
              <a:rPr lang="nb-NO" sz="1200" b="1" i="1" dirty="0" smtClean="0"/>
              <a:t>1410.6615]</a:t>
            </a:r>
            <a:endParaRPr lang="en-US" sz="1200" b="1" i="1" dirty="0"/>
          </a:p>
        </p:txBody>
      </p:sp>
      <p:cxnSp>
        <p:nvCxnSpPr>
          <p:cNvPr id="27" name="Connettore 1 7"/>
          <p:cNvCxnSpPr/>
          <p:nvPr/>
        </p:nvCxnSpPr>
        <p:spPr>
          <a:xfrm flipV="1">
            <a:off x="1331640" y="1171212"/>
            <a:ext cx="2088232" cy="2905862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7"/>
          <p:cNvCxnSpPr/>
          <p:nvPr/>
        </p:nvCxnSpPr>
        <p:spPr>
          <a:xfrm flipV="1">
            <a:off x="1331640" y="1171212"/>
            <a:ext cx="2088232" cy="2905862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2"/>
          <p:cNvCxnSpPr/>
          <p:nvPr/>
        </p:nvCxnSpPr>
        <p:spPr>
          <a:xfrm>
            <a:off x="1331640" y="4077074"/>
            <a:ext cx="2160240" cy="2061259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598" y="4142973"/>
            <a:ext cx="1651755" cy="166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834" y="971656"/>
            <a:ext cx="1656254" cy="166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51198"/>
            <a:ext cx="820132" cy="43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99421" y="2063756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UL</a:t>
            </a:r>
            <a:endParaRPr lang="en-US" baseline="-25000" dirty="0"/>
          </a:p>
        </p:txBody>
      </p:sp>
      <p:sp>
        <p:nvSpPr>
          <p:cNvPr id="46" name="TextBox 45"/>
          <p:cNvSpPr txBox="1"/>
          <p:nvPr/>
        </p:nvSpPr>
        <p:spPr>
          <a:xfrm>
            <a:off x="3833370" y="3666071"/>
            <a:ext cx="5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LU</a:t>
            </a:r>
            <a:endParaRPr lang="en-US" baseline="-25000" dirty="0"/>
          </a:p>
        </p:txBody>
      </p:sp>
      <p:sp>
        <p:nvSpPr>
          <p:cNvPr id="47" name="TextBox 46"/>
          <p:cNvSpPr txBox="1"/>
          <p:nvPr/>
        </p:nvSpPr>
        <p:spPr>
          <a:xfrm>
            <a:off x="3820587" y="5200874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/>
              <a:t>L</a:t>
            </a:r>
            <a:r>
              <a:rPr lang="en-US" baseline="-25000" dirty="0" smtClean="0"/>
              <a:t>L</a:t>
            </a:r>
            <a:endParaRPr lang="en-US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142609" y="4701125"/>
            <a:ext cx="3218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High statistics extraction of Single and </a:t>
            </a:r>
          </a:p>
          <a:p>
            <a:r>
              <a:rPr lang="en-US" sz="1400" dirty="0" smtClean="0"/>
              <a:t>Double-spin asymmetries on NH</a:t>
            </a:r>
            <a:r>
              <a:rPr lang="en-US" sz="1400" baseline="-25000" dirty="0" smtClean="0"/>
              <a:t>3</a:t>
            </a:r>
            <a:r>
              <a:rPr lang="en-US" sz="1400" dirty="0" smtClean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06" y="5759678"/>
            <a:ext cx="3367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Simultaneous CFF extraction from three </a:t>
            </a:r>
          </a:p>
          <a:p>
            <a:r>
              <a:rPr lang="en-US" sz="1400" dirty="0" smtClean="0"/>
              <a:t>observables in a common kinematics</a:t>
            </a:r>
            <a:endParaRPr lang="en-US" sz="1400" dirty="0"/>
          </a:p>
        </p:txBody>
      </p:sp>
      <p:sp>
        <p:nvSpPr>
          <p:cNvPr id="8" name="Down Arrow 7"/>
          <p:cNvSpPr/>
          <p:nvPr/>
        </p:nvSpPr>
        <p:spPr>
          <a:xfrm>
            <a:off x="1248833" y="5245511"/>
            <a:ext cx="502963" cy="42715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ttangolo 3"/>
          <p:cNvSpPr/>
          <p:nvPr/>
        </p:nvSpPr>
        <p:spPr>
          <a:xfrm>
            <a:off x="5934951" y="5851018"/>
            <a:ext cx="3185583" cy="465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b="1" i="1" dirty="0" smtClean="0"/>
              <a:t>S. </a:t>
            </a:r>
            <a:r>
              <a:rPr lang="nb-NO" sz="1200" b="1" i="1" dirty="0" err="1" smtClean="0"/>
              <a:t>Pisano</a:t>
            </a:r>
            <a:r>
              <a:rPr lang="nb-NO" sz="1200" b="1" i="1" dirty="0" smtClean="0"/>
              <a:t> et </a:t>
            </a:r>
            <a:r>
              <a:rPr lang="nb-NO" sz="1200" b="1" i="1" dirty="0"/>
              <a:t>al., </a:t>
            </a:r>
            <a:r>
              <a:rPr lang="nb-NO" sz="1200" b="1" i="1" dirty="0" smtClean="0"/>
              <a:t>PRD91, 5 052014  </a:t>
            </a:r>
            <a:r>
              <a:rPr lang="nb-NO" sz="1200" b="1" i="1" dirty="0"/>
              <a:t>(</a:t>
            </a:r>
            <a:r>
              <a:rPr lang="nb-NO" sz="1200" b="1" i="1" dirty="0" smtClean="0"/>
              <a:t>2015)  [</a:t>
            </a:r>
            <a:r>
              <a:rPr lang="nb-NO" sz="1200" b="1" i="1" dirty="0" err="1" smtClean="0"/>
              <a:t>arXiv</a:t>
            </a:r>
            <a:r>
              <a:rPr lang="nb-NO" sz="1200" b="1" i="1" dirty="0" smtClean="0"/>
              <a:t>: 1501.07052]</a:t>
            </a:r>
            <a:endParaRPr lang="en-US" sz="1200" b="1" i="1" dirty="0"/>
          </a:p>
        </p:txBody>
      </p:sp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Bas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238" y="5833020"/>
            <a:ext cx="1583267" cy="49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27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588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48608" y="-76200"/>
            <a:ext cx="59006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DVCS X-sec on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Proton @ CLAS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5" name="CasellaDiTesto 1"/>
          <p:cNvSpPr txBox="1"/>
          <p:nvPr/>
        </p:nvSpPr>
        <p:spPr>
          <a:xfrm>
            <a:off x="2299469" y="6199767"/>
            <a:ext cx="2694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i="1" dirty="0" smtClean="0"/>
              <a:t>H. S. </a:t>
            </a:r>
            <a:r>
              <a:rPr lang="it-IT" sz="1200" b="1" i="1" dirty="0" err="1" smtClean="0"/>
              <a:t>Jo</a:t>
            </a:r>
            <a:r>
              <a:rPr lang="it-IT" sz="1200" b="1" i="1" dirty="0" smtClean="0"/>
              <a:t> et. al.  [</a:t>
            </a:r>
            <a:r>
              <a:rPr lang="it-IT" sz="1200" b="1" i="1" dirty="0" err="1" smtClean="0"/>
              <a:t>arXiv</a:t>
            </a:r>
            <a:r>
              <a:rPr lang="it-IT" sz="1200" b="1" i="1" dirty="0" smtClean="0"/>
              <a:t>: 1504.02009]</a:t>
            </a:r>
            <a:endParaRPr lang="it-IT" sz="1200" b="1" i="1" dirty="0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19739"/>
            <a:ext cx="2386955" cy="83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58731"/>
            <a:ext cx="5718776" cy="380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90" y="692696"/>
            <a:ext cx="250390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90" y="3356992"/>
            <a:ext cx="255327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7984" y="724528"/>
            <a:ext cx="4891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DVCS </a:t>
            </a:r>
            <a:r>
              <a:rPr lang="en-US" sz="1400" dirty="0" err="1" smtClean="0"/>
              <a:t>xsec</a:t>
            </a:r>
            <a:r>
              <a:rPr lang="en-US" sz="1400" dirty="0" smtClean="0"/>
              <a:t> on LH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 in </a:t>
            </a:r>
            <a:r>
              <a:rPr lang="en-US" sz="1400" dirty="0" smtClean="0"/>
              <a:t>a large kinematics domain (110 bins)</a:t>
            </a:r>
            <a:endParaRPr lang="en-US" sz="1400" dirty="0"/>
          </a:p>
        </p:txBody>
      </p:sp>
      <p:graphicFrame>
        <p:nvGraphicFramePr>
          <p:cNvPr id="4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9263402"/>
              </p:ext>
            </p:extLst>
          </p:nvPr>
        </p:nvGraphicFramePr>
        <p:xfrm>
          <a:off x="942975" y="1247775"/>
          <a:ext cx="139065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7892" name="Equation" r:id="rId8" imgW="850900" imgH="444500" progId="Equation.3">
                  <p:embed/>
                </p:oleObj>
              </mc:Choice>
              <mc:Fallback>
                <p:oleObj name="Equation" r:id="rId8" imgW="8509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975" y="1247775"/>
                        <a:ext cx="1390650" cy="7302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71" y="3477443"/>
            <a:ext cx="577440" cy="30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54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50781" y="-76200"/>
            <a:ext cx="45319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Impact of CLAS12 Data 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90" y="1536661"/>
            <a:ext cx="4370839" cy="435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tangolo 1"/>
          <p:cNvSpPr/>
          <p:nvPr/>
        </p:nvSpPr>
        <p:spPr>
          <a:xfrm>
            <a:off x="1592847" y="6090592"/>
            <a:ext cx="61647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i="1" dirty="0" smtClean="0"/>
              <a:t>M. </a:t>
            </a:r>
            <a:r>
              <a:rPr lang="it-IT" sz="1200" b="1" i="1" dirty="0" err="1" smtClean="0"/>
              <a:t>Guidal</a:t>
            </a:r>
            <a:r>
              <a:rPr lang="it-IT" sz="1200" b="1" i="1" dirty="0" smtClean="0"/>
              <a:t>, H. </a:t>
            </a:r>
            <a:r>
              <a:rPr lang="it-IT" sz="1200" b="1" i="1" dirty="0" err="1" smtClean="0"/>
              <a:t>Moutarde</a:t>
            </a:r>
            <a:r>
              <a:rPr lang="it-IT" sz="1200" b="1" i="1" dirty="0" smtClean="0"/>
              <a:t>, M. </a:t>
            </a:r>
            <a:r>
              <a:rPr lang="it-IT" sz="1200" b="1" i="1" dirty="0" err="1" smtClean="0"/>
              <a:t>Vanderhaeghen</a:t>
            </a:r>
            <a:r>
              <a:rPr lang="it-IT" sz="1200" b="1" i="1" dirty="0" smtClean="0"/>
              <a:t>  [arXiv:1303.6600]</a:t>
            </a:r>
            <a:endParaRPr lang="it-IT" sz="1200" b="1" i="1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975" y="1454553"/>
            <a:ext cx="4428358" cy="445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3167" y="910167"/>
            <a:ext cx="34448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Symbol" charset="2"/>
                <a:cs typeface="Symbol" charset="2"/>
              </a:rPr>
              <a:t>j</a:t>
            </a:r>
            <a:r>
              <a:rPr lang="en-US" sz="1400" dirty="0" smtClean="0"/>
              <a:t> distribution in any (x, -t,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bin</a:t>
            </a:r>
          </a:p>
          <a:p>
            <a:r>
              <a:rPr lang="en-US" sz="1400" dirty="0" smtClean="0"/>
              <a:t>CLAS acceptance &amp; efficiencies included</a:t>
            </a:r>
            <a:endParaRPr lang="en-US" sz="1400" dirty="0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793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28" y="2496292"/>
            <a:ext cx="3608884" cy="374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po 4"/>
          <p:cNvGrpSpPr/>
          <p:nvPr/>
        </p:nvGrpSpPr>
        <p:grpSpPr>
          <a:xfrm>
            <a:off x="4627042" y="2527383"/>
            <a:ext cx="3778780" cy="3718973"/>
            <a:chOff x="5004048" y="1851667"/>
            <a:chExt cx="4032448" cy="4025605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1851667"/>
              <a:ext cx="3960440" cy="3960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tangolo 3"/>
            <p:cNvSpPr/>
            <p:nvPr/>
          </p:nvSpPr>
          <p:spPr>
            <a:xfrm>
              <a:off x="5004048" y="5589240"/>
              <a:ext cx="3240360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" name="Rectangle 2"/>
          <p:cNvSpPr/>
          <p:nvPr/>
        </p:nvSpPr>
        <p:spPr>
          <a:xfrm>
            <a:off x="3056932" y="4886034"/>
            <a:ext cx="1361295" cy="607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642396" y="4907202"/>
            <a:ext cx="1461144" cy="6078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01742" y="-76200"/>
            <a:ext cx="72300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Orbital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Momentum @ CLAS12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14" y="1252702"/>
            <a:ext cx="4327419" cy="563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67515" y="4938952"/>
            <a:ext cx="1361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E12-12-010</a:t>
            </a:r>
          </a:p>
          <a:p>
            <a:r>
              <a:rPr lang="en-US" sz="1400" b="1" dirty="0" smtClean="0"/>
              <a:t>A</a:t>
            </a:r>
            <a:r>
              <a:rPr lang="en-US" sz="1400" b="1" baseline="-25000" dirty="0" smtClean="0"/>
              <a:t>UT</a:t>
            </a:r>
            <a:r>
              <a:rPr lang="en-US" sz="1400" b="1" dirty="0" smtClean="0"/>
              <a:t> on proton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663562" y="4928368"/>
            <a:ext cx="1461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E12-11-003</a:t>
            </a:r>
          </a:p>
          <a:p>
            <a:r>
              <a:rPr lang="en-US" sz="1400" b="1" dirty="0" smtClean="0"/>
              <a:t>A</a:t>
            </a:r>
            <a:r>
              <a:rPr lang="en-US" sz="1400" b="1" baseline="-25000" dirty="0" smtClean="0"/>
              <a:t>LU</a:t>
            </a:r>
            <a:r>
              <a:rPr lang="en-US" sz="1400" b="1" dirty="0" smtClean="0"/>
              <a:t> on neutron</a:t>
            </a:r>
            <a:endParaRPr lang="en-US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66749" y="2255190"/>
            <a:ext cx="12020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Proton GPD  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45573" y="2259994"/>
            <a:ext cx="1311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N</a:t>
            </a:r>
            <a:r>
              <a:rPr lang="en-US" sz="1400" b="1" dirty="0" smtClean="0">
                <a:solidFill>
                  <a:srgbClr val="FF0000"/>
                </a:solidFill>
              </a:rPr>
              <a:t>eutron GPD  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2658" y="742088"/>
            <a:ext cx="3707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 access </a:t>
            </a:r>
            <a:r>
              <a:rPr lang="en-US" sz="1400" dirty="0" err="1" smtClean="0"/>
              <a:t>E</a:t>
            </a:r>
            <a:r>
              <a:rPr lang="en-US" sz="1400" baseline="-25000" dirty="0" err="1" smtClean="0"/>
              <a:t>u</a:t>
            </a:r>
            <a:r>
              <a:rPr lang="en-US" sz="1400" dirty="0"/>
              <a:t> </a:t>
            </a:r>
            <a:r>
              <a:rPr lang="en-US" sz="1400" dirty="0" smtClean="0"/>
              <a:t>&amp; E</a:t>
            </a:r>
            <a:r>
              <a:rPr lang="en-US" sz="1400" baseline="-25000" dirty="0" smtClean="0"/>
              <a:t>d</a:t>
            </a:r>
            <a:r>
              <a:rPr lang="en-US" sz="1400" dirty="0" smtClean="0"/>
              <a:t> both </a:t>
            </a:r>
            <a:r>
              <a:rPr lang="en-US" sz="1400" dirty="0" err="1" smtClean="0"/>
              <a:t>E</a:t>
            </a:r>
            <a:r>
              <a:rPr lang="en-US" sz="1400" baseline="-25000" dirty="0" err="1" smtClean="0"/>
              <a:t>p</a:t>
            </a:r>
            <a:r>
              <a:rPr lang="en-US" sz="1400" dirty="0" smtClean="0"/>
              <a:t> </a:t>
            </a:r>
            <a:r>
              <a:rPr lang="en-US" sz="1400" dirty="0" smtClean="0"/>
              <a:t>&amp; E</a:t>
            </a:r>
            <a:r>
              <a:rPr lang="en-US" sz="1400" baseline="-25000" dirty="0" smtClean="0"/>
              <a:t>n</a:t>
            </a:r>
            <a:r>
              <a:rPr lang="en-US" sz="1400" dirty="0" smtClean="0"/>
              <a:t> </a:t>
            </a:r>
            <a:r>
              <a:rPr lang="en-US" sz="1400" dirty="0" smtClean="0"/>
              <a:t>are needed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030041" y="1250253"/>
            <a:ext cx="37835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(H,E)</a:t>
            </a:r>
            <a:r>
              <a:rPr lang="en-US" baseline="-25000" dirty="0" smtClean="0"/>
              <a:t>u</a:t>
            </a:r>
            <a:r>
              <a:rPr lang="en-US" dirty="0" smtClean="0"/>
              <a:t>(</a:t>
            </a:r>
            <a:r>
              <a:rPr lang="en-US" dirty="0" err="1" smtClean="0">
                <a:latin typeface="Symbol" charset="2"/>
                <a:cs typeface="Symbol" charset="2"/>
              </a:rPr>
              <a:t>x</a:t>
            </a:r>
            <a:r>
              <a:rPr lang="en-US" dirty="0" err="1" smtClean="0"/>
              <a:t>,</a:t>
            </a:r>
            <a:r>
              <a:rPr lang="en-US" dirty="0" err="1" smtClean="0">
                <a:latin typeface="Symbol" charset="2"/>
                <a:cs typeface="Symbol" charset="2"/>
              </a:rPr>
              <a:t>x</a:t>
            </a:r>
            <a:r>
              <a:rPr lang="en-US" dirty="0" err="1" smtClean="0"/>
              <a:t>,t</a:t>
            </a:r>
            <a:r>
              <a:rPr lang="en-US" dirty="0" smtClean="0"/>
              <a:t>) = 9/15[ 4(H,E)</a:t>
            </a:r>
            <a:r>
              <a:rPr lang="en-US" baseline="-25000" dirty="0" smtClean="0"/>
              <a:t>p</a:t>
            </a:r>
            <a:r>
              <a:rPr lang="en-US" dirty="0" smtClean="0"/>
              <a:t>-(H,E)</a:t>
            </a:r>
            <a:r>
              <a:rPr lang="en-US" baseline="-25000" dirty="0" smtClean="0"/>
              <a:t>n </a:t>
            </a:r>
            <a:r>
              <a:rPr lang="en-US" dirty="0" smtClean="0"/>
              <a:t>]</a:t>
            </a:r>
          </a:p>
          <a:p>
            <a:endParaRPr lang="en-US" dirty="0"/>
          </a:p>
          <a:p>
            <a:r>
              <a:rPr lang="en-US" dirty="0"/>
              <a:t>(H,E</a:t>
            </a:r>
            <a:r>
              <a:rPr lang="en-US" dirty="0" smtClean="0"/>
              <a:t>)</a:t>
            </a:r>
            <a:r>
              <a:rPr lang="en-US" baseline="-25000" dirty="0" smtClean="0"/>
              <a:t>d</a:t>
            </a:r>
            <a:r>
              <a:rPr lang="en-US" dirty="0" smtClean="0"/>
              <a:t>(</a:t>
            </a:r>
            <a:r>
              <a:rPr lang="en-US" dirty="0" err="1">
                <a:latin typeface="Symbol" charset="2"/>
                <a:cs typeface="Symbol" charset="2"/>
              </a:rPr>
              <a:t>x</a:t>
            </a:r>
            <a:r>
              <a:rPr lang="en-US" dirty="0" err="1"/>
              <a:t>,</a:t>
            </a:r>
            <a:r>
              <a:rPr lang="en-US" dirty="0" err="1">
                <a:latin typeface="Symbol" charset="2"/>
                <a:cs typeface="Symbol" charset="2"/>
              </a:rPr>
              <a:t>x</a:t>
            </a:r>
            <a:r>
              <a:rPr lang="en-US" dirty="0" err="1"/>
              <a:t>,t</a:t>
            </a:r>
            <a:r>
              <a:rPr lang="en-US" dirty="0" smtClean="0"/>
              <a:t>) = 9</a:t>
            </a:r>
            <a:r>
              <a:rPr lang="en-US" dirty="0"/>
              <a:t>/15</a:t>
            </a:r>
            <a:r>
              <a:rPr lang="en-US" dirty="0" smtClean="0"/>
              <a:t>[ 4</a:t>
            </a:r>
            <a:r>
              <a:rPr lang="en-US" dirty="0"/>
              <a:t>(H,E</a:t>
            </a:r>
            <a:r>
              <a:rPr lang="en-US" dirty="0" smtClean="0"/>
              <a:t>)</a:t>
            </a:r>
            <a:r>
              <a:rPr lang="en-US" baseline="-25000" dirty="0" smtClean="0"/>
              <a:t>n</a:t>
            </a:r>
            <a:r>
              <a:rPr lang="en-US" dirty="0" smtClean="0"/>
              <a:t>-</a:t>
            </a:r>
            <a:r>
              <a:rPr lang="en-US" dirty="0"/>
              <a:t>(H,E</a:t>
            </a:r>
            <a:r>
              <a:rPr lang="en-US" dirty="0" smtClean="0"/>
              <a:t>)</a:t>
            </a:r>
            <a:r>
              <a:rPr lang="en-US" baseline="-25000" dirty="0" smtClean="0"/>
              <a:t>p 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6667" y="5451588"/>
            <a:ext cx="1936750" cy="231662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079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098580" y="2368698"/>
            <a:ext cx="745141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Constrain models in the valence region</a:t>
            </a:r>
          </a:p>
          <a:p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</a:t>
            </a: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Test 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factorization </a:t>
            </a:r>
          </a:p>
          <a:p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	 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 Study higher twist effects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</a:t>
            </a:r>
          </a:p>
          <a:p>
            <a:pPr>
              <a:buFontTx/>
              <a:buChar char="•"/>
            </a:pP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Investigate non</a:t>
            </a: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-</a:t>
            </a:r>
            <a:r>
              <a:rPr lang="en-US" sz="1600" dirty="0" err="1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to </a:t>
            </a:r>
            <a:r>
              <a:rPr lang="en-US" sz="1600" dirty="0" err="1" smtClean="0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transition (along P</a:t>
            </a:r>
            <a:r>
              <a:rPr lang="en-US" sz="1600" baseline="-25000" dirty="0" smtClean="0">
                <a:solidFill>
                  <a:srgbClr val="0000FF"/>
                </a:solidFill>
                <a:latin typeface="Arial" pitchFamily="-108" charset="0"/>
              </a:rPr>
              <a:t>T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) </a:t>
            </a: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</a:rPr>
              <a:t>Flavor </a:t>
            </a:r>
            <a:r>
              <a:rPr lang="en-US" sz="1600" dirty="0">
                <a:solidFill>
                  <a:srgbClr val="0000FF"/>
                </a:solidFill>
              </a:rPr>
              <a:t>separation via proton and deuteron </a:t>
            </a:r>
            <a:r>
              <a:rPr lang="en-US" sz="1600" dirty="0" smtClean="0">
                <a:solidFill>
                  <a:srgbClr val="0000FF"/>
                </a:solidFill>
              </a:rPr>
              <a:t>targets and hadron ID</a:t>
            </a: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Test of Lattice QCD calculations: tensor charge </a:t>
            </a:r>
          </a:p>
          <a:p>
            <a:pPr>
              <a:buFontTx/>
              <a:buChar char="•"/>
            </a:pP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Access to OAM 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70485" y="-76200"/>
            <a:ext cx="2456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Conclusions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Int. Nuclear School – 37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Course, 21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2015, </a:t>
            </a:r>
            <a:r>
              <a:rPr lang="en-US" sz="1200" dirty="0" err="1" smtClean="0">
                <a:solidFill>
                  <a:schemeClr val="bg1"/>
                </a:solidFill>
              </a:rPr>
              <a:t>Erice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78525" y="1843440"/>
            <a:ext cx="6674868" cy="44591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55547" y="881562"/>
            <a:ext cx="84027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0" dirty="0" smtClean="0">
                <a:solidFill>
                  <a:schemeClr val="tx1"/>
                </a:solidFill>
                <a:latin typeface="Times New Roman" pitchFamily="-108" charset="0"/>
              </a:rPr>
              <a:t>CLAS @ </a:t>
            </a:r>
            <a:r>
              <a:rPr lang="en-US" b="0" dirty="0" err="1" smtClean="0">
                <a:solidFill>
                  <a:schemeClr val="tx1"/>
                </a:solidFill>
                <a:latin typeface="Times New Roman" pitchFamily="-108" charset="0"/>
              </a:rPr>
              <a:t>HallB</a:t>
            </a:r>
            <a:r>
              <a:rPr lang="en-US" b="0" dirty="0" smtClean="0">
                <a:solidFill>
                  <a:schemeClr val="tx1"/>
                </a:solidFill>
                <a:latin typeface="Times New Roman" pitchFamily="-108" charset="0"/>
              </a:rPr>
              <a:t>: </a:t>
            </a:r>
            <a:r>
              <a:rPr lang="en-US" b="0" dirty="0" smtClean="0">
                <a:solidFill>
                  <a:schemeClr val="tx1"/>
                </a:solidFill>
                <a:latin typeface="Times New Roman" pitchFamily="-108" charset="0"/>
              </a:rPr>
              <a:t>a  wide-acceptance  high-luminosity  high-polarization experiment </a:t>
            </a:r>
            <a:r>
              <a:rPr lang="en-US" dirty="0" smtClean="0">
                <a:latin typeface="Times New Roman" pitchFamily="-108" charset="0"/>
              </a:rPr>
              <a:t>for a</a:t>
            </a:r>
            <a:r>
              <a:rPr lang="en-US" b="0" dirty="0" smtClean="0">
                <a:solidFill>
                  <a:schemeClr val="tx1"/>
                </a:solidFill>
                <a:latin typeface="Times New Roman" pitchFamily="-108" charset="0"/>
              </a:rPr>
              <a:t> </a:t>
            </a:r>
            <a:r>
              <a:rPr lang="en-US" b="0" dirty="0" smtClean="0">
                <a:solidFill>
                  <a:srgbClr val="FF0000"/>
                </a:solidFill>
                <a:latin typeface="Times New Roman" pitchFamily="-108" charset="0"/>
              </a:rPr>
              <a:t> </a:t>
            </a:r>
          </a:p>
          <a:p>
            <a:pPr eaLnBrk="0" hangingPunct="0"/>
            <a:r>
              <a:rPr lang="en-US" b="0" dirty="0" smtClean="0">
                <a:solidFill>
                  <a:srgbClr val="FF0000"/>
                </a:solidFill>
                <a:latin typeface="Times New Roman" pitchFamily="-108" charset="0"/>
              </a:rPr>
              <a:t>comprehensive study of the </a:t>
            </a:r>
            <a:r>
              <a:rPr lang="en-US" b="0" dirty="0" err="1" smtClean="0">
                <a:solidFill>
                  <a:srgbClr val="FF0000"/>
                </a:solidFill>
                <a:latin typeface="Times New Roman" pitchFamily="-108" charset="0"/>
              </a:rPr>
              <a:t>partonic</a:t>
            </a:r>
            <a:r>
              <a:rPr lang="en-US" b="0" dirty="0" smtClean="0">
                <a:solidFill>
                  <a:srgbClr val="FF0000"/>
                </a:solidFill>
                <a:latin typeface="Times New Roman" pitchFamily="-108" charset="0"/>
              </a:rPr>
              <a:t> transverse degree of freedoms in the nucleon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6753" y="1908473"/>
            <a:ext cx="6532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itchFamily="-108" charset="0"/>
              </a:rPr>
              <a:t>Precise mapping of </a:t>
            </a:r>
            <a:r>
              <a:rPr lang="en-US" sz="1600" dirty="0" err="1" smtClean="0">
                <a:latin typeface="Arial" pitchFamily="-108" charset="0"/>
              </a:rPr>
              <a:t>TMDs</a:t>
            </a:r>
            <a:r>
              <a:rPr lang="en-US" sz="1600" dirty="0" smtClean="0">
                <a:latin typeface="Arial" pitchFamily="-108" charset="0"/>
              </a:rPr>
              <a:t> (</a:t>
            </a:r>
            <a:r>
              <a:rPr lang="en-US" sz="1600" dirty="0" err="1" smtClean="0">
                <a:latin typeface="Arial" pitchFamily="-108" charset="0"/>
              </a:rPr>
              <a:t>pdf</a:t>
            </a:r>
            <a:r>
              <a:rPr lang="en-US" sz="1600" dirty="0" smtClean="0">
                <a:latin typeface="Arial" pitchFamily="-108" charset="0"/>
              </a:rPr>
              <a:t> &amp; FF) and </a:t>
            </a:r>
            <a:r>
              <a:rPr lang="en-US" sz="1600" dirty="0" err="1" smtClean="0">
                <a:latin typeface="Arial" pitchFamily="-108" charset="0"/>
              </a:rPr>
              <a:t>GPDs</a:t>
            </a:r>
            <a:r>
              <a:rPr lang="en-US" sz="1600" dirty="0" smtClean="0">
                <a:latin typeface="Arial" pitchFamily="-108" charset="0"/>
              </a:rPr>
              <a:t> in a multi-D approach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94030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12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946031" y="-76200"/>
            <a:ext cx="51058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Nucleon Structure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2237910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2070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14273" y="2920992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21166">
            <a:off x="6412667" y="5510268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159740" y="2041498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166605" y="2920992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911933" y="2079879"/>
            <a:ext cx="436247" cy="369332"/>
            <a:chOff x="6026548" y="1194323"/>
            <a:chExt cx="436247" cy="369332"/>
          </a:xfrm>
        </p:grpSpPr>
        <p:sp>
          <p:nvSpPr>
            <p:cNvPr id="22" name="TextBox 21"/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836418" y="3008011"/>
            <a:ext cx="449209" cy="369332"/>
            <a:chOff x="6026548" y="1194323"/>
            <a:chExt cx="449209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599644" y="1733721"/>
            <a:ext cx="202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momentum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05359" y="3259093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71270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695773"/>
              </p:ext>
            </p:extLst>
          </p:nvPr>
        </p:nvGraphicFramePr>
        <p:xfrm>
          <a:off x="1457470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68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7470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856731"/>
              </p:ext>
            </p:extLst>
          </p:nvPr>
        </p:nvGraphicFramePr>
        <p:xfrm>
          <a:off x="406471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69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71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030854"/>
              </p:ext>
            </p:extLst>
          </p:nvPr>
        </p:nvGraphicFramePr>
        <p:xfrm>
          <a:off x="2340693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70" name="Equation" r:id="rId9" imgW="1358900" imgH="317500" progId="Equation.3">
                  <p:embed/>
                </p:oleObj>
              </mc:Choice>
              <mc:Fallback>
                <p:oleObj name="Equation" r:id="rId9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40693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983508"/>
              </p:ext>
            </p:extLst>
          </p:nvPr>
        </p:nvGraphicFramePr>
        <p:xfrm>
          <a:off x="1649168" y="2806188"/>
          <a:ext cx="5937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71" name="Equation" r:id="rId11" imgW="393700" imgH="254000" progId="Equation.3">
                  <p:embed/>
                </p:oleObj>
              </mc:Choice>
              <mc:Fallback>
                <p:oleObj name="Equation" r:id="rId11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49168" y="2806188"/>
                        <a:ext cx="593725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224073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839590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877454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948480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448685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128577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176933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271423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13971" y="830349"/>
            <a:ext cx="213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Confinement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5979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551024">
            <a:off x="7377524" y="4328134"/>
            <a:ext cx="640009" cy="3676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8016170" y="4173699"/>
            <a:ext cx="544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3798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3943013" y="249159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365" y="2294366"/>
            <a:ext cx="4879882" cy="345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19088" y="1835696"/>
            <a:ext cx="4087841" cy="2921878"/>
            <a:chOff x="2134" y="379"/>
            <a:chExt cx="3871" cy="2530"/>
          </a:xfrm>
        </p:grpSpPr>
        <p:pic>
          <p:nvPicPr>
            <p:cNvPr id="76824" name="Picture 7" descr="12_GeV_mods_NL-cryomodules_overla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4" y="787"/>
              <a:ext cx="864" cy="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25" name="Picture 8" descr="12_GeV_mods_SL-cryomodules_overla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93" y="2050"/>
              <a:ext cx="1174" cy="8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932" y="1408"/>
              <a:ext cx="632" cy="534"/>
              <a:chOff x="3146" y="1440"/>
              <a:chExt cx="632" cy="534"/>
            </a:xfrm>
          </p:grpSpPr>
          <p:sp>
            <p:nvSpPr>
              <p:cNvPr id="4106" name="Text Box 10"/>
              <p:cNvSpPr txBox="1">
                <a:spLocks noChangeArrowheads="1"/>
              </p:cNvSpPr>
              <p:nvPr/>
            </p:nvSpPr>
            <p:spPr bwMode="auto">
              <a:xfrm>
                <a:off x="3360" y="1440"/>
                <a:ext cx="418" cy="187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defTabSz="992188" eaLnBrk="0" hangingPunct="0">
                  <a:spcBef>
                    <a:spcPct val="50000"/>
                  </a:spcBef>
                </a:pPr>
                <a:r>
                  <a:rPr lang="en-US" sz="1400" b="1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Calibri" pitchFamily="-65" charset="0"/>
                  </a:rPr>
                  <a:t>CHL-2</a:t>
                </a:r>
              </a:p>
            </p:txBody>
          </p: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3146" y="1536"/>
                <a:ext cx="406" cy="438"/>
                <a:chOff x="3146" y="1536"/>
                <a:chExt cx="406" cy="438"/>
              </a:xfrm>
            </p:grpSpPr>
            <p:pic>
              <p:nvPicPr>
                <p:cNvPr id="76832" name="Picture 12" descr="12_GeV_mods_CHL_overlay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3146" y="1707"/>
                  <a:ext cx="184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6833" name="Picture 13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329" y="1536"/>
                  <a:ext cx="22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342" y="379"/>
              <a:ext cx="1663" cy="852"/>
              <a:chOff x="4560" y="408"/>
              <a:chExt cx="1663" cy="852"/>
            </a:xfrm>
          </p:grpSpPr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>
                <a:off x="4737" y="408"/>
                <a:ext cx="1486" cy="646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9276" tIns="49638" rIns="99276" bIns="49638">
                <a:prstTxWarp prst="textNoShape">
                  <a:avLst/>
                </a:prstTxWarp>
                <a:spAutoFit/>
              </a:bodyPr>
              <a:lstStyle/>
              <a:p>
                <a:pPr algn="ctr" defTabSz="992188" eaLnBrk="0" hangingPunct="0">
                  <a:spcBef>
                    <a:spcPct val="50000"/>
                  </a:spcBef>
                </a:pPr>
                <a:r>
                  <a:rPr lang="en-US" sz="14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Upgrade magnets and power supplies</a:t>
                </a:r>
                <a:endPara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pic>
            <p:nvPicPr>
              <p:cNvPr id="76829" name="Picture 16" descr="12_GeV_mods_arrow_overlay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560" y="864"/>
                <a:ext cx="306" cy="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273933" y="4335113"/>
            <a:ext cx="4470401" cy="1762126"/>
            <a:chOff x="531" y="2356"/>
            <a:chExt cx="2816" cy="1110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1630" y="3087"/>
              <a:ext cx="17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16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531" y="2356"/>
              <a:ext cx="1180" cy="57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78993" y="996071"/>
            <a:ext cx="5927716" cy="3406077"/>
            <a:chOff x="646" y="-154"/>
            <a:chExt cx="5131" cy="3085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46" y="-154"/>
              <a:ext cx="5131" cy="3085"/>
              <a:chOff x="646" y="-154"/>
              <a:chExt cx="5131" cy="3085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4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566" y="-154"/>
                <a:ext cx="1211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(and beam line)</a:t>
                </a:r>
                <a:endParaRPr lang="en-US" sz="1400" b="1" i="1" dirty="0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877" y="2876960"/>
            <a:ext cx="3900123" cy="366434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03666" y="985814"/>
            <a:ext cx="281489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Energy       </a:t>
            </a:r>
            <a:r>
              <a:rPr lang="en-US" dirty="0" smtClean="0">
                <a:solidFill>
                  <a:srgbClr val="FF0000"/>
                </a:solidFill>
              </a:rPr>
              <a:t>12 GeV</a:t>
            </a:r>
          </a:p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610744" y="-76200"/>
            <a:ext cx="62602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CEBAF Upgrade at Jefferson Lab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Snapshot 2013-09-25 08-21-44.tif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519" y="693921"/>
            <a:ext cx="2124292" cy="210431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5290607" y="1700978"/>
            <a:ext cx="2380594" cy="1223812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7636566" y="1700978"/>
            <a:ext cx="1460154" cy="1226928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9101" y="6216317"/>
            <a:ext cx="3696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B</a:t>
            </a:r>
            <a:r>
              <a:rPr lang="en-US" sz="1600" b="1" dirty="0" smtClean="0">
                <a:solidFill>
                  <a:srgbClr val="FF0000"/>
                </a:solidFill>
              </a:rPr>
              <a:t>eam is being delivered to the Halls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744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599"/>
            <a:ext cx="9144000" cy="512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407243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17526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2034736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</a:t>
            </a:r>
            <a:r>
              <a:rPr lang="en-US" baseline="30000" dirty="0" smtClean="0"/>
              <a:t>2 </a:t>
            </a:r>
            <a:r>
              <a:rPr lang="en-US" dirty="0" smtClean="0"/>
              <a:t>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ight Brace 25"/>
          <p:cNvSpPr/>
          <p:nvPr/>
        </p:nvSpPr>
        <p:spPr>
          <a:xfrm rot="5400000">
            <a:off x="3145171" y="5194948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07156" y="6019800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5512393"/>
            <a:ext cx="3463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Complementary experiments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0" name="Right Brace 29"/>
          <p:cNvSpPr/>
          <p:nvPr/>
        </p:nvSpPr>
        <p:spPr>
          <a:xfrm rot="5400000">
            <a:off x="1389578" y="519942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61100" y="6024281"/>
            <a:ext cx="641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Sea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59090" y="-76200"/>
            <a:ext cx="4079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Landscape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17215943">
            <a:off x="3251117" y="3802091"/>
            <a:ext cx="469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12</a:t>
            </a:r>
            <a:endParaRPr lang="en-US" sz="2000" dirty="0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785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034145" y="-76200"/>
            <a:ext cx="29296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Hall-B Mission 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CasellaDiTesto 23"/>
          <p:cNvSpPr txBox="1"/>
          <p:nvPr/>
        </p:nvSpPr>
        <p:spPr>
          <a:xfrm>
            <a:off x="472885" y="777518"/>
            <a:ext cx="7881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Comprehensive </a:t>
            </a:r>
            <a:r>
              <a:rPr lang="it-IT" sz="1400" dirty="0" err="1" smtClean="0"/>
              <a:t>measurements</a:t>
            </a:r>
            <a:r>
              <a:rPr lang="it-IT" sz="1400" dirty="0" smtClean="0"/>
              <a:t> </a:t>
            </a:r>
            <a:r>
              <a:rPr lang="it-IT" sz="1400" dirty="0" err="1" smtClean="0"/>
              <a:t>based</a:t>
            </a:r>
            <a:r>
              <a:rPr lang="it-IT" sz="1400" dirty="0" smtClean="0"/>
              <a:t> on :   H</a:t>
            </a:r>
            <a:r>
              <a:rPr lang="it-IT" sz="1400" dirty="0" smtClean="0"/>
              <a:t>igh </a:t>
            </a:r>
            <a:r>
              <a:rPr lang="it-IT" sz="1400" dirty="0" err="1" smtClean="0"/>
              <a:t>luminosity</a:t>
            </a:r>
            <a:r>
              <a:rPr lang="it-IT" sz="1400" dirty="0" smtClean="0"/>
              <a:t>  up to 10</a:t>
            </a:r>
            <a:r>
              <a:rPr lang="it-IT" sz="1400" baseline="30000" dirty="0" smtClean="0"/>
              <a:t>35</a:t>
            </a:r>
            <a:r>
              <a:rPr lang="it-IT" sz="1400" dirty="0" smtClean="0"/>
              <a:t> cm</a:t>
            </a:r>
            <a:r>
              <a:rPr lang="it-IT" sz="1400" baseline="30000" dirty="0" smtClean="0"/>
              <a:t>-2</a:t>
            </a:r>
            <a:r>
              <a:rPr lang="it-IT" sz="1400" dirty="0" smtClean="0"/>
              <a:t> s</a:t>
            </a:r>
            <a:r>
              <a:rPr lang="it-IT" sz="1400" baseline="30000" dirty="0" smtClean="0"/>
              <a:t>-1</a:t>
            </a:r>
            <a:endParaRPr lang="it-IT" sz="1400" dirty="0"/>
          </a:p>
          <a:p>
            <a:r>
              <a:rPr lang="it-IT" sz="1400" dirty="0" smtClean="0"/>
              <a:t>                                                                       Large </a:t>
            </a:r>
            <a:r>
              <a:rPr lang="it-IT" sz="1400" dirty="0" err="1" smtClean="0"/>
              <a:t>acceptance</a:t>
            </a:r>
            <a:r>
              <a:rPr lang="it-IT" sz="1400" dirty="0"/>
              <a:t> </a:t>
            </a:r>
            <a:r>
              <a:rPr lang="it-IT" sz="1400" dirty="0" smtClean="0"/>
              <a:t> (</a:t>
            </a:r>
            <a:r>
              <a:rPr lang="it-IT" sz="1400" dirty="0" err="1" smtClean="0"/>
              <a:t>current</a:t>
            </a:r>
            <a:r>
              <a:rPr lang="it-IT" sz="1400" dirty="0" smtClean="0"/>
              <a:t> &amp; target </a:t>
            </a:r>
            <a:r>
              <a:rPr lang="it-IT" sz="1400" dirty="0" err="1" smtClean="0"/>
              <a:t>fragmentation</a:t>
            </a:r>
            <a:r>
              <a:rPr lang="it-IT" sz="1400" dirty="0" smtClean="0"/>
              <a:t>)</a:t>
            </a:r>
          </a:p>
          <a:p>
            <a:r>
              <a:rPr lang="it-IT" sz="1400" dirty="0"/>
              <a:t> </a:t>
            </a:r>
            <a:r>
              <a:rPr lang="it-IT" sz="1400" dirty="0" smtClean="0"/>
              <a:t>                                                                      </a:t>
            </a:r>
            <a:r>
              <a:rPr lang="it-IT" sz="1400" dirty="0" err="1" smtClean="0"/>
              <a:t>Polarized</a:t>
            </a:r>
            <a:r>
              <a:rPr lang="it-IT" sz="1400" dirty="0" smtClean="0"/>
              <a:t> </a:t>
            </a:r>
            <a:r>
              <a:rPr lang="it-IT" sz="1400" dirty="0" err="1" smtClean="0"/>
              <a:t>beam</a:t>
            </a:r>
            <a:r>
              <a:rPr lang="it-IT" sz="1400" dirty="0" smtClean="0"/>
              <a:t> and targets</a:t>
            </a:r>
          </a:p>
          <a:p>
            <a:r>
              <a:rPr lang="it-IT" sz="1400" dirty="0"/>
              <a:t> </a:t>
            </a:r>
            <a:r>
              <a:rPr lang="it-IT" sz="1400" dirty="0" smtClean="0"/>
              <a:t>                                                                     </a:t>
            </a:r>
            <a:r>
              <a:rPr lang="it-IT" sz="1400" dirty="0" smtClean="0"/>
              <a:t> Multi</a:t>
            </a:r>
            <a:r>
              <a:rPr lang="it-IT" sz="1400" dirty="0" smtClean="0"/>
              <a:t>-</a:t>
            </a:r>
            <a:r>
              <a:rPr lang="it-IT" sz="1400" dirty="0" err="1" smtClean="0"/>
              <a:t>particle</a:t>
            </a:r>
            <a:r>
              <a:rPr lang="it-IT" sz="1400" dirty="0" smtClean="0"/>
              <a:t> </a:t>
            </a:r>
            <a:r>
              <a:rPr lang="it-IT" sz="1400" dirty="0" err="1" smtClean="0"/>
              <a:t>final</a:t>
            </a:r>
            <a:r>
              <a:rPr lang="it-IT" sz="1400" dirty="0" smtClean="0"/>
              <a:t> state </a:t>
            </a:r>
            <a:r>
              <a:rPr lang="it-IT" sz="1400" dirty="0" err="1" smtClean="0"/>
              <a:t>measurements</a:t>
            </a:r>
            <a:endParaRPr lang="it-IT" sz="1400" dirty="0" smtClean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634" y="3031077"/>
            <a:ext cx="3155906" cy="30543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pSp>
        <p:nvGrpSpPr>
          <p:cNvPr id="39" name="Group 38"/>
          <p:cNvGrpSpPr/>
          <p:nvPr/>
        </p:nvGrpSpPr>
        <p:grpSpPr>
          <a:xfrm>
            <a:off x="4158093" y="2367970"/>
            <a:ext cx="4608915" cy="4268046"/>
            <a:chOff x="3608086" y="1439123"/>
            <a:chExt cx="5533331" cy="5117899"/>
          </a:xfrm>
        </p:grpSpPr>
        <p:pic>
          <p:nvPicPr>
            <p:cNvPr id="40" name="Picture 39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8086" y="1659993"/>
              <a:ext cx="5533331" cy="4897029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7698935" y="1457958"/>
              <a:ext cx="469246" cy="114408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dirty="0" smtClean="0"/>
                <a:t>DC </a:t>
              </a:r>
            </a:p>
            <a:p>
              <a:r>
                <a:rPr lang="en-US" sz="1400" dirty="0" smtClean="0"/>
                <a:t>R3</a:t>
              </a:r>
            </a:p>
            <a:p>
              <a:r>
                <a:rPr lang="en-US" sz="1400" dirty="0" smtClean="0"/>
                <a:t>R2</a:t>
              </a:r>
            </a:p>
            <a:p>
              <a:r>
                <a:rPr lang="en-US" sz="1400" dirty="0" smtClean="0"/>
                <a:t>R1</a:t>
              </a:r>
              <a:endParaRPr lang="en-US" sz="1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659167" y="2551048"/>
              <a:ext cx="441881" cy="36906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dirty="0"/>
                <a:t>E</a:t>
              </a:r>
              <a:r>
                <a:rPr lang="en-US" sz="1400" dirty="0" smtClean="0"/>
                <a:t>C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039871" y="5506629"/>
              <a:ext cx="710914" cy="369332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Torus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79878" y="1439123"/>
              <a:ext cx="676233" cy="369062"/>
            </a:xfrm>
            <a:prstGeom prst="rect">
              <a:avLst/>
            </a:prstGeom>
            <a:gradFill>
              <a:gsLst>
                <a:gs pos="0">
                  <a:srgbClr val="00800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FTOF</a:t>
              </a:r>
              <a:endParaRPr lang="en-US" sz="1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98568" y="5006058"/>
              <a:ext cx="658992" cy="369332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PCAL</a:t>
              </a:r>
              <a:endParaRPr lang="en-US" sz="1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965033" y="3465770"/>
              <a:ext cx="680704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HTCC</a:t>
              </a:r>
              <a:endParaRPr lang="en-US" sz="14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7603" y="5146436"/>
              <a:ext cx="997539" cy="369332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dirty="0" smtClean="0"/>
                <a:t>Solenoid</a:t>
              </a:r>
              <a:endParaRPr lang="en-US" sz="1400" dirty="0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5208657" y="2897009"/>
              <a:ext cx="775039" cy="568761"/>
              <a:chOff x="7898161" y="1625006"/>
              <a:chExt cx="1550076" cy="568761"/>
            </a:xfrm>
          </p:grpSpPr>
          <p:sp>
            <p:nvSpPr>
              <p:cNvPr id="52" name="10-Point Star 51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898161" y="1706809"/>
                <a:ext cx="1346786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 RICH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6992981" y="4336961"/>
              <a:ext cx="825863" cy="568761"/>
              <a:chOff x="7796517" y="1625006"/>
              <a:chExt cx="1651720" cy="568761"/>
            </a:xfrm>
          </p:grpSpPr>
          <p:sp>
            <p:nvSpPr>
              <p:cNvPr id="50" name="10-Point Star 49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796517" y="1719499"/>
                <a:ext cx="1486522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HD-Ice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1751796" y="2635256"/>
            <a:ext cx="1690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NIM A503, 513 (2003)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0334" y="1940261"/>
            <a:ext cx="787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6 GeV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446117" y="1887345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12 GeV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4714" y="724600"/>
            <a:ext cx="7860869" cy="1038774"/>
          </a:xfrm>
          <a:prstGeom prst="rect">
            <a:avLst/>
          </a:prstGeom>
          <a:noFill/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217083" y="3746500"/>
            <a:ext cx="306917" cy="3115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 flipV="1">
            <a:off x="8530167" y="6068049"/>
            <a:ext cx="399017" cy="2974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25324" y="3811861"/>
            <a:ext cx="6124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e</a:t>
            </a:r>
            <a:r>
              <a:rPr lang="en-US" sz="1000" dirty="0" smtClean="0">
                <a:solidFill>
                  <a:srgbClr val="FF0000"/>
                </a:solidFill>
              </a:rPr>
              <a:t> beam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223964" y="6242345"/>
            <a:ext cx="6124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e</a:t>
            </a:r>
            <a:r>
              <a:rPr lang="en-US" sz="1000" dirty="0" smtClean="0">
                <a:solidFill>
                  <a:srgbClr val="FF0000"/>
                </a:solidFill>
              </a:rPr>
              <a:t> beam</a:t>
            </a:r>
            <a:endParaRPr 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8735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12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946031" y="-76200"/>
            <a:ext cx="51058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Nucleon Structure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2237910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2070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14273" y="2920992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21166">
            <a:off x="6412667" y="5510268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159740" y="2041498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911933" y="2079879"/>
            <a:ext cx="436247" cy="369332"/>
            <a:chOff x="6026548" y="1194323"/>
            <a:chExt cx="436247" cy="369332"/>
          </a:xfrm>
        </p:grpSpPr>
        <p:sp>
          <p:nvSpPr>
            <p:cNvPr id="22" name="TextBox 21"/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599644" y="1733721"/>
            <a:ext cx="202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momentum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71270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799642"/>
              </p:ext>
            </p:extLst>
          </p:nvPr>
        </p:nvGraphicFramePr>
        <p:xfrm>
          <a:off x="1457470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888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7470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302696"/>
              </p:ext>
            </p:extLst>
          </p:nvPr>
        </p:nvGraphicFramePr>
        <p:xfrm>
          <a:off x="406471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889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71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885551"/>
              </p:ext>
            </p:extLst>
          </p:nvPr>
        </p:nvGraphicFramePr>
        <p:xfrm>
          <a:off x="1649168" y="2806188"/>
          <a:ext cx="5937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890" name="Equation" r:id="rId9" imgW="393700" imgH="254000" progId="Equation.3">
                  <p:embed/>
                </p:oleObj>
              </mc:Choice>
              <mc:Fallback>
                <p:oleObj name="Equation" r:id="rId9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49168" y="2806188"/>
                        <a:ext cx="593725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224073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839590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877454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948480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13971" y="830349"/>
            <a:ext cx="213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Confinement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5979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551024">
            <a:off x="7377524" y="4328134"/>
            <a:ext cx="640009" cy="3676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8016170" y="4173699"/>
            <a:ext cx="544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746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2750108" y="-76200"/>
            <a:ext cx="34976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DIS Cross-Section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0278" y="990657"/>
            <a:ext cx="4395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 optical theorem: </a:t>
            </a:r>
          </a:p>
          <a:p>
            <a:r>
              <a:rPr lang="en-US" sz="1400" dirty="0" smtClean="0"/>
              <a:t>related to the imaginary part of the forward scattering</a:t>
            </a:r>
            <a:endParaRPr lang="en-US" sz="1400" dirty="0"/>
          </a:p>
        </p:txBody>
      </p:sp>
      <p:pic>
        <p:nvPicPr>
          <p:cNvPr id="24" name="Picture 23" descr="qq-proj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528" y="5313083"/>
            <a:ext cx="3537416" cy="554514"/>
          </a:xfrm>
          <a:prstGeom prst="rect">
            <a:avLst/>
          </a:prstGeom>
        </p:spPr>
      </p:pic>
      <p:pic>
        <p:nvPicPr>
          <p:cNvPr id="25" name="Picture 24" descr="qqcorrelat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6" y="4445000"/>
            <a:ext cx="5747034" cy="6353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939260" y="2933154"/>
            <a:ext cx="5195364" cy="1511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6649" y="5372294"/>
            <a:ext cx="1771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Projection into</a:t>
            </a:r>
          </a:p>
          <a:p>
            <a:r>
              <a:rPr lang="en-US" sz="1400" dirty="0" smtClean="0"/>
              <a:t>8 Lorentz structures</a:t>
            </a:r>
            <a:endParaRPr lang="en-US" sz="1400" dirty="0"/>
          </a:p>
        </p:txBody>
      </p:sp>
      <p:sp>
        <p:nvSpPr>
          <p:cNvPr id="59" name="Oval 58"/>
          <p:cNvSpPr/>
          <p:nvPr/>
        </p:nvSpPr>
        <p:spPr>
          <a:xfrm>
            <a:off x="3632619" y="3344998"/>
            <a:ext cx="1584501" cy="46782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0" name="Straight Connector 59"/>
          <p:cNvCxnSpPr>
            <a:endCxn id="72" idx="7"/>
          </p:cNvCxnSpPr>
          <p:nvPr/>
        </p:nvCxnSpPr>
        <p:spPr>
          <a:xfrm flipV="1">
            <a:off x="3813643" y="2775902"/>
            <a:ext cx="112593" cy="65549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 flipV="1">
            <a:off x="4817435" y="2783675"/>
            <a:ext cx="138824" cy="6229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84" idx="3"/>
            <a:endCxn id="72" idx="7"/>
          </p:cNvCxnSpPr>
          <p:nvPr/>
        </p:nvCxnSpPr>
        <p:spPr>
          <a:xfrm flipH="1">
            <a:off x="3926236" y="2379211"/>
            <a:ext cx="304077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3140728" y="3702828"/>
            <a:ext cx="588832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 flipV="1">
            <a:off x="5119736" y="3702828"/>
            <a:ext cx="650944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431872" y="2478656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817435" y="2478656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/>
          <p:cNvSpPr txBox="1"/>
          <p:nvPr/>
        </p:nvSpPr>
        <p:spPr>
          <a:xfrm>
            <a:off x="3140728" y="3514519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75" name="TextBox 74"/>
          <p:cNvSpPr txBox="1"/>
          <p:nvPr/>
        </p:nvSpPr>
        <p:spPr>
          <a:xfrm>
            <a:off x="5348343" y="3520705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3515581" y="3028866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77" name="TextBox 76"/>
          <p:cNvSpPr txBox="1"/>
          <p:nvPr/>
        </p:nvSpPr>
        <p:spPr>
          <a:xfrm>
            <a:off x="4965208" y="3030198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80" name="Rectangle 79"/>
          <p:cNvSpPr/>
          <p:nvPr/>
        </p:nvSpPr>
        <p:spPr>
          <a:xfrm>
            <a:off x="1188357" y="2891964"/>
            <a:ext cx="6946267" cy="1511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4090218" y="1991888"/>
            <a:ext cx="580571" cy="420986"/>
            <a:chOff x="4073072" y="2548452"/>
            <a:chExt cx="580571" cy="420986"/>
          </a:xfrm>
        </p:grpSpPr>
        <p:cxnSp>
          <p:nvCxnSpPr>
            <p:cNvPr id="82" name="Straight Connector 81"/>
            <p:cNvCxnSpPr/>
            <p:nvPr/>
          </p:nvCxnSpPr>
          <p:spPr>
            <a:xfrm flipH="1" flipV="1">
              <a:off x="4073072" y="2566594"/>
              <a:ext cx="253004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4425177" y="2548452"/>
              <a:ext cx="228466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Oval 83"/>
            <p:cNvSpPr/>
            <p:nvPr/>
          </p:nvSpPr>
          <p:spPr>
            <a:xfrm>
              <a:off x="4154714" y="2739570"/>
              <a:ext cx="399143" cy="22986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5" name="Straight Connector 84"/>
          <p:cNvCxnSpPr>
            <a:stCxn id="84" idx="5"/>
          </p:cNvCxnSpPr>
          <p:nvPr/>
        </p:nvCxnSpPr>
        <p:spPr>
          <a:xfrm>
            <a:off x="4512550" y="2379211"/>
            <a:ext cx="304885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6" name="Rectangle 85"/>
          <p:cNvSpPr/>
          <p:nvPr/>
        </p:nvSpPr>
        <p:spPr>
          <a:xfrm>
            <a:off x="3975374" y="2554171"/>
            <a:ext cx="800871" cy="139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/>
          <p:cNvCxnSpPr/>
          <p:nvPr/>
        </p:nvCxnSpPr>
        <p:spPr>
          <a:xfrm>
            <a:off x="4380504" y="1860378"/>
            <a:ext cx="0" cy="2273340"/>
          </a:xfrm>
          <a:prstGeom prst="line">
            <a:avLst/>
          </a:prstGeom>
          <a:ln w="254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 Box 39"/>
          <p:cNvSpPr txBox="1">
            <a:spLocks noChangeArrowheads="1"/>
          </p:cNvSpPr>
          <p:nvPr/>
        </p:nvSpPr>
        <p:spPr bwMode="auto">
          <a:xfrm>
            <a:off x="6655839" y="4158566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92" name="Text Box 40"/>
          <p:cNvSpPr txBox="1">
            <a:spLocks noChangeArrowheads="1"/>
          </p:cNvSpPr>
          <p:nvPr/>
        </p:nvSpPr>
        <p:spPr bwMode="auto">
          <a:xfrm rot="16200000">
            <a:off x="5081421" y="5241272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452631"/>
              </p:ext>
            </p:extLst>
          </p:nvPr>
        </p:nvGraphicFramePr>
        <p:xfrm>
          <a:off x="6271353" y="4528217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833560"/>
              </p:ext>
            </p:extLst>
          </p:nvPr>
        </p:nvGraphicFramePr>
        <p:xfrm>
          <a:off x="7008784" y="4919281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0" name="Equation" r:id="rId6" imgW="203200" imgH="228600" progId="Equation.3">
                  <p:embed/>
                </p:oleObj>
              </mc:Choice>
              <mc:Fallback>
                <p:oleObj name="Equation" r:id="rId6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8784" y="4919281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700544"/>
              </p:ext>
            </p:extLst>
          </p:nvPr>
        </p:nvGraphicFramePr>
        <p:xfrm>
          <a:off x="7749879" y="5376534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1" name="Equation" r:id="rId8" imgW="165100" imgH="228600" progId="Equation.3">
                  <p:embed/>
                </p:oleObj>
              </mc:Choice>
              <mc:Fallback>
                <p:oleObj name="Equation" r:id="rId8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9879" y="5376534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285498"/>
              </p:ext>
            </p:extLst>
          </p:nvPr>
        </p:nvGraphicFramePr>
        <p:xfrm>
          <a:off x="7747354" y="5900545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2" name="Equation" r:id="rId10" imgW="228600" imgH="228600" progId="Equation.3">
                  <p:embed/>
                </p:oleObj>
              </mc:Choice>
              <mc:Fallback>
                <p:oleObj name="Equation" r:id="rId10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7354" y="5900545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853052"/>
              </p:ext>
            </p:extLst>
          </p:nvPr>
        </p:nvGraphicFramePr>
        <p:xfrm>
          <a:off x="8417290" y="5375135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3" name="Equation" r:id="rId12" imgW="228600" imgH="266400" progId="Equation.3">
                  <p:embed/>
                </p:oleObj>
              </mc:Choice>
              <mc:Fallback>
                <p:oleObj name="Equation" r:id="rId12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7290" y="5375135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242288"/>
              </p:ext>
            </p:extLst>
          </p:nvPr>
        </p:nvGraphicFramePr>
        <p:xfrm>
          <a:off x="8315038" y="5855158"/>
          <a:ext cx="5349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4" name="Equation" r:id="rId14" imgW="381000" imgH="228600" progId="Equation.3">
                  <p:embed/>
                </p:oleObj>
              </mc:Choice>
              <mc:Fallback>
                <p:oleObj name="Equation" r:id="rId14" imgW="38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5038" y="5855158"/>
                        <a:ext cx="534988" cy="325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500480"/>
              </p:ext>
            </p:extLst>
          </p:nvPr>
        </p:nvGraphicFramePr>
        <p:xfrm>
          <a:off x="8417291" y="4883989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5" name="Equation" r:id="rId16" imgW="203040" imgH="266400" progId="Equation.3">
                  <p:embed/>
                </p:oleObj>
              </mc:Choice>
              <mc:Fallback>
                <p:oleObj name="Equation" r:id="rId16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7291" y="4883989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771961"/>
              </p:ext>
            </p:extLst>
          </p:nvPr>
        </p:nvGraphicFramePr>
        <p:xfrm>
          <a:off x="7014196" y="5854740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6" name="Equation" r:id="rId18" imgW="215900" imgH="228600" progId="Equation.3">
                  <p:embed/>
                </p:oleObj>
              </mc:Choice>
              <mc:Fallback>
                <p:oleObj name="Equation" r:id="rId18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4196" y="5854740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Rectangle 4"/>
          <p:cNvSpPr>
            <a:spLocks/>
          </p:cNvSpPr>
          <p:nvPr/>
        </p:nvSpPr>
        <p:spPr bwMode="auto">
          <a:xfrm>
            <a:off x="8178246" y="4859471"/>
            <a:ext cx="770592" cy="1649791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10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789494"/>
              </p:ext>
            </p:extLst>
          </p:nvPr>
        </p:nvGraphicFramePr>
        <p:xfrm>
          <a:off x="6043538" y="1107544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3" name="Text Box 40"/>
          <p:cNvSpPr txBox="1">
            <a:spLocks noChangeArrowheads="1"/>
          </p:cNvSpPr>
          <p:nvPr/>
        </p:nvSpPr>
        <p:spPr bwMode="auto">
          <a:xfrm rot="16200000">
            <a:off x="4813338" y="1152455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04" name="Text Box 39"/>
          <p:cNvSpPr txBox="1">
            <a:spLocks noChangeArrowheads="1"/>
          </p:cNvSpPr>
          <p:nvPr/>
        </p:nvSpPr>
        <p:spPr bwMode="auto">
          <a:xfrm>
            <a:off x="6530736" y="749053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05" name="Rectangle 4"/>
          <p:cNvSpPr>
            <a:spLocks/>
          </p:cNvSpPr>
          <p:nvPr/>
        </p:nvSpPr>
        <p:spPr bwMode="auto">
          <a:xfrm>
            <a:off x="7954168" y="1432288"/>
            <a:ext cx="770592" cy="51282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10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390661"/>
              </p:ext>
            </p:extLst>
          </p:nvPr>
        </p:nvGraphicFramePr>
        <p:xfrm>
          <a:off x="6793222" y="1487696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7" name="Equation" r:id="rId20" imgW="203200" imgH="228600" progId="Equation.3">
                  <p:embed/>
                </p:oleObj>
              </mc:Choice>
              <mc:Fallback>
                <p:oleObj name="Equation" r:id="rId20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3222" y="1487696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091850"/>
              </p:ext>
            </p:extLst>
          </p:nvPr>
        </p:nvGraphicFramePr>
        <p:xfrm>
          <a:off x="8175935" y="1506746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008" name="Equation" r:id="rId22" imgW="241300" imgH="228600" progId="Equation.3">
                  <p:embed/>
                </p:oleObj>
              </mc:Choice>
              <mc:Fallback>
                <p:oleObj name="Equation" r:id="rId22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5935" y="1506746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" name="TextBox 107"/>
          <p:cNvSpPr txBox="1"/>
          <p:nvPr/>
        </p:nvSpPr>
        <p:spPr>
          <a:xfrm>
            <a:off x="6132899" y="3356751"/>
            <a:ext cx="1992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Quark-quark </a:t>
            </a:r>
            <a:r>
              <a:rPr lang="en-US" sz="1400" dirty="0" err="1" smtClean="0"/>
              <a:t>correlator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6339282" y="2654141"/>
            <a:ext cx="1402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Hard scattering</a:t>
            </a:r>
            <a:endParaRPr lang="en-US" sz="1400" dirty="0"/>
          </a:p>
        </p:txBody>
      </p:sp>
      <p:sp>
        <p:nvSpPr>
          <p:cNvPr id="110" name="TextBox 109"/>
          <p:cNvSpPr txBox="1"/>
          <p:nvPr/>
        </p:nvSpPr>
        <p:spPr>
          <a:xfrm>
            <a:off x="6132899" y="2033205"/>
            <a:ext cx="1821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 fragmentation</a:t>
            </a:r>
            <a:endParaRPr lang="en-US" sz="1400" dirty="0"/>
          </a:p>
        </p:txBody>
      </p:sp>
      <p:sp>
        <p:nvSpPr>
          <p:cNvPr id="111" name="Rounded Rectangle 110"/>
          <p:cNvSpPr/>
          <p:nvPr/>
        </p:nvSpPr>
        <p:spPr>
          <a:xfrm>
            <a:off x="435429" y="2647776"/>
            <a:ext cx="2028805" cy="6112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620920" y="2706578"/>
            <a:ext cx="1651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TMD Factorization</a:t>
            </a:r>
          </a:p>
          <a:p>
            <a:r>
              <a:rPr lang="en-US" sz="1400" dirty="0"/>
              <a:t>h</a:t>
            </a:r>
            <a:r>
              <a:rPr lang="en-US" sz="1400" dirty="0" smtClean="0"/>
              <a:t>olds for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&lt;&lt;Q </a:t>
            </a:r>
            <a:endParaRPr lang="en-US" sz="1400" dirty="0"/>
          </a:p>
        </p:txBody>
      </p:sp>
      <p:sp>
        <p:nvSpPr>
          <p:cNvPr id="5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6" name="Rectangle 4"/>
          <p:cNvSpPr>
            <a:spLocks/>
          </p:cNvSpPr>
          <p:nvPr/>
        </p:nvSpPr>
        <p:spPr bwMode="auto">
          <a:xfrm>
            <a:off x="6601659" y="1432288"/>
            <a:ext cx="687523" cy="51282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57" name="Rectangle 4"/>
          <p:cNvSpPr>
            <a:spLocks/>
          </p:cNvSpPr>
          <p:nvPr/>
        </p:nvSpPr>
        <p:spPr bwMode="auto">
          <a:xfrm>
            <a:off x="6814389" y="4855688"/>
            <a:ext cx="674024" cy="457395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58" name="Rectangle 4"/>
          <p:cNvSpPr>
            <a:spLocks/>
          </p:cNvSpPr>
          <p:nvPr/>
        </p:nvSpPr>
        <p:spPr bwMode="auto">
          <a:xfrm>
            <a:off x="7488412" y="5336761"/>
            <a:ext cx="687523" cy="51282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63" name="Rectangle 4"/>
          <p:cNvSpPr>
            <a:spLocks/>
          </p:cNvSpPr>
          <p:nvPr/>
        </p:nvSpPr>
        <p:spPr bwMode="auto">
          <a:xfrm>
            <a:off x="6800889" y="5774410"/>
            <a:ext cx="687523" cy="51282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64" name="Rectangle 4"/>
          <p:cNvSpPr>
            <a:spLocks/>
          </p:cNvSpPr>
          <p:nvPr/>
        </p:nvSpPr>
        <p:spPr bwMode="auto">
          <a:xfrm>
            <a:off x="7500016" y="5780609"/>
            <a:ext cx="687523" cy="51282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370796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5833" y="707518"/>
            <a:ext cx="8773584" cy="911726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669693"/>
              </p:ext>
            </p:extLst>
          </p:nvPr>
        </p:nvGraphicFramePr>
        <p:xfrm>
          <a:off x="563563" y="4377250"/>
          <a:ext cx="8128000" cy="213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0998" name="Equation" r:id="rId4" imgW="5397500" imgH="1409700" progId="Equation.3">
                  <p:embed/>
                </p:oleObj>
              </mc:Choice>
              <mc:Fallback>
                <p:oleObj name="Equation" r:id="rId4" imgW="5397500" imgH="140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4377250"/>
                        <a:ext cx="8128000" cy="21320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 2"/>
          <p:cNvSpPr/>
          <p:nvPr/>
        </p:nvSpPr>
        <p:spPr>
          <a:xfrm>
            <a:off x="3632619" y="3344998"/>
            <a:ext cx="1584501" cy="46782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/>
          <p:cNvCxnSpPr>
            <a:endCxn id="63" idx="7"/>
          </p:cNvCxnSpPr>
          <p:nvPr/>
        </p:nvCxnSpPr>
        <p:spPr>
          <a:xfrm flipV="1">
            <a:off x="3813643" y="2775902"/>
            <a:ext cx="112593" cy="65549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4817435" y="2783675"/>
            <a:ext cx="138824" cy="6229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" idx="3"/>
            <a:endCxn id="63" idx="7"/>
          </p:cNvCxnSpPr>
          <p:nvPr/>
        </p:nvCxnSpPr>
        <p:spPr>
          <a:xfrm flipH="1">
            <a:off x="3926236" y="2379211"/>
            <a:ext cx="304077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3140728" y="3702828"/>
            <a:ext cx="588832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 flipV="1">
            <a:off x="5119736" y="3702828"/>
            <a:ext cx="650944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Freeform 62"/>
          <p:cNvSpPr/>
          <p:nvPr/>
        </p:nvSpPr>
        <p:spPr>
          <a:xfrm>
            <a:off x="3431872" y="2478656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817435" y="2478656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3140728" y="3514519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5348343" y="3520705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8" name="TextBox 67"/>
          <p:cNvSpPr txBox="1"/>
          <p:nvPr/>
        </p:nvSpPr>
        <p:spPr>
          <a:xfrm>
            <a:off x="3515581" y="3028866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9" name="TextBox 68"/>
          <p:cNvSpPr txBox="1"/>
          <p:nvPr/>
        </p:nvSpPr>
        <p:spPr>
          <a:xfrm>
            <a:off x="4965208" y="3030198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2750108" y="-76200"/>
            <a:ext cx="34976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DIS Cross-Section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8357" y="2891964"/>
            <a:ext cx="6946267" cy="1511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090218" y="1991888"/>
            <a:ext cx="580571" cy="420986"/>
            <a:chOff x="4073072" y="2548452"/>
            <a:chExt cx="580571" cy="420986"/>
          </a:xfrm>
        </p:grpSpPr>
        <p:cxnSp>
          <p:nvCxnSpPr>
            <p:cNvPr id="31" name="Straight Connector 30"/>
            <p:cNvCxnSpPr/>
            <p:nvPr/>
          </p:nvCxnSpPr>
          <p:spPr>
            <a:xfrm flipH="1" flipV="1">
              <a:off x="4073072" y="2566594"/>
              <a:ext cx="253004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4425177" y="2548452"/>
              <a:ext cx="228466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" name="Oval 3"/>
            <p:cNvSpPr/>
            <p:nvPr/>
          </p:nvSpPr>
          <p:spPr>
            <a:xfrm>
              <a:off x="4154714" y="2739570"/>
              <a:ext cx="399143" cy="22986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400251"/>
              </p:ext>
            </p:extLst>
          </p:nvPr>
        </p:nvGraphicFramePr>
        <p:xfrm>
          <a:off x="357188" y="1119182"/>
          <a:ext cx="8383587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0999" name="Equation" r:id="rId6" imgW="5130800" imgH="304800" progId="Equation.3">
                  <p:embed/>
                </p:oleObj>
              </mc:Choice>
              <mc:Fallback>
                <p:oleObj name="Equation" r:id="rId6" imgW="51308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1119182"/>
                        <a:ext cx="8383587" cy="5000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4" name="Straight Connector 33"/>
          <p:cNvCxnSpPr>
            <a:stCxn id="4" idx="5"/>
          </p:cNvCxnSpPr>
          <p:nvPr/>
        </p:nvCxnSpPr>
        <p:spPr>
          <a:xfrm>
            <a:off x="4512550" y="2379211"/>
            <a:ext cx="304885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975374" y="2554171"/>
            <a:ext cx="800871" cy="139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4380504" y="1860378"/>
            <a:ext cx="0" cy="2273340"/>
          </a:xfrm>
          <a:prstGeom prst="line">
            <a:avLst/>
          </a:prstGeom>
          <a:ln w="254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35429" y="2647776"/>
            <a:ext cx="2028805" cy="6112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20920" y="2706578"/>
            <a:ext cx="1651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TMD Factorization</a:t>
            </a:r>
          </a:p>
          <a:p>
            <a:r>
              <a:rPr lang="en-US" sz="1400" dirty="0"/>
              <a:t>h</a:t>
            </a:r>
            <a:r>
              <a:rPr lang="en-US" sz="1400" dirty="0" smtClean="0"/>
              <a:t>olds for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&lt;&lt;Q 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6132899" y="3356751"/>
            <a:ext cx="1992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Quark-quark </a:t>
            </a:r>
            <a:r>
              <a:rPr lang="en-US" sz="1400" dirty="0" err="1" smtClean="0"/>
              <a:t>correlator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6339282" y="2654141"/>
            <a:ext cx="1402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Hard scattering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6132899" y="2033205"/>
            <a:ext cx="1821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 fragmentation</a:t>
            </a:r>
            <a:endParaRPr lang="en-US" sz="1400" dirty="0"/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Spin Structure – EINN15, 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November 2015, </a:t>
            </a:r>
            <a:r>
              <a:rPr lang="en-US" sz="1200" dirty="0" err="1" smtClean="0">
                <a:solidFill>
                  <a:schemeClr val="bg1"/>
                </a:solidFill>
              </a:rPr>
              <a:t>Paphos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634" y="707518"/>
            <a:ext cx="5807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Wide kinematic coverage is needed to resolve the convolution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47035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119810</TotalTime>
  <Words>1924</Words>
  <Application>Microsoft Macintosh PowerPoint</Application>
  <PresentationFormat>On-screen Show (4:3)</PresentationFormat>
  <Paragraphs>470</Paragraphs>
  <Slides>26</Slides>
  <Notes>23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Equation</vt:lpstr>
      <vt:lpstr>Microsoft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1987</cp:revision>
  <cp:lastPrinted>2010-12-08T08:29:55Z</cp:lastPrinted>
  <dcterms:created xsi:type="dcterms:W3CDTF">2010-04-14T08:22:41Z</dcterms:created>
  <dcterms:modified xsi:type="dcterms:W3CDTF">2015-11-03T15:00:03Z</dcterms:modified>
</cp:coreProperties>
</file>