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1"/>
  </p:notesMasterIdLst>
  <p:handoutMasterIdLst>
    <p:handoutMasterId r:id="rId52"/>
  </p:handoutMasterIdLst>
  <p:sldIdLst>
    <p:sldId id="1497" r:id="rId2"/>
    <p:sldId id="1593" r:id="rId3"/>
    <p:sldId id="1608" r:id="rId4"/>
    <p:sldId id="1597" r:id="rId5"/>
    <p:sldId id="1598" r:id="rId6"/>
    <p:sldId id="1600" r:id="rId7"/>
    <p:sldId id="1599" r:id="rId8"/>
    <p:sldId id="1601" r:id="rId9"/>
    <p:sldId id="1602" r:id="rId10"/>
    <p:sldId id="1609" r:id="rId11"/>
    <p:sldId id="1489" r:id="rId12"/>
    <p:sldId id="1572" r:id="rId13"/>
    <p:sldId id="1573" r:id="rId14"/>
    <p:sldId id="1574" r:id="rId15"/>
    <p:sldId id="1575" r:id="rId16"/>
    <p:sldId id="1576" r:id="rId17"/>
    <p:sldId id="1577" r:id="rId18"/>
    <p:sldId id="1581" r:id="rId19"/>
    <p:sldId id="1620" r:id="rId20"/>
    <p:sldId id="1580" r:id="rId21"/>
    <p:sldId id="1603" r:id="rId22"/>
    <p:sldId id="1594" r:id="rId23"/>
    <p:sldId id="1607" r:id="rId24"/>
    <p:sldId id="1589" r:id="rId25"/>
    <p:sldId id="1596" r:id="rId26"/>
    <p:sldId id="1592" r:id="rId27"/>
    <p:sldId id="1591" r:id="rId28"/>
    <p:sldId id="1590" r:id="rId29"/>
    <p:sldId id="1604" r:id="rId30"/>
    <p:sldId id="1611" r:id="rId31"/>
    <p:sldId id="1566" r:id="rId32"/>
    <p:sldId id="1567" r:id="rId33"/>
    <p:sldId id="1568" r:id="rId34"/>
    <p:sldId id="1570" r:id="rId35"/>
    <p:sldId id="1362" r:id="rId36"/>
    <p:sldId id="1569" r:id="rId37"/>
    <p:sldId id="1582" r:id="rId38"/>
    <p:sldId id="1578" r:id="rId39"/>
    <p:sldId id="1583" r:id="rId40"/>
    <p:sldId id="1621" r:id="rId41"/>
    <p:sldId id="1586" r:id="rId42"/>
    <p:sldId id="1606" r:id="rId43"/>
    <p:sldId id="1616" r:id="rId44"/>
    <p:sldId id="1584" r:id="rId45"/>
    <p:sldId id="1615" r:id="rId46"/>
    <p:sldId id="1613" r:id="rId47"/>
    <p:sldId id="1605" r:id="rId48"/>
    <p:sldId id="1612" r:id="rId49"/>
    <p:sldId id="1618" r:id="rId50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5F701"/>
    <a:srgbClr val="E424EA"/>
    <a:srgbClr val="E4E49A"/>
    <a:srgbClr val="FCBA78"/>
    <a:srgbClr val="E5E1B2"/>
    <a:srgbClr val="4CDE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82" autoAdjust="0"/>
    <p:restoredTop sz="96103" autoAdjust="0"/>
  </p:normalViewPr>
  <p:slideViewPr>
    <p:cSldViewPr snapToGrid="0" snapToObjects="1">
      <p:cViewPr>
        <p:scale>
          <a:sx n="170" d="100"/>
          <a:sy n="170" d="100"/>
        </p:scale>
        <p:origin x="384" y="1200"/>
      </p:cViewPr>
      <p:guideLst>
        <p:guide orient="horz" pos="1620"/>
        <p:guide pos="2880"/>
      </p:guideLst>
    </p:cSldViewPr>
  </p:slideViewPr>
  <p:notesTextViewPr>
    <p:cViewPr>
      <p:scale>
        <a:sx n="85" d="100"/>
        <a:sy n="8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0EE8B9-7048-E245-BE2F-1374BE5408F2}" type="datetimeFigureOut">
              <a:rPr lang="en-US" smtClean="0"/>
              <a:t>6/28/25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4CCEFC-6E8B-B743-AFE9-4C5BF3F94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0510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686146-0E38-724C-8F8F-8FF46B4BA8C5}" type="datetimeFigureOut">
              <a:rPr lang="en-US" smtClean="0"/>
              <a:pPr/>
              <a:t>6/28/25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38A572-61CB-384F-BB4C-DB6F1BE60B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8252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1D5E15-BF9F-C746-DAAA-500C2CA34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7A0886-4A89-B1C4-ADE9-E8B79BB0EF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EBDD6C-933C-0157-6EDF-FCD5132C60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3054C8-CE30-BD51-5057-9B52AC048EF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9181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75705-563B-FB7C-4E70-D193F420F6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633FAC-2E08-FF37-588D-15E90CCBBE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2315EE-AABD-C1A9-475A-171B429CA5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7649D9-AEB7-72D3-938B-C2C32C01BE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751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6A390-F353-A942-B1EC-182107C9CD39}" type="datetime1">
              <a:rPr lang="it-IT" smtClean="0"/>
              <a:t>28/06/25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135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1F51A-CE5E-E748-A830-FE93B106B54D}" type="datetime1">
              <a:rPr lang="it-IT" smtClean="0"/>
              <a:t>28/06/25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230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213CC-B590-AC47-B794-68704C5FB3E1}" type="datetime1">
              <a:rPr lang="it-IT" smtClean="0"/>
              <a:t>28/06/25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074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DCEC6-B19E-384D-B71E-62CC78295F4A}" type="datetime1">
              <a:rPr lang="it-IT" smtClean="0"/>
              <a:t>28/06/25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287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7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6AF78-90E5-BE43-819D-C3FB19FF949B}" type="datetime1">
              <a:rPr lang="it-IT" smtClean="0"/>
              <a:t>28/06/25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155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7D95-F0E3-E247-BCE0-771CD02EEEE6}" type="datetime1">
              <a:rPr lang="it-IT" smtClean="0"/>
              <a:t>28/06/25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35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EF577-23AC-354A-A7DE-66F64868466C}" type="datetime1">
              <a:rPr lang="it-IT" smtClean="0"/>
              <a:t>28/06/25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976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2E39-976D-7647-8E52-FDC2C48B6F36}" type="datetime1">
              <a:rPr lang="it-IT" smtClean="0"/>
              <a:t>28/06/25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26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C3CF-3BBA-FF44-99FE-581A4605639B}" type="datetime1">
              <a:rPr lang="it-IT" smtClean="0"/>
              <a:t>28/06/25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83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8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7B41D-237A-5847-AF91-4703BAB8DA8F}" type="datetime1">
              <a:rPr lang="it-IT" smtClean="0"/>
              <a:t>28/06/25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543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6A13E-44B7-0F48-B289-6CB9735EB302}" type="datetime1">
              <a:rPr lang="it-IT" smtClean="0"/>
              <a:t>28/06/25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399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D5165-5239-3648-9EB3-6D0B1CB4855A}" type="datetime1">
              <a:rPr lang="it-IT" smtClean="0"/>
              <a:t>28/06/25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613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3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4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0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png"/><Relationship Id="rId4" Type="http://schemas.openxmlformats.org/officeDocument/2006/relationships/image" Target="../media/image61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13" Type="http://schemas.openxmlformats.org/officeDocument/2006/relationships/image" Target="../media/image91.png"/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12" Type="http://schemas.openxmlformats.org/officeDocument/2006/relationships/image" Target="../media/image90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11" Type="http://schemas.openxmlformats.org/officeDocument/2006/relationships/image" Target="../media/image89.png"/><Relationship Id="rId5" Type="http://schemas.openxmlformats.org/officeDocument/2006/relationships/image" Target="../media/image83.png"/><Relationship Id="rId10" Type="http://schemas.openxmlformats.org/officeDocument/2006/relationships/image" Target="../media/image88.png"/><Relationship Id="rId4" Type="http://schemas.openxmlformats.org/officeDocument/2006/relationships/image" Target="../media/image82.png"/><Relationship Id="rId9" Type="http://schemas.openxmlformats.org/officeDocument/2006/relationships/image" Target="../media/image87.png"/><Relationship Id="rId14" Type="http://schemas.openxmlformats.org/officeDocument/2006/relationships/image" Target="../media/image92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8.jpg"/><Relationship Id="rId5" Type="http://schemas.openxmlformats.org/officeDocument/2006/relationships/image" Target="../media/image107.png"/><Relationship Id="rId4" Type="http://schemas.openxmlformats.org/officeDocument/2006/relationships/image" Target="../media/image10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7" Type="http://schemas.openxmlformats.org/officeDocument/2006/relationships/image" Target="../media/image114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3.png"/><Relationship Id="rId5" Type="http://schemas.openxmlformats.org/officeDocument/2006/relationships/image" Target="../media/image112.png"/><Relationship Id="rId4" Type="http://schemas.openxmlformats.org/officeDocument/2006/relationships/image" Target="../media/image11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9.png"/><Relationship Id="rId5" Type="http://schemas.openxmlformats.org/officeDocument/2006/relationships/image" Target="../media/image118.png"/><Relationship Id="rId4" Type="http://schemas.openxmlformats.org/officeDocument/2006/relationships/image" Target="../media/image11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7" Type="http://schemas.openxmlformats.org/officeDocument/2006/relationships/image" Target="../media/image114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4.png"/><Relationship Id="rId5" Type="http://schemas.openxmlformats.org/officeDocument/2006/relationships/image" Target="../media/image123.png"/><Relationship Id="rId4" Type="http://schemas.openxmlformats.org/officeDocument/2006/relationships/image" Target="../media/image12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8.png"/><Relationship Id="rId5" Type="http://schemas.openxmlformats.org/officeDocument/2006/relationships/image" Target="../media/image16.png"/><Relationship Id="rId4" Type="http://schemas.openxmlformats.org/officeDocument/2006/relationships/image" Target="../media/image127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1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8105F2-591F-4FFA-0519-7E584E9F17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1F94C67-648E-D29C-8FDB-BC802B0C2801}"/>
              </a:ext>
            </a:extLst>
          </p:cNvPr>
          <p:cNvSpPr/>
          <p:nvPr/>
        </p:nvSpPr>
        <p:spPr>
          <a:xfrm>
            <a:off x="0" y="0"/>
            <a:ext cx="9144000" cy="5398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59E49F-5F48-C426-1C44-3BDABDB462CD}"/>
              </a:ext>
            </a:extLst>
          </p:cNvPr>
          <p:cNvSpPr txBox="1"/>
          <p:nvPr/>
        </p:nvSpPr>
        <p:spPr>
          <a:xfrm>
            <a:off x="2241856" y="1512930"/>
            <a:ext cx="3606180" cy="106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T" sz="3000" b="1" dirty="0">
                <a:solidFill>
                  <a:schemeClr val="accent1">
                    <a:lumMod val="75000"/>
                  </a:schemeClr>
                </a:solidFill>
              </a:rPr>
              <a:t>Particle Identification</a:t>
            </a:r>
          </a:p>
          <a:p>
            <a:pPr algn="ctr"/>
            <a:endParaRPr lang="en-IT" sz="8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en-IT" sz="2500" b="1" dirty="0">
                <a:solidFill>
                  <a:schemeClr val="accent1">
                    <a:lumMod val="75000"/>
                  </a:schemeClr>
                </a:solidFill>
              </a:rPr>
              <a:t>Lesson 1 - Detectors</a:t>
            </a:r>
          </a:p>
        </p:txBody>
      </p:sp>
      <p:sp>
        <p:nvSpPr>
          <p:cNvPr id="2061" name="TextBox 2060">
            <a:extLst>
              <a:ext uri="{FF2B5EF4-FFF2-40B4-BE49-F238E27FC236}">
                <a16:creationId xmlns:a16="http://schemas.microsoft.com/office/drawing/2014/main" id="{CB26F99A-C168-CE26-FEA9-82FF4FF8E597}"/>
              </a:ext>
            </a:extLst>
          </p:cNvPr>
          <p:cNvSpPr txBox="1"/>
          <p:nvPr/>
        </p:nvSpPr>
        <p:spPr>
          <a:xfrm>
            <a:off x="2909155" y="3217683"/>
            <a:ext cx="2299476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>
                <a:solidFill>
                  <a:schemeClr val="accent1">
                    <a:lumMod val="75000"/>
                  </a:schemeClr>
                </a:solidFill>
              </a:rPr>
              <a:t>M. Contalbrigo – INFN Ferrara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036EC1-6CD7-29D0-E72C-0D5E1059E2B0}"/>
              </a:ext>
            </a:extLst>
          </p:cNvPr>
          <p:cNvSpPr txBox="1"/>
          <p:nvPr/>
        </p:nvSpPr>
        <p:spPr>
          <a:xfrm>
            <a:off x="1244040" y="3620205"/>
            <a:ext cx="6351226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00" b="0" i="0" dirty="0">
                <a:solidFill>
                  <a:schemeClr val="accent1">
                    <a:lumMod val="75000"/>
                  </a:schemeClr>
                </a:solidFill>
                <a:effectLst/>
              </a:rPr>
              <a:t>2</a:t>
            </a:r>
            <a:r>
              <a:rPr lang="en-GB" sz="1300" b="0" i="0" baseline="30000" dirty="0">
                <a:solidFill>
                  <a:schemeClr val="accent1">
                    <a:lumMod val="75000"/>
                  </a:schemeClr>
                </a:solidFill>
                <a:effectLst/>
              </a:rPr>
              <a:t>nd</a:t>
            </a:r>
            <a:r>
              <a:rPr lang="en-GB" sz="1300" b="0" i="0" dirty="0">
                <a:solidFill>
                  <a:schemeClr val="accent1">
                    <a:lumMod val="75000"/>
                  </a:schemeClr>
                </a:solidFill>
                <a:effectLst/>
              </a:rPr>
              <a:t> European School on the Physics of the EIC and Related Topics, </a:t>
            </a:r>
            <a:r>
              <a:rPr lang="en-IT" sz="1300" dirty="0">
                <a:solidFill>
                  <a:schemeClr val="accent1">
                    <a:lumMod val="75000"/>
                  </a:schemeClr>
                </a:solidFill>
              </a:rPr>
              <a:t>22</a:t>
            </a:r>
            <a:r>
              <a:rPr lang="en-IT" sz="1300" baseline="30000" dirty="0">
                <a:solidFill>
                  <a:schemeClr val="accent1">
                    <a:lumMod val="75000"/>
                  </a:schemeClr>
                </a:solidFill>
              </a:rPr>
              <a:t>th</a:t>
            </a:r>
            <a:r>
              <a:rPr lang="en-IT" sz="1300" dirty="0">
                <a:solidFill>
                  <a:schemeClr val="accent1">
                    <a:lumMod val="75000"/>
                  </a:schemeClr>
                </a:solidFill>
              </a:rPr>
              <a:t> June – 2</a:t>
            </a:r>
            <a:r>
              <a:rPr lang="en-IT" sz="1300" baseline="30000" dirty="0">
                <a:solidFill>
                  <a:schemeClr val="accent1">
                    <a:lumMod val="75000"/>
                  </a:schemeClr>
                </a:solidFill>
              </a:rPr>
              <a:t>nd </a:t>
            </a:r>
            <a:r>
              <a:rPr lang="en-IT" sz="1300" dirty="0">
                <a:solidFill>
                  <a:schemeClr val="accent1">
                    <a:lumMod val="75000"/>
                  </a:schemeClr>
                </a:solidFill>
              </a:rPr>
              <a:t>July,  2025</a:t>
            </a:r>
            <a:endParaRPr lang="en-GB" sz="1300" b="0" i="0" dirty="0"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FA76E14-8A2E-9B07-2985-BBCC4272BD9F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A6A8065A-56DB-2B3A-BCBA-A4D64A09BF08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1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5" name="Fußzeilenplatzhalter 7">
            <a:extLst>
              <a:ext uri="{FF2B5EF4-FFF2-40B4-BE49-F238E27FC236}">
                <a16:creationId xmlns:a16="http://schemas.microsoft.com/office/drawing/2014/main" id="{C804B004-C532-73E4-31F3-A5A40F869C8C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9" name="Fußzeilenplatzhalter 7">
            <a:extLst>
              <a:ext uri="{FF2B5EF4-FFF2-40B4-BE49-F238E27FC236}">
                <a16:creationId xmlns:a16="http://schemas.microsoft.com/office/drawing/2014/main" id="{265D32F7-FA63-FAF0-FE45-081E4F2F2160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</p:spTree>
    <p:extLst>
      <p:ext uri="{BB962C8B-B14F-4D97-AF65-F5344CB8AC3E}">
        <p14:creationId xmlns:p14="http://schemas.microsoft.com/office/powerpoint/2010/main" val="14177490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930AAF-51C7-57EF-F2B0-EAE940A971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AAA5CB5-D74D-A3D1-8392-04A6B924213C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1C28DA6-C090-2421-D812-E2C8652CF722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11" name="Foliennummernplatzhalter 6">
            <a:extLst>
              <a:ext uri="{FF2B5EF4-FFF2-40B4-BE49-F238E27FC236}">
                <a16:creationId xmlns:a16="http://schemas.microsoft.com/office/drawing/2014/main" id="{34BF8E77-7BCB-16D9-F535-A797C3359EF6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10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12" name="Fußzeilenplatzhalter 7">
            <a:extLst>
              <a:ext uri="{FF2B5EF4-FFF2-40B4-BE49-F238E27FC236}">
                <a16:creationId xmlns:a16="http://schemas.microsoft.com/office/drawing/2014/main" id="{4127DF54-41D5-90DB-3D83-B823A17C009A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13" name="Fußzeilenplatzhalter 7">
            <a:extLst>
              <a:ext uri="{FF2B5EF4-FFF2-40B4-BE49-F238E27FC236}">
                <a16:creationId xmlns:a16="http://schemas.microsoft.com/office/drawing/2014/main" id="{E5541213-8BF0-ADF5-825B-19EF20912DBB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DCC0B5-8DE4-E29A-2ADF-DE916976391B}"/>
              </a:ext>
            </a:extLst>
          </p:cNvPr>
          <p:cNvSpPr txBox="1"/>
          <p:nvPr/>
        </p:nvSpPr>
        <p:spPr>
          <a:xfrm>
            <a:off x="2223378" y="1629167"/>
            <a:ext cx="441178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T" sz="3000" b="1" dirty="0">
                <a:solidFill>
                  <a:schemeClr val="accent1">
                    <a:lumMod val="75000"/>
                  </a:schemeClr>
                </a:solidFill>
              </a:rPr>
              <a:t>PID as Tracking By-product</a:t>
            </a:r>
            <a:endParaRPr lang="en-IT" sz="25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42620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888563-11B8-141A-FF30-65B01ACBAD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46DBB6F-B143-E358-3415-B55E1AA927F3}"/>
              </a:ext>
            </a:extLst>
          </p:cNvPr>
          <p:cNvSpPr/>
          <p:nvPr/>
        </p:nvSpPr>
        <p:spPr>
          <a:xfrm>
            <a:off x="6933363" y="835669"/>
            <a:ext cx="156985" cy="231687"/>
          </a:xfrm>
          <a:prstGeom prst="rect">
            <a:avLst/>
          </a:prstGeom>
          <a:solidFill>
            <a:srgbClr val="F5F701">
              <a:alpha val="66858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7C8592-2230-10BF-FC39-5C5D2C8EB74D}"/>
              </a:ext>
            </a:extLst>
          </p:cNvPr>
          <p:cNvSpPr/>
          <p:nvPr/>
        </p:nvSpPr>
        <p:spPr>
          <a:xfrm>
            <a:off x="7531328" y="838880"/>
            <a:ext cx="198765" cy="231687"/>
          </a:xfrm>
          <a:prstGeom prst="rect">
            <a:avLst/>
          </a:prstGeom>
          <a:solidFill>
            <a:srgbClr val="F5F701">
              <a:alpha val="66858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1D006E3-42DF-E294-9669-94C7C5C14246}"/>
              </a:ext>
            </a:extLst>
          </p:cNvPr>
          <p:cNvSpPr txBox="1"/>
          <p:nvPr/>
        </p:nvSpPr>
        <p:spPr>
          <a:xfrm>
            <a:off x="6891583" y="800835"/>
            <a:ext cx="9589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/>
              <a:t>p = </a:t>
            </a:r>
            <a:r>
              <a:rPr lang="en-IT" sz="1400" dirty="0">
                <a:latin typeface="Symbol" pitchFamily="2" charset="2"/>
              </a:rPr>
              <a:t>g</a:t>
            </a:r>
            <a:r>
              <a:rPr lang="en-IT" sz="1400" dirty="0"/>
              <a:t> m </a:t>
            </a:r>
            <a:r>
              <a:rPr lang="en-IT" sz="1400" dirty="0">
                <a:latin typeface="Symbol" pitchFamily="2" charset="2"/>
              </a:rPr>
              <a:t>b</a:t>
            </a:r>
            <a:r>
              <a:rPr lang="en-IT" sz="1400" dirty="0"/>
              <a:t>c </a:t>
            </a:r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9E53E33A-6D7F-895B-7A4D-2AD8C829FD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115296"/>
              </p:ext>
            </p:extLst>
          </p:nvPr>
        </p:nvGraphicFramePr>
        <p:xfrm>
          <a:off x="275276" y="1638243"/>
          <a:ext cx="8460417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0139">
                  <a:extLst>
                    <a:ext uri="{9D8B030D-6E8A-4147-A177-3AD203B41FA5}">
                      <a16:colId xmlns:a16="http://schemas.microsoft.com/office/drawing/2014/main" val="3066361903"/>
                    </a:ext>
                  </a:extLst>
                </a:gridCol>
                <a:gridCol w="2820139">
                  <a:extLst>
                    <a:ext uri="{9D8B030D-6E8A-4147-A177-3AD203B41FA5}">
                      <a16:colId xmlns:a16="http://schemas.microsoft.com/office/drawing/2014/main" val="1545857409"/>
                    </a:ext>
                  </a:extLst>
                </a:gridCol>
                <a:gridCol w="2820139">
                  <a:extLst>
                    <a:ext uri="{9D8B030D-6E8A-4147-A177-3AD203B41FA5}">
                      <a16:colId xmlns:a16="http://schemas.microsoft.com/office/drawing/2014/main" val="9805244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T" sz="1300" dirty="0"/>
                        <a:t>Process</a:t>
                      </a: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T" sz="1300" dirty="0"/>
                        <a:t>Particle</a:t>
                      </a: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T" sz="1300" dirty="0"/>
                        <a:t>Equipment</a:t>
                      </a: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53148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T" sz="1300" dirty="0"/>
                        <a:t>Energy Loss (dE/dx)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T" sz="1300" dirty="0"/>
                        <a:t>Hadrons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T" sz="1300" dirty="0"/>
                        <a:t>Tracking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5786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T" sz="1300" dirty="0"/>
                        <a:t>Transition Radiation (TDR)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T" sz="1300" dirty="0"/>
                        <a:t>Electrons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T" sz="1300" dirty="0"/>
                        <a:t>Tracking sensitive to X-ray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88918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T" sz="1300" dirty="0"/>
                        <a:t>Time-of-Flight (TOF)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T" sz="1300" dirty="0"/>
                        <a:t>Hadrons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T" sz="1300" dirty="0"/>
                        <a:t>Timing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49961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T" sz="1300" dirty="0"/>
                        <a:t>Cherenkov Radiation 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T" sz="1300" dirty="0"/>
                        <a:t>Hadrons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T" sz="1300" dirty="0"/>
                        <a:t>Cherenkov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2763406"/>
                  </a:ext>
                </a:extLst>
              </a:tr>
            </a:tbl>
          </a:graphicData>
        </a:graphic>
      </p:graphicFrame>
      <p:sp>
        <p:nvSpPr>
          <p:cNvPr id="15" name="Rectangle 14">
            <a:extLst>
              <a:ext uri="{FF2B5EF4-FFF2-40B4-BE49-F238E27FC236}">
                <a16:creationId xmlns:a16="http://schemas.microsoft.com/office/drawing/2014/main" id="{8198FA76-D1C5-C122-F119-3C77D727FFC0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F4C179F-6B49-0102-1415-AB438DDDD527}"/>
              </a:ext>
            </a:extLst>
          </p:cNvPr>
          <p:cNvSpPr/>
          <p:nvPr/>
        </p:nvSpPr>
        <p:spPr>
          <a:xfrm>
            <a:off x="3834839" y="-31962"/>
            <a:ext cx="1365246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PID by Tracking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FE47C3-1BC8-8027-A3FB-D627ADAED673}"/>
              </a:ext>
            </a:extLst>
          </p:cNvPr>
          <p:cNvSpPr txBox="1"/>
          <p:nvPr/>
        </p:nvSpPr>
        <p:spPr>
          <a:xfrm>
            <a:off x="275276" y="724051"/>
            <a:ext cx="58256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/>
              <a:t>Assume to know the momentum (by tracking the bending in a magnetic field)</a:t>
            </a:r>
          </a:p>
          <a:p>
            <a:r>
              <a:rPr lang="en-IT" sz="800" dirty="0"/>
              <a:t> </a:t>
            </a:r>
          </a:p>
          <a:p>
            <a:r>
              <a:rPr lang="en-IT" sz="1400" dirty="0"/>
              <a:t>Get the mass by measuring the velocity (</a:t>
            </a:r>
            <a:r>
              <a:rPr lang="en-IT" sz="1400" dirty="0">
                <a:latin typeface="Symbol" pitchFamily="2" charset="2"/>
              </a:rPr>
              <a:t>b</a:t>
            </a:r>
            <a:r>
              <a:rPr lang="en-IT" sz="1400" dirty="0"/>
              <a:t>c)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98F4D7A-07FB-2B5E-4F9E-CF5EEB62F3F3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EA737E50-2D24-D55B-3F1B-684E69D0F1B5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11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158C58D1-07D9-6A68-9051-B90AAC44F76E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9" name="Fußzeilenplatzhalter 7">
            <a:extLst>
              <a:ext uri="{FF2B5EF4-FFF2-40B4-BE49-F238E27FC236}">
                <a16:creationId xmlns:a16="http://schemas.microsoft.com/office/drawing/2014/main" id="{848F42D8-1F85-2623-0633-80E34C34C591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</p:spTree>
    <p:extLst>
      <p:ext uri="{BB962C8B-B14F-4D97-AF65-F5344CB8AC3E}">
        <p14:creationId xmlns:p14="http://schemas.microsoft.com/office/powerpoint/2010/main" val="5806430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366C8C-6415-D332-3589-EE0F5FD78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46364F2E-58E3-201F-DA5D-25B6DE83FC51}"/>
              </a:ext>
            </a:extLst>
          </p:cNvPr>
          <p:cNvSpPr/>
          <p:nvPr/>
        </p:nvSpPr>
        <p:spPr>
          <a:xfrm>
            <a:off x="1002825" y="413314"/>
            <a:ext cx="7186315" cy="448360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5740FFA-24B8-0C51-25D0-6AEE1C8AA700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6D988BB-F061-9455-1AAB-CEB10ADEDC90}"/>
              </a:ext>
            </a:extLst>
          </p:cNvPr>
          <p:cNvSpPr/>
          <p:nvPr/>
        </p:nvSpPr>
        <p:spPr>
          <a:xfrm>
            <a:off x="3971194" y="-31962"/>
            <a:ext cx="1092543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Energy Loss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1AD3514-B698-5264-29D3-0B5E2A6511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8922" y="439432"/>
            <a:ext cx="6200697" cy="4357247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7032F5D-7551-7D45-4A32-A6E587459FF1}"/>
              </a:ext>
            </a:extLst>
          </p:cNvPr>
          <p:cNvSpPr/>
          <p:nvPr/>
        </p:nvSpPr>
        <p:spPr>
          <a:xfrm>
            <a:off x="1328922" y="439720"/>
            <a:ext cx="3833797" cy="1632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22CFC69-951D-C9C5-90D2-32DAB576CBF7}"/>
              </a:ext>
            </a:extLst>
          </p:cNvPr>
          <p:cNvSpPr/>
          <p:nvPr/>
        </p:nvSpPr>
        <p:spPr>
          <a:xfrm flipV="1">
            <a:off x="1278541" y="529160"/>
            <a:ext cx="74657" cy="42753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0966E32-B249-2C09-04E1-A95EF6C732E2}"/>
              </a:ext>
            </a:extLst>
          </p:cNvPr>
          <p:cNvSpPr/>
          <p:nvPr/>
        </p:nvSpPr>
        <p:spPr>
          <a:xfrm>
            <a:off x="4246858" y="3523009"/>
            <a:ext cx="3833797" cy="1373911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CB715C6-3F0B-EC3B-4FE8-DB81D8C53952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8331CF1B-A1CD-2174-A70C-380866F3DFEC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12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6" name="Fußzeilenplatzhalter 7">
            <a:extLst>
              <a:ext uri="{FF2B5EF4-FFF2-40B4-BE49-F238E27FC236}">
                <a16:creationId xmlns:a16="http://schemas.microsoft.com/office/drawing/2014/main" id="{042F1A37-E931-5140-08A6-36247305CFEA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7" name="Fußzeilenplatzhalter 7">
            <a:extLst>
              <a:ext uri="{FF2B5EF4-FFF2-40B4-BE49-F238E27FC236}">
                <a16:creationId xmlns:a16="http://schemas.microsoft.com/office/drawing/2014/main" id="{1E8C53AA-5B9A-2969-B8AA-F40770F57BEF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</p:spTree>
    <p:extLst>
      <p:ext uri="{BB962C8B-B14F-4D97-AF65-F5344CB8AC3E}">
        <p14:creationId xmlns:p14="http://schemas.microsoft.com/office/powerpoint/2010/main" val="7545527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94128-E2FC-1E53-C7DD-DC55E7F615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2A7F9966-472B-6BAD-9C3F-2AC4F22D96A0}"/>
              </a:ext>
            </a:extLst>
          </p:cNvPr>
          <p:cNvSpPr/>
          <p:nvPr/>
        </p:nvSpPr>
        <p:spPr>
          <a:xfrm>
            <a:off x="4529741" y="2980210"/>
            <a:ext cx="874215" cy="18011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6D1007B-B30E-5A7B-8AC2-E0E649EE8AD4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DE57996-33D8-A23C-DE7E-23CBDD233202}"/>
              </a:ext>
            </a:extLst>
          </p:cNvPr>
          <p:cNvSpPr/>
          <p:nvPr/>
        </p:nvSpPr>
        <p:spPr>
          <a:xfrm>
            <a:off x="4198306" y="-31962"/>
            <a:ext cx="638316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 err="1">
                <a:ln w="1905"/>
                <a:solidFill>
                  <a:schemeClr val="bg1"/>
                </a:solidFill>
                <a:latin typeface="Calibri"/>
              </a:rPr>
              <a:t>dE</a:t>
            </a: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/dx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1D2DA87-FEF8-8D79-4232-AD3E912CBC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690" y="433439"/>
            <a:ext cx="4244581" cy="434787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BFEEB35-2B9B-C853-95F1-E45767D1CF8F}"/>
              </a:ext>
            </a:extLst>
          </p:cNvPr>
          <p:cNvSpPr txBox="1"/>
          <p:nvPr/>
        </p:nvSpPr>
        <p:spPr>
          <a:xfrm>
            <a:off x="5030119" y="447153"/>
            <a:ext cx="3406253" cy="23852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A by-product of a tracking detector</a:t>
            </a:r>
          </a:p>
          <a:p>
            <a:endParaRPr lang="en-IT" sz="800" dirty="0"/>
          </a:p>
          <a:p>
            <a:r>
              <a:rPr lang="en-IT" sz="1300" dirty="0"/>
              <a:t>Average over several signals: </a:t>
            </a:r>
          </a:p>
          <a:p>
            <a:r>
              <a:rPr lang="en-IT" sz="1300" dirty="0"/>
              <a:t>    - many layers (straw tubes, silicon detctors)</a:t>
            </a:r>
          </a:p>
          <a:p>
            <a:r>
              <a:rPr lang="en-IT" sz="1300" dirty="0"/>
              <a:t>    - many electrodes over a big volume  (TPC)</a:t>
            </a:r>
          </a:p>
          <a:p>
            <a:endParaRPr lang="en-IT" sz="800" dirty="0"/>
          </a:p>
          <a:p>
            <a:r>
              <a:rPr lang="en-IT" sz="1300" dirty="0"/>
              <a:t>Different particles creates distinctive bands in</a:t>
            </a:r>
          </a:p>
          <a:p>
            <a:r>
              <a:rPr lang="en-GB" sz="1300" dirty="0"/>
              <a:t>t</a:t>
            </a:r>
            <a:r>
              <a:rPr lang="en-IT" sz="1300" dirty="0"/>
              <a:t>he </a:t>
            </a:r>
            <a:r>
              <a:rPr lang="en-IT" sz="1300" i="1" dirty="0"/>
              <a:t>dE/dx</a:t>
            </a:r>
            <a:r>
              <a:rPr lang="en-IT" sz="1300" dirty="0"/>
              <a:t> vs </a:t>
            </a:r>
            <a:r>
              <a:rPr lang="en-IT" sz="1300" i="1" dirty="0"/>
              <a:t>p</a:t>
            </a:r>
            <a:r>
              <a:rPr lang="en-IT" sz="1300" dirty="0"/>
              <a:t> correlation plane</a:t>
            </a:r>
          </a:p>
          <a:p>
            <a:endParaRPr lang="en-IT" sz="800" dirty="0"/>
          </a:p>
          <a:p>
            <a:r>
              <a:rPr lang="en-IT" sz="1300" dirty="0"/>
              <a:t>Identification is possible where the bands do </a:t>
            </a:r>
          </a:p>
          <a:p>
            <a:r>
              <a:rPr lang="en-IT" sz="1300" dirty="0"/>
              <a:t>not overlap (low energy)</a:t>
            </a:r>
          </a:p>
          <a:p>
            <a:endParaRPr lang="en-IT" sz="800" dirty="0"/>
          </a:p>
          <a:p>
            <a:r>
              <a:rPr lang="en-IT" sz="1300" dirty="0"/>
              <a:t>A truncated mean is used to reject fluctuations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B88ADD-1256-E1B0-FBD1-63B22A6479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4406" y="2980941"/>
            <a:ext cx="3525199" cy="181867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EC38D52-E5CD-0E44-4380-C704957556E9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D1BEF759-1AA5-E6C5-F8B5-5834A41A946B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13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93314242-D363-8683-684C-29C450FA0717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10" name="Fußzeilenplatzhalter 7">
            <a:extLst>
              <a:ext uri="{FF2B5EF4-FFF2-40B4-BE49-F238E27FC236}">
                <a16:creationId xmlns:a16="http://schemas.microsoft.com/office/drawing/2014/main" id="{1C8C7A63-5CE3-BE16-6C1F-E7B6D6E82D6C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F4EFBB7-9817-FD76-DE4E-8A9AC2E9B2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4083677" y="3468533"/>
            <a:ext cx="1808601" cy="83195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8022A0F-AE93-C20D-D062-8E7A12CC81F8}"/>
              </a:ext>
            </a:extLst>
          </p:cNvPr>
          <p:cNvSpPr txBox="1"/>
          <p:nvPr/>
        </p:nvSpPr>
        <p:spPr>
          <a:xfrm>
            <a:off x="4459251" y="2953352"/>
            <a:ext cx="3129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/>
              <a:t>1</a:t>
            </a:r>
            <a:r>
              <a:rPr lang="en-IT" sz="1000" baseline="30000" dirty="0"/>
              <a:t>st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0BBBA4A-360E-60AA-A0D8-84B5BB1F9939}"/>
              </a:ext>
            </a:extLst>
          </p:cNvPr>
          <p:cNvSpPr txBox="1"/>
          <p:nvPr/>
        </p:nvSpPr>
        <p:spPr>
          <a:xfrm>
            <a:off x="4917597" y="2954785"/>
            <a:ext cx="3577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/>
              <a:t>Tot</a:t>
            </a:r>
          </a:p>
        </p:txBody>
      </p:sp>
    </p:spTree>
    <p:extLst>
      <p:ext uri="{BB962C8B-B14F-4D97-AF65-F5344CB8AC3E}">
        <p14:creationId xmlns:p14="http://schemas.microsoft.com/office/powerpoint/2010/main" val="3298839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5C35BD-AD2E-7EC5-A7E4-5435676DE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E757B058-4ECB-7C90-93B9-9879BB7DB8FA}"/>
              </a:ext>
            </a:extLst>
          </p:cNvPr>
          <p:cNvSpPr/>
          <p:nvPr/>
        </p:nvSpPr>
        <p:spPr>
          <a:xfrm>
            <a:off x="6971256" y="427528"/>
            <a:ext cx="1999986" cy="12657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05CA9A2-EDEB-11FF-DD17-A44E508E9F02}"/>
              </a:ext>
            </a:extLst>
          </p:cNvPr>
          <p:cNvSpPr/>
          <p:nvPr/>
        </p:nvSpPr>
        <p:spPr>
          <a:xfrm>
            <a:off x="0" y="-8878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4F417BE-9D1D-2721-683D-13F1DDADD0E0}"/>
              </a:ext>
            </a:extLst>
          </p:cNvPr>
          <p:cNvSpPr/>
          <p:nvPr/>
        </p:nvSpPr>
        <p:spPr>
          <a:xfrm>
            <a:off x="3787011" y="-31962"/>
            <a:ext cx="1460914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Truncated Mean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DBB49D-8521-358E-89FD-1520C7D10F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433" y="1985673"/>
            <a:ext cx="4293567" cy="288628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4C76595-DE09-6B69-D264-6B74248326C3}"/>
              </a:ext>
            </a:extLst>
          </p:cNvPr>
          <p:cNvSpPr txBox="1"/>
          <p:nvPr/>
        </p:nvSpPr>
        <p:spPr>
          <a:xfrm>
            <a:off x="4710964" y="2265142"/>
            <a:ext cx="985078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00" dirty="0"/>
              <a:t>T</a:t>
            </a:r>
            <a:r>
              <a:rPr lang="en-IT" sz="1300" dirty="0"/>
              <a:t>o remove </a:t>
            </a:r>
          </a:p>
          <a:p>
            <a:r>
              <a:rPr lang="en-IT" sz="1300" dirty="0"/>
              <a:t>background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5970A4-3658-DC2B-5A75-AF7218F72FE4}"/>
              </a:ext>
            </a:extLst>
          </p:cNvPr>
          <p:cNvSpPr txBox="1"/>
          <p:nvPr/>
        </p:nvSpPr>
        <p:spPr>
          <a:xfrm>
            <a:off x="4710964" y="3206301"/>
            <a:ext cx="9254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/>
              <a:t>T</a:t>
            </a:r>
            <a:r>
              <a:rPr lang="en-IT" sz="1200" dirty="0"/>
              <a:t>o remove </a:t>
            </a:r>
          </a:p>
          <a:p>
            <a:r>
              <a:rPr lang="en-IT" sz="1200" dirty="0"/>
              <a:t>fluctuations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8C53AE0-D1AD-5705-0008-77194DA047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9946" y="2017275"/>
            <a:ext cx="2851296" cy="288628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128E511-F50B-F8E7-8247-D87B96B17B8F}"/>
              </a:ext>
            </a:extLst>
          </p:cNvPr>
          <p:cNvSpPr txBox="1"/>
          <p:nvPr/>
        </p:nvSpPr>
        <p:spPr>
          <a:xfrm>
            <a:off x="325130" y="1539426"/>
            <a:ext cx="589725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1300" dirty="0"/>
              <a:t>A truncated mean is used to reject fluctuations or </a:t>
            </a:r>
            <a:r>
              <a:rPr lang="en-IT" sz="1300" dirty="0">
                <a:latin typeface="Symbol" pitchFamily="2" charset="2"/>
              </a:rPr>
              <a:t>d</a:t>
            </a:r>
            <a:r>
              <a:rPr lang="en-IT" sz="1300" dirty="0"/>
              <a:t>-rays </a:t>
            </a:r>
            <a:r>
              <a:rPr lang="en-GB" sz="1300" dirty="0"/>
              <a:t>a</a:t>
            </a:r>
            <a:r>
              <a:rPr lang="en-IT" sz="1300" dirty="0"/>
              <a:t>nd increase resolution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51432D4-8205-6E2E-1F3F-21E99D5BBED7}"/>
              </a:ext>
            </a:extLst>
          </p:cNvPr>
          <p:cNvSpPr txBox="1"/>
          <p:nvPr/>
        </p:nvSpPr>
        <p:spPr>
          <a:xfrm>
            <a:off x="342843" y="536486"/>
            <a:ext cx="6171177" cy="8156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For thick layers or large sampling the dE distribution is approximated by a gaussian</a:t>
            </a:r>
          </a:p>
          <a:p>
            <a:endParaRPr lang="en-IT" sz="800" dirty="0"/>
          </a:p>
          <a:p>
            <a:r>
              <a:rPr lang="en-IT" sz="1300" dirty="0"/>
              <a:t>For thin layers of small sampling rare hard-collisions matter  (</a:t>
            </a:r>
            <a:r>
              <a:rPr lang="en-IT" sz="1300" dirty="0">
                <a:latin typeface="Symbol" pitchFamily="2" charset="2"/>
              </a:rPr>
              <a:t>d</a:t>
            </a:r>
            <a:r>
              <a:rPr lang="en-IT" sz="1300" dirty="0"/>
              <a:t>-rays, knock on electrons, </a:t>
            </a:r>
          </a:p>
          <a:p>
            <a:r>
              <a:rPr lang="en-IT" sz="1300" dirty="0"/>
              <a:t>bremmssthralung) and the dE distribution is described by a Landau distribution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AC98F0C-4A35-9699-B8A8-8A7812B3EC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5899" y="995597"/>
            <a:ext cx="1790700" cy="52705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C929388-E2CD-90FC-8EFA-15C22D905A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10395" y="519278"/>
            <a:ext cx="1328198" cy="490856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9CF8AB3B-EB73-96F4-C270-1CA97FD6E945}"/>
              </a:ext>
            </a:extLst>
          </p:cNvPr>
          <p:cNvSpPr/>
          <p:nvPr/>
        </p:nvSpPr>
        <p:spPr>
          <a:xfrm>
            <a:off x="7380998" y="2284392"/>
            <a:ext cx="1275460" cy="74780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F4D810D-E26C-8242-4313-F6ABABB84D36}"/>
              </a:ext>
            </a:extLst>
          </p:cNvPr>
          <p:cNvSpPr txBox="1"/>
          <p:nvPr/>
        </p:nvSpPr>
        <p:spPr>
          <a:xfrm>
            <a:off x="7135313" y="2327493"/>
            <a:ext cx="17668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/>
              <a:t>dE/dx resolution as a function </a:t>
            </a:r>
          </a:p>
          <a:p>
            <a:r>
              <a:rPr lang="en-IT" sz="1000" dirty="0"/>
              <a:t>of the truncation level 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E144FA06-E0B6-F1D8-A7AD-17BE5329E67D}"/>
              </a:ext>
            </a:extLst>
          </p:cNvPr>
          <p:cNvCxnSpPr/>
          <p:nvPr/>
        </p:nvCxnSpPr>
        <p:spPr>
          <a:xfrm flipV="1">
            <a:off x="7210395" y="3839655"/>
            <a:ext cx="335199" cy="215273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D210A175-9B85-EC00-C13D-652A83EC79DF}"/>
              </a:ext>
            </a:extLst>
          </p:cNvPr>
          <p:cNvSpPr txBox="1"/>
          <p:nvPr/>
        </p:nvSpPr>
        <p:spPr>
          <a:xfrm>
            <a:off x="6676662" y="4005751"/>
            <a:ext cx="9173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>
                <a:solidFill>
                  <a:srgbClr val="C00000"/>
                </a:solidFill>
              </a:rPr>
              <a:t>Best at 70%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E84F14-C257-36BD-026E-80ECDF0580E9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9" name="Foliennummernplatzhalter 6">
            <a:extLst>
              <a:ext uri="{FF2B5EF4-FFF2-40B4-BE49-F238E27FC236}">
                <a16:creationId xmlns:a16="http://schemas.microsoft.com/office/drawing/2014/main" id="{6F27BB2A-FAEF-D775-A402-0F81EAAE0362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14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13" name="Fußzeilenplatzhalter 7">
            <a:extLst>
              <a:ext uri="{FF2B5EF4-FFF2-40B4-BE49-F238E27FC236}">
                <a16:creationId xmlns:a16="http://schemas.microsoft.com/office/drawing/2014/main" id="{529AB0B8-C580-6F02-AD95-8D4387575F04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20" name="Fußzeilenplatzhalter 7">
            <a:extLst>
              <a:ext uri="{FF2B5EF4-FFF2-40B4-BE49-F238E27FC236}">
                <a16:creationId xmlns:a16="http://schemas.microsoft.com/office/drawing/2014/main" id="{07EBC965-EF04-003A-AAE1-A7DEA7104E9E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C85F5BD-535B-CEB3-FD8E-A0598CB1650B}"/>
              </a:ext>
            </a:extLst>
          </p:cNvPr>
          <p:cNvSpPr/>
          <p:nvPr/>
        </p:nvSpPr>
        <p:spPr>
          <a:xfrm>
            <a:off x="1419922" y="4408449"/>
            <a:ext cx="2884449" cy="40887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F2871B-A2BF-869D-853A-E18C23BC450F}"/>
              </a:ext>
            </a:extLst>
          </p:cNvPr>
          <p:cNvSpPr txBox="1"/>
          <p:nvPr/>
        </p:nvSpPr>
        <p:spPr>
          <a:xfrm>
            <a:off x="2819801" y="4465848"/>
            <a:ext cx="1684115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dE/dx (arbitrary units)</a:t>
            </a:r>
          </a:p>
        </p:txBody>
      </p:sp>
    </p:spTree>
    <p:extLst>
      <p:ext uri="{BB962C8B-B14F-4D97-AF65-F5344CB8AC3E}">
        <p14:creationId xmlns:p14="http://schemas.microsoft.com/office/powerpoint/2010/main" val="2602309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F5076E-EB7D-525A-F5AC-3CD1D5642F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DB9E2F78-C812-D69A-8FB3-AF36204AADA5}"/>
              </a:ext>
            </a:extLst>
          </p:cNvPr>
          <p:cNvSpPr/>
          <p:nvPr/>
        </p:nvSpPr>
        <p:spPr>
          <a:xfrm>
            <a:off x="356877" y="362497"/>
            <a:ext cx="3268065" cy="224173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6097DC4-E9B4-9769-052B-D75D731D883B}"/>
              </a:ext>
            </a:extLst>
          </p:cNvPr>
          <p:cNvSpPr/>
          <p:nvPr/>
        </p:nvSpPr>
        <p:spPr>
          <a:xfrm>
            <a:off x="356877" y="2705858"/>
            <a:ext cx="3268065" cy="22293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967BABA-BD46-14B1-708A-57A27D04C3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942" y="2819652"/>
            <a:ext cx="2872692" cy="201391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B6514AA-E9D1-63A6-F065-1EA303CD7373}"/>
              </a:ext>
            </a:extLst>
          </p:cNvPr>
          <p:cNvSpPr/>
          <p:nvPr/>
        </p:nvSpPr>
        <p:spPr>
          <a:xfrm>
            <a:off x="4192145" y="1919594"/>
            <a:ext cx="4594344" cy="301264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6840D4-1801-0A90-FA84-44019931C3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2583" y="1951233"/>
            <a:ext cx="4291642" cy="296568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98FD1D1-2C8D-12EB-8B40-0DE87B473D93}"/>
              </a:ext>
            </a:extLst>
          </p:cNvPr>
          <p:cNvSpPr/>
          <p:nvPr/>
        </p:nvSpPr>
        <p:spPr>
          <a:xfrm>
            <a:off x="4192145" y="558938"/>
            <a:ext cx="4594344" cy="130661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24CE309-5888-68B1-1249-FE0AB9D7F8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517" y="498564"/>
            <a:ext cx="3091085" cy="2088816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CDE20806-3EC5-FB80-EADF-2B2DFE7CE1A0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4668859-70A8-FDCD-7AF5-0F7212BB32E7}"/>
              </a:ext>
            </a:extLst>
          </p:cNvPr>
          <p:cNvSpPr/>
          <p:nvPr/>
        </p:nvSpPr>
        <p:spPr>
          <a:xfrm>
            <a:off x="4038010" y="-31962"/>
            <a:ext cx="958917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ALICE TPC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D05207-EF52-26D1-42B1-22DDF6E0E3F7}"/>
              </a:ext>
            </a:extLst>
          </p:cNvPr>
          <p:cNvSpPr txBox="1"/>
          <p:nvPr/>
        </p:nvSpPr>
        <p:spPr>
          <a:xfrm>
            <a:off x="5105361" y="291203"/>
            <a:ext cx="1895584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Time projection chamber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451333A-6A22-14EE-72DF-B9003330F3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9271" y="563376"/>
            <a:ext cx="1678855" cy="129774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B114799-E5A9-8FBD-2590-096474F74222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6" name="Foliennummernplatzhalter 6">
            <a:extLst>
              <a:ext uri="{FF2B5EF4-FFF2-40B4-BE49-F238E27FC236}">
                <a16:creationId xmlns:a16="http://schemas.microsoft.com/office/drawing/2014/main" id="{71732F01-C6F5-59A8-57A3-45BBB21F51AE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15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7" name="Fußzeilenplatzhalter 7">
            <a:extLst>
              <a:ext uri="{FF2B5EF4-FFF2-40B4-BE49-F238E27FC236}">
                <a16:creationId xmlns:a16="http://schemas.microsoft.com/office/drawing/2014/main" id="{D7086EAB-1F9A-1ABA-B2A1-33A026589C22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16" name="Fußzeilenplatzhalter 7">
            <a:extLst>
              <a:ext uri="{FF2B5EF4-FFF2-40B4-BE49-F238E27FC236}">
                <a16:creationId xmlns:a16="http://schemas.microsoft.com/office/drawing/2014/main" id="{CF362686-F31F-357E-35D7-95B07585B54C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FECB212-8C36-CB4F-7A9D-5B7F198FC1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39311" y="615230"/>
            <a:ext cx="1710454" cy="118287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743C8F0-0B0A-2C20-835D-D343AD448549}"/>
              </a:ext>
            </a:extLst>
          </p:cNvPr>
          <p:cNvSpPr/>
          <p:nvPr/>
        </p:nvSpPr>
        <p:spPr>
          <a:xfrm>
            <a:off x="6569370" y="1656413"/>
            <a:ext cx="339881" cy="1733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6549C57-A1EE-244B-17F9-2B504F50B382}"/>
              </a:ext>
            </a:extLst>
          </p:cNvPr>
          <p:cNvSpPr/>
          <p:nvPr/>
        </p:nvSpPr>
        <p:spPr>
          <a:xfrm>
            <a:off x="8234344" y="1665501"/>
            <a:ext cx="339881" cy="1733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F4BB05A-7F51-F2D2-DA6F-C93AA722517B}"/>
              </a:ext>
            </a:extLst>
          </p:cNvPr>
          <p:cNvSpPr txBox="1"/>
          <p:nvPr/>
        </p:nvSpPr>
        <p:spPr>
          <a:xfrm>
            <a:off x="360818" y="306592"/>
            <a:ext cx="299793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100" dirty="0"/>
              <a:t>ALICE: Quark-gluon plasma in heavy ion collisions</a:t>
            </a:r>
          </a:p>
        </p:txBody>
      </p:sp>
    </p:spTree>
    <p:extLst>
      <p:ext uri="{BB962C8B-B14F-4D97-AF65-F5344CB8AC3E}">
        <p14:creationId xmlns:p14="http://schemas.microsoft.com/office/powerpoint/2010/main" val="31903566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1E2BE-4484-C353-3B69-BE7A1A75BB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9A93863-93F3-B0C7-18F7-DF9D492D376B}"/>
              </a:ext>
            </a:extLst>
          </p:cNvPr>
          <p:cNvSpPr/>
          <p:nvPr/>
        </p:nvSpPr>
        <p:spPr>
          <a:xfrm>
            <a:off x="345611" y="397950"/>
            <a:ext cx="3268065" cy="22293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E28B2C2-1820-8243-784C-1808C773E41C}"/>
              </a:ext>
            </a:extLst>
          </p:cNvPr>
          <p:cNvSpPr/>
          <p:nvPr/>
        </p:nvSpPr>
        <p:spPr>
          <a:xfrm>
            <a:off x="356877" y="2705858"/>
            <a:ext cx="3268065" cy="22293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03B76D8-56E2-5E3A-A1E6-10387BC238B3}"/>
              </a:ext>
            </a:extLst>
          </p:cNvPr>
          <p:cNvSpPr/>
          <p:nvPr/>
        </p:nvSpPr>
        <p:spPr>
          <a:xfrm>
            <a:off x="4192145" y="2237172"/>
            <a:ext cx="4594344" cy="26950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656A89-8F73-BF15-B758-05662151C894}"/>
              </a:ext>
            </a:extLst>
          </p:cNvPr>
          <p:cNvSpPr/>
          <p:nvPr/>
        </p:nvSpPr>
        <p:spPr>
          <a:xfrm>
            <a:off x="4192145" y="558938"/>
            <a:ext cx="4594344" cy="159448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39BDF07-371A-398D-9430-5290FACFF9C5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BE29E27-778E-4A2B-400E-830A5D1EFA23}"/>
              </a:ext>
            </a:extLst>
          </p:cNvPr>
          <p:cNvSpPr/>
          <p:nvPr/>
        </p:nvSpPr>
        <p:spPr>
          <a:xfrm>
            <a:off x="3944077" y="-31962"/>
            <a:ext cx="1146788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CMS Tracker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97B005-6356-AE78-53AF-210C95BEB26D}"/>
              </a:ext>
            </a:extLst>
          </p:cNvPr>
          <p:cNvSpPr txBox="1"/>
          <p:nvPr/>
        </p:nvSpPr>
        <p:spPr>
          <a:xfrm>
            <a:off x="5669334" y="290818"/>
            <a:ext cx="14796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Inner Tracker System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30A3AA5-6392-945D-1029-89549165CD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0055" y="567817"/>
            <a:ext cx="1678855" cy="129774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A597AA-A59D-ED3A-DFB6-6D7498C926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156" y="571142"/>
            <a:ext cx="2890268" cy="202623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1D798F0-A431-9AF5-18B3-B3EBB641E6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8268" y="568356"/>
            <a:ext cx="2219621" cy="149650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75783B0-1C2D-92CE-1DE3-0A61E1EDF7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415" y="3332619"/>
            <a:ext cx="3098985" cy="102893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0648948-33F9-5D37-9FE6-0FD1929ED2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00454" y="2244767"/>
            <a:ext cx="2705363" cy="264195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8B49947-A1C6-3DEC-0246-4C82EDB792E0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9" name="Foliennummernplatzhalter 6">
            <a:extLst>
              <a:ext uri="{FF2B5EF4-FFF2-40B4-BE49-F238E27FC236}">
                <a16:creationId xmlns:a16="http://schemas.microsoft.com/office/drawing/2014/main" id="{E6FC4AC5-8720-A881-A73D-857AE328EB6A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16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13" name="Fußzeilenplatzhalter 7">
            <a:extLst>
              <a:ext uri="{FF2B5EF4-FFF2-40B4-BE49-F238E27FC236}">
                <a16:creationId xmlns:a16="http://schemas.microsoft.com/office/drawing/2014/main" id="{0AA6C905-C9B7-5FE5-7D80-C927A032089C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16" name="Fußzeilenplatzhalter 7">
            <a:extLst>
              <a:ext uri="{FF2B5EF4-FFF2-40B4-BE49-F238E27FC236}">
                <a16:creationId xmlns:a16="http://schemas.microsoft.com/office/drawing/2014/main" id="{26012C07-4AA2-28F5-E6AA-DDFD41EDC896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54506A-9233-5E80-1A3F-81F1F53806E9}"/>
              </a:ext>
            </a:extLst>
          </p:cNvPr>
          <p:cNvSpPr txBox="1"/>
          <p:nvPr/>
        </p:nvSpPr>
        <p:spPr>
          <a:xfrm>
            <a:off x="376181" y="359923"/>
            <a:ext cx="209544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100" dirty="0"/>
              <a:t>CMS: Higg boson and BSM search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7A65CA9-171D-4A07-3CE5-F1735E489981}"/>
              </a:ext>
            </a:extLst>
          </p:cNvPr>
          <p:cNvSpPr txBox="1"/>
          <p:nvPr/>
        </p:nvSpPr>
        <p:spPr>
          <a:xfrm>
            <a:off x="6415095" y="1124649"/>
            <a:ext cx="138691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100" dirty="0"/>
              <a:t>Silicon Pixel Detector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70CD9B9-CF9D-EA8E-82E4-D28FC84C6F79}"/>
              </a:ext>
            </a:extLst>
          </p:cNvPr>
          <p:cNvSpPr txBox="1"/>
          <p:nvPr/>
        </p:nvSpPr>
        <p:spPr>
          <a:xfrm>
            <a:off x="6980854" y="876066"/>
            <a:ext cx="138531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100" dirty="0"/>
              <a:t>Silicon Strip Detector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CCB4B16-979B-E3A8-F3D7-81936CA7527C}"/>
              </a:ext>
            </a:extLst>
          </p:cNvPr>
          <p:cNvSpPr txBox="1"/>
          <p:nvPr/>
        </p:nvSpPr>
        <p:spPr>
          <a:xfrm>
            <a:off x="7154082" y="599067"/>
            <a:ext cx="16273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100" dirty="0"/>
              <a:t>Micro-Strip Gas Chamber</a:t>
            </a:r>
          </a:p>
        </p:txBody>
      </p:sp>
    </p:spTree>
    <p:extLst>
      <p:ext uri="{BB962C8B-B14F-4D97-AF65-F5344CB8AC3E}">
        <p14:creationId xmlns:p14="http://schemas.microsoft.com/office/powerpoint/2010/main" val="39886387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0F5BB5-3FEB-0CE5-A33B-A35FF72410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A822E84-C773-C428-9E94-60C0938562AD}"/>
              </a:ext>
            </a:extLst>
          </p:cNvPr>
          <p:cNvSpPr/>
          <p:nvPr/>
        </p:nvSpPr>
        <p:spPr>
          <a:xfrm>
            <a:off x="119956" y="419951"/>
            <a:ext cx="8958552" cy="448360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24B71C5-8037-129B-B2DD-FDF6197E9665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3502548-219E-A21F-C734-5481297E15E3}"/>
              </a:ext>
            </a:extLst>
          </p:cNvPr>
          <p:cNvSpPr/>
          <p:nvPr/>
        </p:nvSpPr>
        <p:spPr>
          <a:xfrm>
            <a:off x="3648514" y="-31962"/>
            <a:ext cx="1737912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Transition Radiation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F561141-1218-5928-D7B7-A9E811A47C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072" y="452434"/>
            <a:ext cx="6209344" cy="434577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41C072A-E95C-57CC-5DCE-6A38AA2DB027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4E7B6DE-5230-22DE-4065-11ABB849424B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17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1267A843-698D-AF6C-91E3-2217B8D7D50F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9" name="Fußzeilenplatzhalter 7">
            <a:extLst>
              <a:ext uri="{FF2B5EF4-FFF2-40B4-BE49-F238E27FC236}">
                <a16:creationId xmlns:a16="http://schemas.microsoft.com/office/drawing/2014/main" id="{2C036E4B-07FA-40FF-AC74-A80CC35229CF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CF3F041-996E-127C-714D-EC75BDD8C0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2090" y="1521773"/>
            <a:ext cx="2393463" cy="228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6812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BD5E5A-1EDE-476D-D4E2-CB0652332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0CBC1823-3DFF-2A29-E2C2-6F63FE9B39B1}"/>
              </a:ext>
            </a:extLst>
          </p:cNvPr>
          <p:cNvSpPr/>
          <p:nvPr/>
        </p:nvSpPr>
        <p:spPr>
          <a:xfrm>
            <a:off x="952328" y="381338"/>
            <a:ext cx="7234071" cy="452221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5407CD5-65B9-18C5-8301-ED27D24E9B36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DB1B94F-2354-DD79-282E-E3C7EDFC28D3}"/>
              </a:ext>
            </a:extLst>
          </p:cNvPr>
          <p:cNvSpPr/>
          <p:nvPr/>
        </p:nvSpPr>
        <p:spPr>
          <a:xfrm>
            <a:off x="3648517" y="-31962"/>
            <a:ext cx="1737912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Transition Radiation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74889B8-2B87-CC73-140D-BA47BA5B60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8820" y="442952"/>
            <a:ext cx="6486850" cy="443374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5A03A86-273B-6E46-822C-2A01C4165EC3}"/>
              </a:ext>
            </a:extLst>
          </p:cNvPr>
          <p:cNvSpPr/>
          <p:nvPr/>
        </p:nvSpPr>
        <p:spPr>
          <a:xfrm>
            <a:off x="4943735" y="462950"/>
            <a:ext cx="885388" cy="25798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2317C25-A863-CE4B-603C-5C75C0427835}"/>
              </a:ext>
            </a:extLst>
          </p:cNvPr>
          <p:cNvSpPr txBox="1"/>
          <p:nvPr/>
        </p:nvSpPr>
        <p:spPr>
          <a:xfrm>
            <a:off x="4852800" y="417337"/>
            <a:ext cx="56778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layer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71A192A-103B-4BE8-6B92-2C3C06FD06D2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526CB5EC-B699-7AC6-942C-842238CD845D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18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6" name="Fußzeilenplatzhalter 7">
            <a:extLst>
              <a:ext uri="{FF2B5EF4-FFF2-40B4-BE49-F238E27FC236}">
                <a16:creationId xmlns:a16="http://schemas.microsoft.com/office/drawing/2014/main" id="{FB1DE422-B538-EE56-C454-A3915353BACC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AE56521-2C72-0490-7547-31C0F8ECDE3F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</p:spTree>
    <p:extLst>
      <p:ext uri="{BB962C8B-B14F-4D97-AF65-F5344CB8AC3E}">
        <p14:creationId xmlns:p14="http://schemas.microsoft.com/office/powerpoint/2010/main" val="12992699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8A7714-102F-1CF9-47EF-0AAF9C3C60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B5AA635-9CA5-480D-D66B-8467B3771E4A}"/>
              </a:ext>
            </a:extLst>
          </p:cNvPr>
          <p:cNvSpPr/>
          <p:nvPr/>
        </p:nvSpPr>
        <p:spPr>
          <a:xfrm>
            <a:off x="253255" y="390945"/>
            <a:ext cx="4318745" cy="451261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2A044B3-F87F-6060-26D1-CFEEB9B2F179}"/>
              </a:ext>
            </a:extLst>
          </p:cNvPr>
          <p:cNvSpPr/>
          <p:nvPr/>
        </p:nvSpPr>
        <p:spPr>
          <a:xfrm>
            <a:off x="4836018" y="2821680"/>
            <a:ext cx="4054727" cy="21105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FC253A3-7C2F-E943-5107-9DF52A7E69CD}"/>
              </a:ext>
            </a:extLst>
          </p:cNvPr>
          <p:cNvSpPr/>
          <p:nvPr/>
        </p:nvSpPr>
        <p:spPr>
          <a:xfrm>
            <a:off x="4836018" y="619278"/>
            <a:ext cx="4054727" cy="211055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CFD36B7-9C78-EC28-1231-A2DD0AC5A5F0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D16ADF-6900-6FD9-7EF4-41D5AD6F7AC5}"/>
              </a:ext>
            </a:extLst>
          </p:cNvPr>
          <p:cNvSpPr/>
          <p:nvPr/>
        </p:nvSpPr>
        <p:spPr>
          <a:xfrm>
            <a:off x="3901757" y="-31962"/>
            <a:ext cx="1231427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NOMAD  TRD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2D3DF78-D81F-32DF-D4B1-D83BED3B3B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4002" y="3098516"/>
            <a:ext cx="1791865" cy="16853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65BBA31-DD62-3F3A-127D-52619F12C6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771" y="474146"/>
            <a:ext cx="4035411" cy="251192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E842E34-F7B3-4045-B64A-CF364CF208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4063" y="957804"/>
            <a:ext cx="1472794" cy="1469424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00F0D16-647A-D39D-E3D9-5F3D0E9AB86D}"/>
              </a:ext>
            </a:extLst>
          </p:cNvPr>
          <p:cNvSpPr txBox="1"/>
          <p:nvPr/>
        </p:nvSpPr>
        <p:spPr>
          <a:xfrm>
            <a:off x="4836018" y="1384407"/>
            <a:ext cx="11769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/>
              <a:t>315 x 15 </a:t>
            </a:r>
            <a:r>
              <a:rPr lang="en-IT" sz="1000" dirty="0">
                <a:latin typeface="Symbol" pitchFamily="2" charset="2"/>
              </a:rPr>
              <a:t>m</a:t>
            </a:r>
            <a:r>
              <a:rPr lang="en-IT" sz="1000" dirty="0"/>
              <a:t>m </a:t>
            </a:r>
          </a:p>
          <a:p>
            <a:r>
              <a:rPr lang="en-IT" sz="1000" dirty="0"/>
              <a:t>polypropylene foils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9E2080E-AF55-35B4-6B94-4C661C17368A}"/>
              </a:ext>
            </a:extLst>
          </p:cNvPr>
          <p:cNvSpPr txBox="1"/>
          <p:nvPr/>
        </p:nvSpPr>
        <p:spPr>
          <a:xfrm>
            <a:off x="7734659" y="1405615"/>
            <a:ext cx="11560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/>
              <a:t>176 x 15 mm </a:t>
            </a:r>
          </a:p>
          <a:p>
            <a:r>
              <a:rPr lang="en-GB" sz="1000" dirty="0"/>
              <a:t>S</a:t>
            </a:r>
            <a:r>
              <a:rPr lang="en-IT" sz="1000" dirty="0"/>
              <a:t>traw tubes</a:t>
            </a:r>
          </a:p>
          <a:p>
            <a:r>
              <a:rPr lang="en-IT" sz="1000" dirty="0"/>
              <a:t>80% Xe + 20% CH</a:t>
            </a:r>
            <a:r>
              <a:rPr lang="en-IT" sz="1000" baseline="-25000" dirty="0"/>
              <a:t>4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77853D0-76F4-15F3-EF0F-CBD07F26A377}"/>
              </a:ext>
            </a:extLst>
          </p:cNvPr>
          <p:cNvSpPr txBox="1"/>
          <p:nvPr/>
        </p:nvSpPr>
        <p:spPr>
          <a:xfrm>
            <a:off x="5988525" y="834693"/>
            <a:ext cx="7825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/>
              <a:t>9x modules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8F0374E-DC6B-3141-B073-B52B06D86811}"/>
              </a:ext>
            </a:extLst>
          </p:cNvPr>
          <p:cNvSpPr txBox="1"/>
          <p:nvPr/>
        </p:nvSpPr>
        <p:spPr>
          <a:xfrm>
            <a:off x="5507275" y="2858305"/>
            <a:ext cx="6767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/>
              <a:t>1 module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192BEA0-765B-3F0C-D000-FCE486F30E24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369310D3-DFE5-50BA-2963-46ACB9313B68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19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6" name="Fußzeilenplatzhalter 7">
            <a:extLst>
              <a:ext uri="{FF2B5EF4-FFF2-40B4-BE49-F238E27FC236}">
                <a16:creationId xmlns:a16="http://schemas.microsoft.com/office/drawing/2014/main" id="{33D09DE5-810E-A59C-2D61-DD6F78EB52FF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7" name="Fußzeilenplatzhalter 7">
            <a:extLst>
              <a:ext uri="{FF2B5EF4-FFF2-40B4-BE49-F238E27FC236}">
                <a16:creationId xmlns:a16="http://schemas.microsoft.com/office/drawing/2014/main" id="{3E6D75B7-7F88-A830-EE04-349A7B19B903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145CC7-3783-6728-8402-BE79D28D964C}"/>
              </a:ext>
            </a:extLst>
          </p:cNvPr>
          <p:cNvSpPr txBox="1"/>
          <p:nvPr/>
        </p:nvSpPr>
        <p:spPr>
          <a:xfrm>
            <a:off x="357513" y="397390"/>
            <a:ext cx="239841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100" dirty="0"/>
              <a:t>NOMAD: </a:t>
            </a:r>
            <a:r>
              <a:rPr lang="en-IT" sz="1100" dirty="0">
                <a:latin typeface="Symbol" pitchFamily="2" charset="2"/>
              </a:rPr>
              <a:t>n</a:t>
            </a:r>
            <a:r>
              <a:rPr lang="en-IT" sz="1100" baseline="-25000" dirty="0"/>
              <a:t>u</a:t>
            </a:r>
            <a:r>
              <a:rPr lang="en-IT" sz="1100" dirty="0"/>
              <a:t>--&gt; </a:t>
            </a:r>
            <a:r>
              <a:rPr lang="en-IT" sz="1100" dirty="0">
                <a:latin typeface="Symbol" pitchFamily="2" charset="2"/>
              </a:rPr>
              <a:t>n</a:t>
            </a:r>
            <a:r>
              <a:rPr lang="en-IT" sz="1100" baseline="-25000" dirty="0"/>
              <a:t>e</a:t>
            </a:r>
            <a:r>
              <a:rPr lang="en-IT" sz="1100" dirty="0"/>
              <a:t> neutrino oscillations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A782ED-94F1-867F-A2B5-A0AC8338C810}"/>
              </a:ext>
            </a:extLst>
          </p:cNvPr>
          <p:cNvSpPr txBox="1"/>
          <p:nvPr/>
        </p:nvSpPr>
        <p:spPr>
          <a:xfrm>
            <a:off x="5564193" y="349959"/>
            <a:ext cx="2170466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Transition Radiation Detector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5A27470-0C6E-9C72-CFEE-7354F92AB5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709" y="3260309"/>
            <a:ext cx="3788180" cy="140904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CDDDC85-64EF-EE6E-563B-B6B613279D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71255" y="3057909"/>
            <a:ext cx="1791865" cy="177272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4153A95-5B38-2646-FA0F-CB0F1C254798}"/>
              </a:ext>
            </a:extLst>
          </p:cNvPr>
          <p:cNvSpPr txBox="1"/>
          <p:nvPr/>
        </p:nvSpPr>
        <p:spPr>
          <a:xfrm>
            <a:off x="7494354" y="2842952"/>
            <a:ext cx="7825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/>
              <a:t>9x modules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03A7341-14CA-9E21-497D-6834906191DA}"/>
              </a:ext>
            </a:extLst>
          </p:cNvPr>
          <p:cNvSpPr txBox="1"/>
          <p:nvPr/>
        </p:nvSpPr>
        <p:spPr>
          <a:xfrm>
            <a:off x="7731598" y="3299769"/>
            <a:ext cx="43954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600" dirty="0">
                <a:latin typeface="Symbol" pitchFamily="2" charset="2"/>
              </a:rPr>
              <a:t>e</a:t>
            </a:r>
            <a:r>
              <a:rPr lang="en-IT" sz="600" baseline="-25000" dirty="0">
                <a:latin typeface="Symbol" pitchFamily="2" charset="2"/>
              </a:rPr>
              <a:t>p</a:t>
            </a:r>
            <a:r>
              <a:rPr lang="en-IT" sz="600" dirty="0"/>
              <a:t> &lt; 10</a:t>
            </a:r>
            <a:r>
              <a:rPr lang="en-IT" sz="600" baseline="30000" dirty="0"/>
              <a:t>-3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4D3FF8BE-3D50-1560-6FBD-18AD58C33CA6}"/>
              </a:ext>
            </a:extLst>
          </p:cNvPr>
          <p:cNvCxnSpPr>
            <a:cxnSpLocks/>
          </p:cNvCxnSpPr>
          <p:nvPr/>
        </p:nvCxnSpPr>
        <p:spPr>
          <a:xfrm>
            <a:off x="7912100" y="3465815"/>
            <a:ext cx="193319" cy="0"/>
          </a:xfrm>
          <a:prstGeom prst="straightConnector1">
            <a:avLst/>
          </a:prstGeom>
          <a:ln w="3810">
            <a:solidFill>
              <a:schemeClr val="tx1"/>
            </a:solidFill>
            <a:headEnd type="arrow" w="sm" len="sm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8994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CF934D-E805-2081-9CC3-F39D123C72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1911122-1CD4-1B0A-E136-DD8DAFE3CE37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3528DB3-71D4-6395-0EB7-BB75BDB019FC}"/>
              </a:ext>
            </a:extLst>
          </p:cNvPr>
          <p:cNvSpPr/>
          <p:nvPr/>
        </p:nvSpPr>
        <p:spPr>
          <a:xfrm>
            <a:off x="3997744" y="-31962"/>
            <a:ext cx="1039452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Arguments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C8C9069-2E93-2A9C-24CD-19EC6F693322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10" name="Foliennummernplatzhalter 6">
            <a:extLst>
              <a:ext uri="{FF2B5EF4-FFF2-40B4-BE49-F238E27FC236}">
                <a16:creationId xmlns:a16="http://schemas.microsoft.com/office/drawing/2014/main" id="{BEF3FE73-D2F9-8BD6-3163-86CBDC60DEDB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2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11" name="Fußzeilenplatzhalter 7">
            <a:extLst>
              <a:ext uri="{FF2B5EF4-FFF2-40B4-BE49-F238E27FC236}">
                <a16:creationId xmlns:a16="http://schemas.microsoft.com/office/drawing/2014/main" id="{E846A871-27E3-2CD3-0A84-E8854849F7B5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12" name="Fußzeilenplatzhalter 7">
            <a:extLst>
              <a:ext uri="{FF2B5EF4-FFF2-40B4-BE49-F238E27FC236}">
                <a16:creationId xmlns:a16="http://schemas.microsoft.com/office/drawing/2014/main" id="{0B57CA6E-E4DD-55AD-EDE2-AF86E838DD00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5C0318C-4956-1C6B-77E8-CD708DE6BDCB}"/>
              </a:ext>
            </a:extLst>
          </p:cNvPr>
          <p:cNvSpPr txBox="1"/>
          <p:nvPr/>
        </p:nvSpPr>
        <p:spPr>
          <a:xfrm>
            <a:off x="691375" y="613693"/>
            <a:ext cx="6590137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Particle-ID Detectors based on Tracking		                    Passage through massive absorbers</a:t>
            </a:r>
          </a:p>
          <a:p>
            <a:r>
              <a:rPr lang="en-IT" sz="1300" dirty="0"/>
              <a:t>				      Calorimetry	   	        Kinematics</a:t>
            </a:r>
          </a:p>
          <a:p>
            <a:r>
              <a:rPr lang="en-IT" sz="1300" dirty="0"/>
              <a:t>								        Energy momentum balance</a:t>
            </a:r>
          </a:p>
          <a:p>
            <a:r>
              <a:rPr lang="en-IT" sz="1300" dirty="0"/>
              <a:t>             							        Shower shape</a:t>
            </a:r>
          </a:p>
          <a:p>
            <a:endParaRPr lang="en-IT" sz="1300" dirty="0"/>
          </a:p>
          <a:p>
            <a:endParaRPr lang="en-IT" sz="1300" dirty="0"/>
          </a:p>
          <a:p>
            <a:r>
              <a:rPr lang="en-IT" sz="1300" dirty="0"/>
              <a:t>Particle-ID Detectors as Tracking by-product     		        Ionization Energy Loss</a:t>
            </a:r>
          </a:p>
          <a:p>
            <a:r>
              <a:rPr lang="en-IT" sz="1300" dirty="0"/>
              <a:t>								        Transition Detection </a:t>
            </a:r>
          </a:p>
          <a:p>
            <a:endParaRPr lang="en-IT" sz="1300" dirty="0"/>
          </a:p>
          <a:p>
            <a:endParaRPr lang="en-IT" sz="1300" dirty="0"/>
          </a:p>
          <a:p>
            <a:r>
              <a:rPr lang="en-IT" sz="1300" dirty="0"/>
              <a:t>Particle-ID Sensors  						        Multi-Anode Photomultipliers</a:t>
            </a:r>
          </a:p>
          <a:p>
            <a:r>
              <a:rPr lang="en-IT" sz="1300" dirty="0"/>
              <a:t>								        Micro-channel Plates</a:t>
            </a:r>
          </a:p>
          <a:p>
            <a:r>
              <a:rPr lang="en-IT" sz="1300" dirty="0"/>
              <a:t>							 	        Silicon Photomultipliers</a:t>
            </a:r>
          </a:p>
          <a:p>
            <a:r>
              <a:rPr lang="en-IT" sz="1300" dirty="0"/>
              <a:t>								        Low Gain Avalanche Photodiode </a:t>
            </a:r>
          </a:p>
          <a:p>
            <a:endParaRPr lang="en-IT" sz="1300" dirty="0"/>
          </a:p>
          <a:p>
            <a:endParaRPr lang="en-IT" sz="1300" dirty="0"/>
          </a:p>
          <a:p>
            <a:r>
              <a:rPr lang="en-IT" sz="1300" dirty="0"/>
              <a:t>Specific Particle-ID Detectors  				         Time-of-Flight</a:t>
            </a:r>
          </a:p>
          <a:p>
            <a:r>
              <a:rPr lang="en-IT" sz="1300" dirty="0"/>
              <a:t>								         Cherenkov Radiation</a:t>
            </a:r>
          </a:p>
        </p:txBody>
      </p:sp>
    </p:spTree>
    <p:extLst>
      <p:ext uri="{BB962C8B-B14F-4D97-AF65-F5344CB8AC3E}">
        <p14:creationId xmlns:p14="http://schemas.microsoft.com/office/powerpoint/2010/main" val="6076691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825F04-2255-6C55-6B78-A2451741D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903AAEC-7F1B-6294-21EB-690ECEF2868B}"/>
              </a:ext>
            </a:extLst>
          </p:cNvPr>
          <p:cNvSpPr/>
          <p:nvPr/>
        </p:nvSpPr>
        <p:spPr>
          <a:xfrm>
            <a:off x="306765" y="352659"/>
            <a:ext cx="3268065" cy="183559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05BEFFC-B6CC-3AE4-0782-A5550BC523BC}"/>
              </a:ext>
            </a:extLst>
          </p:cNvPr>
          <p:cNvSpPr/>
          <p:nvPr/>
        </p:nvSpPr>
        <p:spPr>
          <a:xfrm>
            <a:off x="273600" y="2316698"/>
            <a:ext cx="8512889" cy="26155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E652D36-23C3-B2AF-236B-0A7B25B32E51}"/>
              </a:ext>
            </a:extLst>
          </p:cNvPr>
          <p:cNvSpPr/>
          <p:nvPr/>
        </p:nvSpPr>
        <p:spPr>
          <a:xfrm>
            <a:off x="4100651" y="627452"/>
            <a:ext cx="4594344" cy="13749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44360EB-5B27-9445-00AB-3363D95A4B57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170FA8E-10ED-1C39-C9A1-34BCD0D10088}"/>
              </a:ext>
            </a:extLst>
          </p:cNvPr>
          <p:cNvSpPr/>
          <p:nvPr/>
        </p:nvSpPr>
        <p:spPr>
          <a:xfrm>
            <a:off x="4025604" y="-31962"/>
            <a:ext cx="983732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ATLAS TRT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5036AB-DE8E-2AFD-F1CA-BC6A32E1E395}"/>
              </a:ext>
            </a:extLst>
          </p:cNvPr>
          <p:cNvSpPr txBox="1"/>
          <p:nvPr/>
        </p:nvSpPr>
        <p:spPr>
          <a:xfrm>
            <a:off x="4700359" y="313133"/>
            <a:ext cx="2995628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Tracking and transition radiation detector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00811B7-32FF-8CD8-2310-24FDFE723B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2491" y="671116"/>
            <a:ext cx="1829462" cy="12456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8DF9EE6-8ACF-3B20-D4ED-361829BF1E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1599" y="2316698"/>
            <a:ext cx="6477521" cy="25994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E0C4F70-A098-D2D2-FEF8-5701AE4C2F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762" y="459327"/>
            <a:ext cx="2876565" cy="1790137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B49DC59B-7A63-8111-0212-008CBD68720C}"/>
              </a:ext>
            </a:extLst>
          </p:cNvPr>
          <p:cNvSpPr/>
          <p:nvPr/>
        </p:nvSpPr>
        <p:spPr>
          <a:xfrm>
            <a:off x="4253051" y="1908722"/>
            <a:ext cx="3947749" cy="886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C6F45B0-4174-3309-09E5-4FEA476A5B6D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9" name="Foliennummernplatzhalter 6">
            <a:extLst>
              <a:ext uri="{FF2B5EF4-FFF2-40B4-BE49-F238E27FC236}">
                <a16:creationId xmlns:a16="http://schemas.microsoft.com/office/drawing/2014/main" id="{44B51ADC-0506-9777-1AA9-3B38EAD5F70F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20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13" name="Fußzeilenplatzhalter 7">
            <a:extLst>
              <a:ext uri="{FF2B5EF4-FFF2-40B4-BE49-F238E27FC236}">
                <a16:creationId xmlns:a16="http://schemas.microsoft.com/office/drawing/2014/main" id="{258CBD2B-6B05-B974-5330-AF77B96595F2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14" name="Fußzeilenplatzhalter 7">
            <a:extLst>
              <a:ext uri="{FF2B5EF4-FFF2-40B4-BE49-F238E27FC236}">
                <a16:creationId xmlns:a16="http://schemas.microsoft.com/office/drawing/2014/main" id="{5A68111F-F197-BA21-E878-06A6A36D0057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356CE1F-1859-551E-96E1-8A70E434D748}"/>
              </a:ext>
            </a:extLst>
          </p:cNvPr>
          <p:cNvSpPr txBox="1"/>
          <p:nvPr/>
        </p:nvSpPr>
        <p:spPr>
          <a:xfrm>
            <a:off x="306765" y="313133"/>
            <a:ext cx="219162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100" dirty="0"/>
              <a:t>ATLAS: Higg boson and BSM search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4E31A3C-E50C-7324-F125-E09192F439CA}"/>
              </a:ext>
            </a:extLst>
          </p:cNvPr>
          <p:cNvSpPr/>
          <p:nvPr/>
        </p:nvSpPr>
        <p:spPr>
          <a:xfrm>
            <a:off x="273600" y="2188254"/>
            <a:ext cx="3510124" cy="1426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61C7F5-4EC5-DCE0-1866-C849910220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4036" y="735538"/>
            <a:ext cx="1572038" cy="1168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9166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682542-B628-5AAC-7950-AECB41D382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B4523B2-84B8-99AA-CEF4-C1E507C47F54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7F7230A-BAF7-B6EB-D1A1-1C3C02FE8E9F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11" name="Foliennummernplatzhalter 6">
            <a:extLst>
              <a:ext uri="{FF2B5EF4-FFF2-40B4-BE49-F238E27FC236}">
                <a16:creationId xmlns:a16="http://schemas.microsoft.com/office/drawing/2014/main" id="{E0E1D25F-9840-A4D2-FBE8-325C4E4E5A87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21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12" name="Fußzeilenplatzhalter 7">
            <a:extLst>
              <a:ext uri="{FF2B5EF4-FFF2-40B4-BE49-F238E27FC236}">
                <a16:creationId xmlns:a16="http://schemas.microsoft.com/office/drawing/2014/main" id="{776AAA69-47BA-D172-4BE2-2EC4B6FDC6E3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13" name="Fußzeilenplatzhalter 7">
            <a:extLst>
              <a:ext uri="{FF2B5EF4-FFF2-40B4-BE49-F238E27FC236}">
                <a16:creationId xmlns:a16="http://schemas.microsoft.com/office/drawing/2014/main" id="{FF712CDE-EF72-77A1-6151-5FA2D6EBE621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4D6007A-BE2B-9941-EF75-D843070DF33C}"/>
              </a:ext>
            </a:extLst>
          </p:cNvPr>
          <p:cNvSpPr txBox="1"/>
          <p:nvPr/>
        </p:nvSpPr>
        <p:spPr>
          <a:xfrm>
            <a:off x="3404727" y="1453663"/>
            <a:ext cx="204908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T" sz="3000" b="1" dirty="0">
                <a:solidFill>
                  <a:schemeClr val="accent1">
                    <a:lumMod val="75000"/>
                  </a:schemeClr>
                </a:solidFill>
              </a:rPr>
              <a:t>PID Sensors</a:t>
            </a:r>
            <a:endParaRPr lang="en-IT" sz="25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6218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675F8-2DFB-B6F1-9A50-E579F90960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CF2C7BF-CFAA-85B6-0898-253FB792E79D}"/>
              </a:ext>
            </a:extLst>
          </p:cNvPr>
          <p:cNvSpPr/>
          <p:nvPr/>
        </p:nvSpPr>
        <p:spPr>
          <a:xfrm>
            <a:off x="6348332" y="3450492"/>
            <a:ext cx="2511553" cy="149474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BA9EB76-CFDC-8179-C8BC-A49F7D3EF5E8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3B8FCF7-BD7E-68D6-FA89-60DEFFB15F39}"/>
              </a:ext>
            </a:extLst>
          </p:cNvPr>
          <p:cNvSpPr/>
          <p:nvPr/>
        </p:nvSpPr>
        <p:spPr>
          <a:xfrm>
            <a:off x="2870276" y="-31962"/>
            <a:ext cx="3294428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Multi-Anode Photomultiplier (MA-PMT)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A6858EE-01F4-DEF7-E014-AF4EF1AEC32F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11" name="Foliennummernplatzhalter 6">
            <a:extLst>
              <a:ext uri="{FF2B5EF4-FFF2-40B4-BE49-F238E27FC236}">
                <a16:creationId xmlns:a16="http://schemas.microsoft.com/office/drawing/2014/main" id="{0B170F87-DF10-C429-B44B-1ED4EB6AF851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22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12" name="Fußzeilenplatzhalter 7">
            <a:extLst>
              <a:ext uri="{FF2B5EF4-FFF2-40B4-BE49-F238E27FC236}">
                <a16:creationId xmlns:a16="http://schemas.microsoft.com/office/drawing/2014/main" id="{2AE9DEAE-6726-F301-3B0F-9B4EDE1AEEE2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13" name="Fußzeilenplatzhalter 7">
            <a:extLst>
              <a:ext uri="{FF2B5EF4-FFF2-40B4-BE49-F238E27FC236}">
                <a16:creationId xmlns:a16="http://schemas.microsoft.com/office/drawing/2014/main" id="{ACB0D291-915B-9677-6789-C0ED896AFF61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64BC196-DD02-9830-5859-5828695910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372" y="505068"/>
            <a:ext cx="4291627" cy="271155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8C3F2C3-51BE-0D61-D49A-33E5B46F1F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4472" y="505072"/>
            <a:ext cx="3816770" cy="2711554"/>
          </a:xfrm>
          <a:prstGeom prst="rect">
            <a:avLst/>
          </a:prstGeom>
        </p:spPr>
      </p:pic>
      <p:sp>
        <p:nvSpPr>
          <p:cNvPr id="4" name="Right Arrow 3">
            <a:extLst>
              <a:ext uri="{FF2B5EF4-FFF2-40B4-BE49-F238E27FC236}">
                <a16:creationId xmlns:a16="http://schemas.microsoft.com/office/drawing/2014/main" id="{7C7C3BE5-686E-D249-D6F9-C1B0127AB22C}"/>
              </a:ext>
            </a:extLst>
          </p:cNvPr>
          <p:cNvSpPr/>
          <p:nvPr/>
        </p:nvSpPr>
        <p:spPr>
          <a:xfrm>
            <a:off x="4729397" y="1581462"/>
            <a:ext cx="307298" cy="376673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CEE3067-E4AF-9109-056C-FE2FDBC71F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9386" y="3454702"/>
            <a:ext cx="1887316" cy="144936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69FAC21-B1F9-0797-D696-932B3EEEA2DB}"/>
              </a:ext>
            </a:extLst>
          </p:cNvPr>
          <p:cNvSpPr txBox="1"/>
          <p:nvPr/>
        </p:nvSpPr>
        <p:spPr>
          <a:xfrm>
            <a:off x="6872990" y="3219381"/>
            <a:ext cx="15601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H8500 Flat Panel PMT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C757B3-43C2-1627-B9C2-1787B9FAC963}"/>
              </a:ext>
            </a:extLst>
          </p:cNvPr>
          <p:cNvSpPr txBox="1"/>
          <p:nvPr/>
        </p:nvSpPr>
        <p:spPr>
          <a:xfrm>
            <a:off x="1221699" y="3515042"/>
            <a:ext cx="1522212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Compact Layout</a:t>
            </a:r>
          </a:p>
          <a:p>
            <a:r>
              <a:rPr lang="en-IT" sz="1300" dirty="0"/>
              <a:t>Cost-effective</a:t>
            </a:r>
          </a:p>
          <a:p>
            <a:r>
              <a:rPr lang="en-IT" sz="1300" dirty="0"/>
              <a:t>High packing-factor</a:t>
            </a:r>
          </a:p>
          <a:p>
            <a:r>
              <a:rPr lang="en-IT" sz="1300" dirty="0"/>
              <a:t>Position sensitive</a:t>
            </a:r>
          </a:p>
          <a:p>
            <a:r>
              <a:rPr lang="en-IT" sz="1300" dirty="0"/>
              <a:t>Fast, O(100 ps) TTS</a:t>
            </a:r>
          </a:p>
          <a:p>
            <a:r>
              <a:rPr lang="en-IT" sz="1300" dirty="0"/>
              <a:t>Low dark count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68B792F-0819-0889-5EB5-05AA92D37F99}"/>
              </a:ext>
            </a:extLst>
          </p:cNvPr>
          <p:cNvSpPr txBox="1"/>
          <p:nvPr/>
        </p:nvSpPr>
        <p:spPr>
          <a:xfrm>
            <a:off x="4057339" y="3596729"/>
            <a:ext cx="1828449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Complex Layout</a:t>
            </a:r>
          </a:p>
          <a:p>
            <a:r>
              <a:rPr lang="en-IT" sz="1300" dirty="0"/>
              <a:t>Magnetic Field Sensitive</a:t>
            </a:r>
          </a:p>
          <a:p>
            <a:r>
              <a:rPr lang="en-IT" sz="1300" dirty="0"/>
              <a:t>High-Voltage (~1 kV)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6D9A246-71A6-EB50-4E32-E532ACD4ED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5764" y="3980029"/>
            <a:ext cx="777062" cy="82053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614E77D-D8B2-4820-45FE-A4F6405318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31445" y="4041075"/>
            <a:ext cx="777062" cy="75591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322B8DE3-3577-6C5C-3A31-111165C5FF3B}"/>
              </a:ext>
            </a:extLst>
          </p:cNvPr>
          <p:cNvSpPr txBox="1"/>
          <p:nvPr/>
        </p:nvSpPr>
        <p:spPr>
          <a:xfrm>
            <a:off x="289044" y="3573027"/>
            <a:ext cx="530466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b="1" dirty="0">
                <a:solidFill>
                  <a:srgbClr val="C00000"/>
                </a:solidFill>
              </a:rPr>
              <a:t>Pros.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6F37A94-76CB-2860-55D2-81C739B68834}"/>
              </a:ext>
            </a:extLst>
          </p:cNvPr>
          <p:cNvSpPr txBox="1"/>
          <p:nvPr/>
        </p:nvSpPr>
        <p:spPr>
          <a:xfrm>
            <a:off x="3147563" y="3583093"/>
            <a:ext cx="562975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b="1" dirty="0">
                <a:solidFill>
                  <a:srgbClr val="C00000"/>
                </a:solidFill>
              </a:rPr>
              <a:t>Cons.</a:t>
            </a:r>
          </a:p>
        </p:txBody>
      </p:sp>
    </p:spTree>
    <p:extLst>
      <p:ext uri="{BB962C8B-B14F-4D97-AF65-F5344CB8AC3E}">
        <p14:creationId xmlns:p14="http://schemas.microsoft.com/office/powerpoint/2010/main" val="33724964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04357-C127-1F63-617D-D1B770CBD0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4C4B052-013B-078A-EE69-8A4164108565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58719DD-46CE-31DE-D36F-4032F5C0B1D7}"/>
              </a:ext>
            </a:extLst>
          </p:cNvPr>
          <p:cNvSpPr/>
          <p:nvPr/>
        </p:nvSpPr>
        <p:spPr>
          <a:xfrm>
            <a:off x="3727405" y="-31962"/>
            <a:ext cx="1580176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PMT </a:t>
            </a:r>
            <a:r>
              <a:rPr lang="en-US" sz="1500" dirty="0" err="1">
                <a:ln w="1905"/>
                <a:solidFill>
                  <a:schemeClr val="bg1"/>
                </a:solidFill>
                <a:latin typeface="Calibri"/>
              </a:rPr>
              <a:t>Photocatode</a:t>
            </a:r>
            <a:endParaRPr lang="en-US" sz="15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9D971F1-4E36-633E-CA81-3B9F59996B0A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11" name="Foliennummernplatzhalter 6">
            <a:extLst>
              <a:ext uri="{FF2B5EF4-FFF2-40B4-BE49-F238E27FC236}">
                <a16:creationId xmlns:a16="http://schemas.microsoft.com/office/drawing/2014/main" id="{C0C40073-5247-2CF3-FBDC-34DDDD6F8EF9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23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12" name="Fußzeilenplatzhalter 7">
            <a:extLst>
              <a:ext uri="{FF2B5EF4-FFF2-40B4-BE49-F238E27FC236}">
                <a16:creationId xmlns:a16="http://schemas.microsoft.com/office/drawing/2014/main" id="{142B10CB-07D9-F110-285D-C1DE9CD55A91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13" name="Fußzeilenplatzhalter 7">
            <a:extLst>
              <a:ext uri="{FF2B5EF4-FFF2-40B4-BE49-F238E27FC236}">
                <a16:creationId xmlns:a16="http://schemas.microsoft.com/office/drawing/2014/main" id="{CED25A64-CA1E-F4C2-56FC-9D3E510CDAE7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B337FE4-DCB9-F5AF-3290-1B9B3AA3B3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686" y="630332"/>
            <a:ext cx="4156439" cy="251826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00C29FB-8113-A73C-3A64-76F53642BB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6585" y="638184"/>
            <a:ext cx="4017101" cy="25106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9EE4C63-E2BD-6F36-E5CA-4789FF2C115A}"/>
              </a:ext>
            </a:extLst>
          </p:cNvPr>
          <p:cNvSpPr txBox="1"/>
          <p:nvPr/>
        </p:nvSpPr>
        <p:spPr>
          <a:xfrm>
            <a:off x="372533" y="3251767"/>
            <a:ext cx="2821670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Photocatode optimization depends on </a:t>
            </a:r>
          </a:p>
          <a:p>
            <a:r>
              <a:rPr lang="en-IT" sz="1300" dirty="0"/>
              <a:t>the detail structure of PMTs</a:t>
            </a:r>
          </a:p>
          <a:p>
            <a:endParaRPr lang="en-IT" sz="1300" dirty="0"/>
          </a:p>
          <a:p>
            <a:r>
              <a:rPr lang="en-IT" sz="1300" dirty="0"/>
              <a:t>R7600</a:t>
            </a:r>
          </a:p>
          <a:p>
            <a:r>
              <a:rPr lang="en-IT" sz="1300" dirty="0"/>
              <a:t>Compact</a:t>
            </a:r>
          </a:p>
          <a:p>
            <a:r>
              <a:rPr lang="en-IT" sz="1300" dirty="0"/>
              <a:t>2x2 cm</a:t>
            </a:r>
            <a:r>
              <a:rPr lang="en-IT" sz="1300" baseline="30000" dirty="0"/>
              <a:t>2</a:t>
            </a:r>
            <a:r>
              <a:rPr lang="en-IT" sz="1300" dirty="0"/>
              <a:t> area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DB9DEA3-E4A1-34C7-DBF9-85DB4A33A5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5072" y="3293716"/>
            <a:ext cx="5178614" cy="159567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4CAE818-B25A-64BD-DBCB-3FF568C824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4003" y="3755116"/>
            <a:ext cx="1791590" cy="118621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5B50C96-1549-4244-464C-3EFF6B0910F3}"/>
              </a:ext>
            </a:extLst>
          </p:cNvPr>
          <p:cNvSpPr txBox="1"/>
          <p:nvPr/>
        </p:nvSpPr>
        <p:spPr>
          <a:xfrm>
            <a:off x="717820" y="313725"/>
            <a:ext cx="6811352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Thin layer of alkali metal (mix) with very low work function in vacuum (to prevent contaminatino)</a:t>
            </a:r>
          </a:p>
        </p:txBody>
      </p:sp>
    </p:spTree>
    <p:extLst>
      <p:ext uri="{BB962C8B-B14F-4D97-AF65-F5344CB8AC3E}">
        <p14:creationId xmlns:p14="http://schemas.microsoft.com/office/powerpoint/2010/main" val="28717793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4F580B-E807-DCAA-9CB0-E1314A0F91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307BAD1-771E-F0AA-C64A-5B04393FD15E}"/>
              </a:ext>
            </a:extLst>
          </p:cNvPr>
          <p:cNvSpPr txBox="1"/>
          <p:nvPr/>
        </p:nvSpPr>
        <p:spPr>
          <a:xfrm>
            <a:off x="120719" y="1227339"/>
            <a:ext cx="1938351" cy="1785104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IT" sz="1300" dirty="0"/>
              <a:t>Gain 10</a:t>
            </a:r>
            <a:r>
              <a:rPr lang="en-IT" sz="1300" baseline="30000" dirty="0"/>
              <a:t>6 </a:t>
            </a:r>
            <a:r>
              <a:rPr lang="en-IT" sz="1300" dirty="0"/>
              <a:t>--&gt; single photon</a:t>
            </a:r>
          </a:p>
          <a:p>
            <a:endParaRPr lang="en-IT" sz="800" dirty="0"/>
          </a:p>
          <a:p>
            <a:r>
              <a:rPr lang="en-IT" sz="1300" dirty="0"/>
              <a:t>Collection efficiency 60%</a:t>
            </a:r>
          </a:p>
          <a:p>
            <a:endParaRPr lang="en-IT" sz="800" dirty="0"/>
          </a:p>
          <a:p>
            <a:r>
              <a:rPr lang="en-IT" sz="1300" dirty="0"/>
              <a:t>Small thickness</a:t>
            </a:r>
          </a:p>
          <a:p>
            <a:endParaRPr lang="en-IT" sz="800" dirty="0"/>
          </a:p>
          <a:p>
            <a:r>
              <a:rPr lang="en-IT" sz="1300" dirty="0"/>
              <a:t>High E field</a:t>
            </a:r>
          </a:p>
          <a:p>
            <a:endParaRPr lang="en-IT" sz="800" dirty="0"/>
          </a:p>
          <a:p>
            <a:r>
              <a:rPr lang="en-IT" sz="1300" dirty="0"/>
              <a:t>Segmented anode </a:t>
            </a:r>
          </a:p>
          <a:p>
            <a:r>
              <a:rPr lang="en-IT" sz="1300" dirty="0"/>
              <a:t>        --&gt; Position sensitive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4718C02-7088-A985-4D14-A86B47252997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FEFBACC-2D4C-D4FF-97BC-211DE6E00EE8}"/>
              </a:ext>
            </a:extLst>
          </p:cNvPr>
          <p:cNvSpPr/>
          <p:nvPr/>
        </p:nvSpPr>
        <p:spPr>
          <a:xfrm>
            <a:off x="2526425" y="-31962"/>
            <a:ext cx="3982117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Micro-Channel Plate Photomultiplier (MCP-PMT)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064F617-E688-616F-0D10-B96BCDE8133F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30" name="Foliennummernplatzhalter 6">
            <a:extLst>
              <a:ext uri="{FF2B5EF4-FFF2-40B4-BE49-F238E27FC236}">
                <a16:creationId xmlns:a16="http://schemas.microsoft.com/office/drawing/2014/main" id="{C461E523-2608-A4B3-2D8F-82B701CD7CE4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24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31" name="Fußzeilenplatzhalter 7">
            <a:extLst>
              <a:ext uri="{FF2B5EF4-FFF2-40B4-BE49-F238E27FC236}">
                <a16:creationId xmlns:a16="http://schemas.microsoft.com/office/drawing/2014/main" id="{D1688958-396A-F2FF-CB0A-39B7E66BED4E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32" name="Fußzeilenplatzhalter 7">
            <a:extLst>
              <a:ext uri="{FF2B5EF4-FFF2-40B4-BE49-F238E27FC236}">
                <a16:creationId xmlns:a16="http://schemas.microsoft.com/office/drawing/2014/main" id="{5CD1113B-19F4-6659-28B7-0FD9FACE7E37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B8DFB41-A927-5581-DDB1-264C820456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2809" y="1778788"/>
            <a:ext cx="5462956" cy="31262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72C8587-2A71-C1DD-972B-5C5E92E745BC}"/>
              </a:ext>
            </a:extLst>
          </p:cNvPr>
          <p:cNvSpPr txBox="1"/>
          <p:nvPr/>
        </p:nvSpPr>
        <p:spPr>
          <a:xfrm>
            <a:off x="617034" y="352121"/>
            <a:ext cx="6570773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T" sz="1300" dirty="0"/>
              <a:t>Similarly of ordinary PMT – dynode structure is substitute by MCP</a:t>
            </a:r>
          </a:p>
          <a:p>
            <a:pPr algn="ctr"/>
            <a:endParaRPr lang="en-IT" sz="800" dirty="0"/>
          </a:p>
          <a:p>
            <a:pPr algn="ctr"/>
            <a:r>
              <a:rPr lang="en-IT" sz="1300" dirty="0"/>
              <a:t>MCP: thin glass plate with an array of holes (10-100 </a:t>
            </a:r>
            <a:r>
              <a:rPr lang="en-IT" sz="1300" dirty="0">
                <a:latin typeface="Symbol" pitchFamily="2" charset="2"/>
              </a:rPr>
              <a:t>m</a:t>
            </a:r>
            <a:r>
              <a:rPr lang="en-IT" sz="1300" dirty="0"/>
              <a:t>m diameter) continous dynode structure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C8F3DD6-1246-2F43-A00B-DB04448DB9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2023" y="3278128"/>
            <a:ext cx="1160712" cy="1623907"/>
          </a:xfrm>
          <a:prstGeom prst="rect">
            <a:avLst/>
          </a:prstGeom>
        </p:spPr>
      </p:pic>
      <p:sp>
        <p:nvSpPr>
          <p:cNvPr id="6" name="Right Brace 5">
            <a:extLst>
              <a:ext uri="{FF2B5EF4-FFF2-40B4-BE49-F238E27FC236}">
                <a16:creationId xmlns:a16="http://schemas.microsoft.com/office/drawing/2014/main" id="{F1EFD3ED-D5DE-9449-BBCC-A0372D384F1E}"/>
              </a:ext>
            </a:extLst>
          </p:cNvPr>
          <p:cNvSpPr/>
          <p:nvPr/>
        </p:nvSpPr>
        <p:spPr>
          <a:xfrm>
            <a:off x="1269104" y="1919150"/>
            <a:ext cx="263583" cy="547510"/>
          </a:xfrm>
          <a:prstGeom prst="rightBrac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0070C4D-D0DC-A6F7-8388-D6EE0CA9D1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775" y="3272108"/>
            <a:ext cx="1607860" cy="163594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DAAE68B-E93F-2774-8A9B-CCC138E31A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29144" y="967674"/>
            <a:ext cx="777062" cy="82053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20D88A0-506C-AFED-2056-C225DF3A5C40}"/>
              </a:ext>
            </a:extLst>
          </p:cNvPr>
          <p:cNvSpPr txBox="1"/>
          <p:nvPr/>
        </p:nvSpPr>
        <p:spPr>
          <a:xfrm>
            <a:off x="120719" y="1001931"/>
            <a:ext cx="530466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b="1" dirty="0">
                <a:solidFill>
                  <a:srgbClr val="C00000"/>
                </a:solidFill>
              </a:rPr>
              <a:t>Pros.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F2F66E8-E858-2A69-8A3C-D4DC684DCD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88455" y="967674"/>
            <a:ext cx="777062" cy="75591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707573F-4C87-71E2-F4BA-B70FD765E1A5}"/>
              </a:ext>
            </a:extLst>
          </p:cNvPr>
          <p:cNvSpPr txBox="1"/>
          <p:nvPr/>
        </p:nvSpPr>
        <p:spPr>
          <a:xfrm>
            <a:off x="5374821" y="1060235"/>
            <a:ext cx="562975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b="1" dirty="0">
                <a:solidFill>
                  <a:srgbClr val="C00000"/>
                </a:solidFill>
              </a:rPr>
              <a:t>Cons.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5392A50-1230-EE7E-238F-8B0790F41F2D}"/>
              </a:ext>
            </a:extLst>
          </p:cNvPr>
          <p:cNvSpPr txBox="1"/>
          <p:nvPr/>
        </p:nvSpPr>
        <p:spPr>
          <a:xfrm>
            <a:off x="6266798" y="1060235"/>
            <a:ext cx="859531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Expensive</a:t>
            </a:r>
          </a:p>
          <a:p>
            <a:r>
              <a:rPr lang="en-IT" sz="800" dirty="0"/>
              <a:t> </a:t>
            </a:r>
          </a:p>
          <a:p>
            <a:r>
              <a:rPr lang="en-IT" sz="1300" dirty="0"/>
              <a:t>(Ageing)</a:t>
            </a:r>
            <a:endParaRPr lang="en-IT" sz="1300" b="1" dirty="0">
              <a:solidFill>
                <a:srgbClr val="C00000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B1406B8-748C-0E60-23AE-D5D1AD6EA345}"/>
              </a:ext>
            </a:extLst>
          </p:cNvPr>
          <p:cNvSpPr/>
          <p:nvPr/>
        </p:nvSpPr>
        <p:spPr>
          <a:xfrm>
            <a:off x="3462728" y="1778788"/>
            <a:ext cx="487180" cy="49222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4D7B524-CC67-E3B3-BC12-DA498C818903}"/>
              </a:ext>
            </a:extLst>
          </p:cNvPr>
          <p:cNvSpPr txBox="1"/>
          <p:nvPr/>
        </p:nvSpPr>
        <p:spPr>
          <a:xfrm>
            <a:off x="1532687" y="1885128"/>
            <a:ext cx="2502608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Small transit time spread (~ 30 ps)</a:t>
            </a:r>
          </a:p>
          <a:p>
            <a:endParaRPr lang="en-IT" sz="800" dirty="0"/>
          </a:p>
          <a:p>
            <a:r>
              <a:rPr lang="en-IT" sz="1300" dirty="0"/>
              <a:t>Works in magnetic field</a:t>
            </a:r>
          </a:p>
        </p:txBody>
      </p:sp>
    </p:spTree>
    <p:extLst>
      <p:ext uri="{BB962C8B-B14F-4D97-AF65-F5344CB8AC3E}">
        <p14:creationId xmlns:p14="http://schemas.microsoft.com/office/powerpoint/2010/main" val="15780114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BB443-852F-9D52-B8A4-183BCFD599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D96D68-A65B-F8EE-6E28-002DE74FFF5E}"/>
              </a:ext>
            </a:extLst>
          </p:cNvPr>
          <p:cNvSpPr/>
          <p:nvPr/>
        </p:nvSpPr>
        <p:spPr>
          <a:xfrm>
            <a:off x="2926227" y="2622646"/>
            <a:ext cx="6045014" cy="22960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B15063D-3F71-17F1-EAC5-44CB0CA99670}"/>
              </a:ext>
            </a:extLst>
          </p:cNvPr>
          <p:cNvSpPr/>
          <p:nvPr/>
        </p:nvSpPr>
        <p:spPr>
          <a:xfrm>
            <a:off x="2926227" y="345036"/>
            <a:ext cx="6045013" cy="215888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FB4AB62-7A6F-AB37-B8DC-4D4CD0127C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2490" y="2699425"/>
            <a:ext cx="2482291" cy="1898493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AB8215C7-2C13-DC10-1E9F-D4B9487ED6A9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FDACF07-DAC8-837F-79D3-83F0B3FADD5E}"/>
              </a:ext>
            </a:extLst>
          </p:cNvPr>
          <p:cNvSpPr/>
          <p:nvPr/>
        </p:nvSpPr>
        <p:spPr>
          <a:xfrm>
            <a:off x="3161885" y="-31962"/>
            <a:ext cx="2711191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Micro-Channel Plate (MCP-PMT)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CABA35A-A4AA-6C24-9073-CE1DAFA58494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30" name="Foliennummernplatzhalter 6">
            <a:extLst>
              <a:ext uri="{FF2B5EF4-FFF2-40B4-BE49-F238E27FC236}">
                <a16:creationId xmlns:a16="http://schemas.microsoft.com/office/drawing/2014/main" id="{B71B2280-9FB9-E093-4D6D-DC02E00270B8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25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31" name="Fußzeilenplatzhalter 7">
            <a:extLst>
              <a:ext uri="{FF2B5EF4-FFF2-40B4-BE49-F238E27FC236}">
                <a16:creationId xmlns:a16="http://schemas.microsoft.com/office/drawing/2014/main" id="{8A39AE89-298E-0729-8837-40C2D744A659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32" name="Fußzeilenplatzhalter 7">
            <a:extLst>
              <a:ext uri="{FF2B5EF4-FFF2-40B4-BE49-F238E27FC236}">
                <a16:creationId xmlns:a16="http://schemas.microsoft.com/office/drawing/2014/main" id="{2B66CE93-5EF6-1354-BEA7-7289DC8C142A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33FE118-C8B3-A700-D987-5AC7F5864A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8733" y="2684802"/>
            <a:ext cx="2894559" cy="216514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90F7FF3-5EB7-94C7-6BFB-F9DBD62341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4174" y="423831"/>
            <a:ext cx="2711191" cy="202741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678F0FB-18E0-6A19-BA42-4B2FE8CC65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4685" y="428195"/>
            <a:ext cx="2688607" cy="201868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04882DB-AC13-EE5A-3692-065531D0BDB3}"/>
              </a:ext>
            </a:extLst>
          </p:cNvPr>
          <p:cNvSpPr txBox="1"/>
          <p:nvPr/>
        </p:nvSpPr>
        <p:spPr>
          <a:xfrm>
            <a:off x="113213" y="660486"/>
            <a:ext cx="2813014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Narrow amplification channel </a:t>
            </a:r>
            <a:r>
              <a:rPr lang="en-GB" sz="1300" dirty="0"/>
              <a:t>s</a:t>
            </a:r>
            <a:r>
              <a:rPr lang="en-IT" sz="1300" dirty="0"/>
              <a:t>ustains </a:t>
            </a:r>
          </a:p>
          <a:p>
            <a:r>
              <a:rPr lang="en-IT" sz="1300" dirty="0"/>
              <a:t>magnetic field (axial direction)</a:t>
            </a:r>
          </a:p>
          <a:p>
            <a:endParaRPr lang="en-IT" sz="1300" dirty="0"/>
          </a:p>
          <a:p>
            <a:r>
              <a:rPr lang="en-IT" sz="1300" dirty="0"/>
              <a:t>Backscattering reduced</a:t>
            </a:r>
          </a:p>
          <a:p>
            <a:endParaRPr lang="en-IT" sz="1300" dirty="0"/>
          </a:p>
          <a:p>
            <a:r>
              <a:rPr lang="en-IT" sz="1300" dirty="0"/>
              <a:t>Timing degraded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0E7653-C230-0B0A-71FF-5121C071CE50}"/>
              </a:ext>
            </a:extLst>
          </p:cNvPr>
          <p:cNvSpPr txBox="1"/>
          <p:nvPr/>
        </p:nvSpPr>
        <p:spPr>
          <a:xfrm>
            <a:off x="113213" y="3221324"/>
            <a:ext cx="2170338" cy="14927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/>
              <a:t>Residual gas ionization</a:t>
            </a:r>
            <a:endParaRPr lang="en-IT" sz="1300" dirty="0"/>
          </a:p>
          <a:p>
            <a:endParaRPr lang="en-IT" sz="1300" dirty="0"/>
          </a:p>
          <a:p>
            <a:r>
              <a:rPr lang="en-IT" sz="1300" dirty="0"/>
              <a:t>QE degradation due to ion </a:t>
            </a:r>
          </a:p>
          <a:p>
            <a:r>
              <a:rPr lang="en-IT" sz="1300" dirty="0"/>
              <a:t>           bombardment</a:t>
            </a:r>
          </a:p>
          <a:p>
            <a:endParaRPr lang="en-IT" sz="1300" dirty="0"/>
          </a:p>
          <a:p>
            <a:r>
              <a:rPr lang="en-IT" sz="1300" dirty="0"/>
              <a:t>Thin Al foil  (few </a:t>
            </a:r>
            <a:r>
              <a:rPr lang="en-IT" sz="1300" dirty="0">
                <a:latin typeface="Symbol" pitchFamily="2" charset="2"/>
              </a:rPr>
              <a:t>m</a:t>
            </a:r>
            <a:r>
              <a:rPr lang="en-IT" sz="1300" dirty="0"/>
              <a:t>m) block</a:t>
            </a:r>
          </a:p>
          <a:p>
            <a:r>
              <a:rPr lang="en-GB" sz="1300" dirty="0"/>
              <a:t>I</a:t>
            </a:r>
            <a:r>
              <a:rPr lang="en-IT" sz="1300" dirty="0"/>
              <a:t>on feedback and ½ electrons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88C2E30-02E1-BE7E-4DFF-ADB703DBB064}"/>
              </a:ext>
            </a:extLst>
          </p:cNvPr>
          <p:cNvCxnSpPr>
            <a:cxnSpLocks/>
          </p:cNvCxnSpPr>
          <p:nvPr/>
        </p:nvCxnSpPr>
        <p:spPr>
          <a:xfrm>
            <a:off x="6588177" y="3957403"/>
            <a:ext cx="547141" cy="0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5765783-2F24-24C6-986A-AF7C466DA3A8}"/>
              </a:ext>
            </a:extLst>
          </p:cNvPr>
          <p:cNvCxnSpPr>
            <a:cxnSpLocks/>
          </p:cNvCxnSpPr>
          <p:nvPr/>
        </p:nvCxnSpPr>
        <p:spPr>
          <a:xfrm flipV="1">
            <a:off x="6588177" y="3957403"/>
            <a:ext cx="0" cy="547141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18AF704F-EC5F-2B84-28DC-96E73537345C}"/>
              </a:ext>
            </a:extLst>
          </p:cNvPr>
          <p:cNvSpPr txBox="1"/>
          <p:nvPr/>
        </p:nvSpPr>
        <p:spPr>
          <a:xfrm>
            <a:off x="7135318" y="3818903"/>
            <a:ext cx="14269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/>
              <a:t>1 yr at super B-factories</a:t>
            </a:r>
          </a:p>
        </p:txBody>
      </p:sp>
    </p:spTree>
    <p:extLst>
      <p:ext uri="{BB962C8B-B14F-4D97-AF65-F5344CB8AC3E}">
        <p14:creationId xmlns:p14="http://schemas.microsoft.com/office/powerpoint/2010/main" val="38065271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35B6E0-3848-EEE5-5A1C-B1A5FAFB9B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472C51D3-C7F9-AAE4-07B8-E1AEA42081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15" y="3077544"/>
            <a:ext cx="3749218" cy="177094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D204885-0335-94C6-3919-17CEBE47FB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7250" y="2018091"/>
            <a:ext cx="2496681" cy="280876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F320E79-53F2-0A9B-9098-D464F8DB52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1631" y="2756760"/>
            <a:ext cx="977900" cy="147822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C82A6E0-F2AA-832E-4E7B-2EB854CC4B08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70198A7-B524-5AF5-7128-850376D63142}"/>
              </a:ext>
            </a:extLst>
          </p:cNvPr>
          <p:cNvSpPr/>
          <p:nvPr/>
        </p:nvSpPr>
        <p:spPr>
          <a:xfrm>
            <a:off x="3259093" y="-31962"/>
            <a:ext cx="2516779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Silicon Photomultiplier (</a:t>
            </a:r>
            <a:r>
              <a:rPr lang="en-US" sz="1500" dirty="0" err="1">
                <a:ln w="1905"/>
                <a:solidFill>
                  <a:schemeClr val="bg1"/>
                </a:solidFill>
                <a:latin typeface="Calibri"/>
              </a:rPr>
              <a:t>SiPM</a:t>
            </a: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CDA28E7-78DF-D263-3511-F90CDEA81F9D}"/>
              </a:ext>
            </a:extLst>
          </p:cNvPr>
          <p:cNvSpPr txBox="1"/>
          <p:nvPr/>
        </p:nvSpPr>
        <p:spPr>
          <a:xfrm>
            <a:off x="2949129" y="447167"/>
            <a:ext cx="2627451" cy="11541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SPAD array on a common Si substrate</a:t>
            </a:r>
          </a:p>
          <a:p>
            <a:endParaRPr lang="en-IT" sz="800" dirty="0"/>
          </a:p>
          <a:p>
            <a:r>
              <a:rPr lang="en-IT" sz="1200" dirty="0"/>
              <a:t>SPAD: single photon avalanche diode</a:t>
            </a:r>
          </a:p>
          <a:p>
            <a:r>
              <a:rPr lang="en-IT" sz="1200" dirty="0"/>
              <a:t>            working in Geiger mode</a:t>
            </a:r>
          </a:p>
          <a:p>
            <a:endParaRPr lang="en-IT" sz="1300" dirty="0"/>
          </a:p>
          <a:p>
            <a:r>
              <a:rPr lang="en-IT" sz="1200" dirty="0"/>
              <a:t>R: quench resitor to stop the avalanche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1751FBE-CB96-D2E1-D58A-88A47EFE43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98615" y="421493"/>
            <a:ext cx="2080916" cy="144631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1AAB507-C464-3CCA-41DA-36FEAE2DC077}"/>
              </a:ext>
            </a:extLst>
          </p:cNvPr>
          <p:cNvSpPr txBox="1"/>
          <p:nvPr/>
        </p:nvSpPr>
        <p:spPr>
          <a:xfrm>
            <a:off x="4348278" y="2458445"/>
            <a:ext cx="1759649" cy="14157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Possibility </a:t>
            </a:r>
            <a:r>
              <a:rPr lang="en-GB" sz="1200" dirty="0"/>
              <a:t>o</a:t>
            </a:r>
            <a:r>
              <a:rPr lang="en-IT" sz="1200" dirty="0"/>
              <a:t>f </a:t>
            </a:r>
          </a:p>
          <a:p>
            <a:endParaRPr lang="en-IT" sz="1200" dirty="0"/>
          </a:p>
          <a:p>
            <a:r>
              <a:rPr lang="en-IT" sz="1200" dirty="0"/>
              <a:t>- single-photon detection</a:t>
            </a:r>
          </a:p>
          <a:p>
            <a:pPr marL="285750" indent="-285750">
              <a:buFontTx/>
              <a:buChar char="-"/>
            </a:pPr>
            <a:endParaRPr lang="en-IT" sz="1200" dirty="0"/>
          </a:p>
          <a:p>
            <a:r>
              <a:rPr lang="en-IT" sz="1200" dirty="0"/>
              <a:t>-  photon counting</a:t>
            </a:r>
          </a:p>
          <a:p>
            <a:endParaRPr lang="en-IT" sz="1300" dirty="0"/>
          </a:p>
          <a:p>
            <a:pPr marL="285750" indent="-285750">
              <a:buFontTx/>
              <a:buChar char="-"/>
            </a:pPr>
            <a:endParaRPr lang="en-IT" sz="13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4CD094C-66E8-1B82-49B5-C282CB9F97E6}"/>
              </a:ext>
            </a:extLst>
          </p:cNvPr>
          <p:cNvSpPr txBox="1"/>
          <p:nvPr/>
        </p:nvSpPr>
        <p:spPr>
          <a:xfrm>
            <a:off x="136263" y="2202660"/>
            <a:ext cx="350204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/>
              <a:t>Fast rise (discharge) and slow recharge</a:t>
            </a:r>
          </a:p>
          <a:p>
            <a:endParaRPr lang="en-GB" sz="800" dirty="0"/>
          </a:p>
          <a:p>
            <a:r>
              <a:rPr lang="en-GB" sz="1200" dirty="0"/>
              <a:t>Intrinsic high</a:t>
            </a:r>
            <a:r>
              <a:rPr lang="en-IT" sz="1200" dirty="0"/>
              <a:t> dark-count rate due to thermal electron</a:t>
            </a:r>
          </a:p>
          <a:p>
            <a:r>
              <a:rPr lang="en-IT" sz="1200" dirty="0"/>
              <a:t>(</a:t>
            </a:r>
            <a:r>
              <a:rPr lang="en-GB" sz="1200" dirty="0"/>
              <a:t>indistinguishable</a:t>
            </a:r>
            <a:r>
              <a:rPr lang="en-IT" sz="1200" dirty="0"/>
              <a:t> from single-photon) 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72AB1FF-E5A3-A3C2-4F5A-211E31561EB3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25" name="Foliennummernplatzhalter 6">
            <a:extLst>
              <a:ext uri="{FF2B5EF4-FFF2-40B4-BE49-F238E27FC236}">
                <a16:creationId xmlns:a16="http://schemas.microsoft.com/office/drawing/2014/main" id="{F32A2E80-B839-1428-B152-EA5C0955EA8B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26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26" name="Fußzeilenplatzhalter 7">
            <a:extLst>
              <a:ext uri="{FF2B5EF4-FFF2-40B4-BE49-F238E27FC236}">
                <a16:creationId xmlns:a16="http://schemas.microsoft.com/office/drawing/2014/main" id="{1231AF42-09DC-2513-8FCF-99C0AB44293F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29" name="Fußzeilenplatzhalter 7">
            <a:extLst>
              <a:ext uri="{FF2B5EF4-FFF2-40B4-BE49-F238E27FC236}">
                <a16:creationId xmlns:a16="http://schemas.microsoft.com/office/drawing/2014/main" id="{EFD0D15E-04F8-92E4-EEDC-8206E78BF0F1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8632F17-FC74-1298-5077-3982E389946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015" y="439528"/>
            <a:ext cx="2665906" cy="1324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462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16D81F-DB66-C86C-2D48-C1D701DA54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9E529CFD-CF67-6340-91E7-0733148ACB47}"/>
              </a:ext>
            </a:extLst>
          </p:cNvPr>
          <p:cNvSpPr/>
          <p:nvPr/>
        </p:nvSpPr>
        <p:spPr>
          <a:xfrm>
            <a:off x="104500" y="1950922"/>
            <a:ext cx="6002464" cy="29257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B6AD7D7-628B-0271-ED65-CA9FAA1482E9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4D337D4-6076-6838-41E1-52F5A20977DE}"/>
              </a:ext>
            </a:extLst>
          </p:cNvPr>
          <p:cNvSpPr/>
          <p:nvPr/>
        </p:nvSpPr>
        <p:spPr>
          <a:xfrm>
            <a:off x="3259093" y="-31962"/>
            <a:ext cx="2516779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Silicon Photomultiplier (</a:t>
            </a:r>
            <a:r>
              <a:rPr lang="en-US" sz="1500" dirty="0" err="1">
                <a:ln w="1905"/>
                <a:solidFill>
                  <a:schemeClr val="bg1"/>
                </a:solidFill>
                <a:latin typeface="Calibri"/>
              </a:rPr>
              <a:t>SiPM</a:t>
            </a: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)</a:t>
            </a:r>
          </a:p>
        </p:txBody>
      </p:sp>
      <p:sp>
        <p:nvSpPr>
          <p:cNvPr id="2" name="Fußzeilenplatzhalter 7">
            <a:extLst>
              <a:ext uri="{FF2B5EF4-FFF2-40B4-BE49-F238E27FC236}">
                <a16:creationId xmlns:a16="http://schemas.microsoft.com/office/drawing/2014/main" id="{00428993-7F2E-0D6C-1DE6-C065191CEC6B}"/>
              </a:ext>
            </a:extLst>
          </p:cNvPr>
          <p:cNvSpPr txBox="1">
            <a:spLocks noGrp="1"/>
          </p:cNvSpPr>
          <p:nvPr/>
        </p:nvSpPr>
        <p:spPr>
          <a:xfrm>
            <a:off x="-311103" y="4903556"/>
            <a:ext cx="184055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1F0B8D3-27F6-7015-E3BA-52F50C58FC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2571750"/>
            <a:ext cx="0" cy="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B3A6E98-A3B5-E1A0-E9D9-7BF483B9B3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3652" y="2890244"/>
            <a:ext cx="2178784" cy="1936216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E65002DA-00D3-57E3-EB8C-AD83E221A2D1}"/>
              </a:ext>
            </a:extLst>
          </p:cNvPr>
          <p:cNvGrpSpPr/>
          <p:nvPr/>
        </p:nvGrpSpPr>
        <p:grpSpPr>
          <a:xfrm>
            <a:off x="6823652" y="635533"/>
            <a:ext cx="2146865" cy="1936217"/>
            <a:chOff x="8851913" y="-1560195"/>
            <a:chExt cx="2146865" cy="1936217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297FB04-7BEB-2564-F095-663F847AF288}"/>
                </a:ext>
              </a:extLst>
            </p:cNvPr>
            <p:cNvSpPr/>
            <p:nvPr/>
          </p:nvSpPr>
          <p:spPr>
            <a:xfrm>
              <a:off x="8851913" y="-1560195"/>
              <a:ext cx="2146865" cy="19362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25EA5DE-225C-DE0C-A734-2675C98BCB2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999516" y="-1465131"/>
              <a:ext cx="1809626" cy="1704415"/>
            </a:xfrm>
            <a:prstGeom prst="rect">
              <a:avLst/>
            </a:prstGeom>
          </p:spPr>
        </p:pic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3C90B367-BFFE-2C47-B7B4-7E908CB1A18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92075" y="-1358970"/>
              <a:ext cx="564776" cy="271229"/>
            </a:xfrm>
            <a:prstGeom prst="straightConnector1">
              <a:avLst/>
            </a:prstGeom>
            <a:ln>
              <a:solidFill>
                <a:srgbClr val="C00000"/>
              </a:solidFill>
              <a:headEnd type="triangl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76019F6-9DB7-07C6-8425-57F647C106FD}"/>
                </a:ext>
              </a:extLst>
            </p:cNvPr>
            <p:cNvSpPr txBox="1"/>
            <p:nvPr/>
          </p:nvSpPr>
          <p:spPr>
            <a:xfrm rot="19948697">
              <a:off x="9032658" y="-1449871"/>
              <a:ext cx="5453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T" sz="1200" dirty="0">
                  <a:solidFill>
                    <a:srgbClr val="C00000"/>
                  </a:solidFill>
                </a:rPr>
                <a:t>1 mm</a:t>
              </a:r>
            </a:p>
          </p:txBody>
        </p:sp>
      </p:grp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40D6FCD-E459-71B0-06CD-0588DF4B2F04}"/>
              </a:ext>
            </a:extLst>
          </p:cNvPr>
          <p:cNvCxnSpPr>
            <a:cxnSpLocks/>
          </p:cNvCxnSpPr>
          <p:nvPr/>
        </p:nvCxnSpPr>
        <p:spPr>
          <a:xfrm>
            <a:off x="6961452" y="2923816"/>
            <a:ext cx="1916206" cy="0"/>
          </a:xfrm>
          <a:prstGeom prst="straightConnector1">
            <a:avLst/>
          </a:prstGeom>
          <a:ln>
            <a:solidFill>
              <a:srgbClr val="C00000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9D8D22EA-0F1F-5E03-B033-5ED3151DB284}"/>
              </a:ext>
            </a:extLst>
          </p:cNvPr>
          <p:cNvSpPr txBox="1"/>
          <p:nvPr/>
        </p:nvSpPr>
        <p:spPr>
          <a:xfrm rot="50469">
            <a:off x="7590799" y="2618081"/>
            <a:ext cx="5453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1200" dirty="0">
                <a:solidFill>
                  <a:srgbClr val="C00000"/>
                </a:solidFill>
              </a:rPr>
              <a:t>5 cm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0902010-9527-4ED1-9198-A2CD195F551B}"/>
              </a:ext>
            </a:extLst>
          </p:cNvPr>
          <p:cNvGrpSpPr/>
          <p:nvPr/>
        </p:nvGrpSpPr>
        <p:grpSpPr>
          <a:xfrm>
            <a:off x="192746" y="2050126"/>
            <a:ext cx="4266472" cy="2611393"/>
            <a:chOff x="359316" y="830085"/>
            <a:chExt cx="5799438" cy="365444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B45943FD-36CB-EBB3-4DDF-C809FC5EC35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59316" y="830085"/>
              <a:ext cx="5799438" cy="3654440"/>
            </a:xfrm>
            <a:prstGeom prst="rect">
              <a:avLst/>
            </a:prstGeom>
          </p:spPr>
        </p:pic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3AEBB52E-0B34-2EFC-2E3D-7D2D3C183CD5}"/>
                </a:ext>
              </a:extLst>
            </p:cNvPr>
            <p:cNvSpPr/>
            <p:nvPr/>
          </p:nvSpPr>
          <p:spPr>
            <a:xfrm>
              <a:off x="5445565" y="836254"/>
              <a:ext cx="703084" cy="6936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459DD63-1A4E-741D-82ED-6475C1AE48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015" y="439528"/>
            <a:ext cx="2665906" cy="132467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6717D4BD-C87D-11A1-E6D3-B5C99649B3B9}"/>
              </a:ext>
            </a:extLst>
          </p:cNvPr>
          <p:cNvSpPr/>
          <p:nvPr/>
        </p:nvSpPr>
        <p:spPr>
          <a:xfrm>
            <a:off x="1799573" y="2435012"/>
            <a:ext cx="2301780" cy="121145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938EA85-98D6-FDFA-5B1D-F5B989F595A4}"/>
              </a:ext>
            </a:extLst>
          </p:cNvPr>
          <p:cNvSpPr/>
          <p:nvPr/>
        </p:nvSpPr>
        <p:spPr>
          <a:xfrm>
            <a:off x="1655014" y="4006622"/>
            <a:ext cx="2744688" cy="63016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EC7652B-2CFC-78EA-44F6-DB2AFBF98158}"/>
              </a:ext>
            </a:extLst>
          </p:cNvPr>
          <p:cNvSpPr txBox="1"/>
          <p:nvPr/>
        </p:nvSpPr>
        <p:spPr>
          <a:xfrm>
            <a:off x="2583886" y="3837065"/>
            <a:ext cx="15174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/>
              <a:t>High dark count rates</a:t>
            </a:r>
          </a:p>
          <a:p>
            <a:endParaRPr lang="en-GB" sz="1200" dirty="0"/>
          </a:p>
          <a:p>
            <a:r>
              <a:rPr lang="en-GB" sz="1200" dirty="0"/>
              <a:t>Radiation sensitive </a:t>
            </a:r>
            <a:endParaRPr lang="en-IT" sz="1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E365076-EE3F-7F0F-147B-F76A2C190A03}"/>
              </a:ext>
            </a:extLst>
          </p:cNvPr>
          <p:cNvSpPr txBox="1"/>
          <p:nvPr/>
        </p:nvSpPr>
        <p:spPr>
          <a:xfrm>
            <a:off x="2511428" y="2114724"/>
            <a:ext cx="2861104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/>
              <a:t>Compact &amp; robust layout</a:t>
            </a:r>
          </a:p>
          <a:p>
            <a:endParaRPr lang="en-GB" sz="800" dirty="0"/>
          </a:p>
          <a:p>
            <a:r>
              <a:rPr lang="en-GB" sz="1200" dirty="0"/>
              <a:t>Cost-effective production process</a:t>
            </a:r>
          </a:p>
          <a:p>
            <a:endParaRPr lang="en-GB" sz="800" dirty="0"/>
          </a:p>
          <a:p>
            <a:r>
              <a:rPr lang="en-GB" sz="1200" dirty="0"/>
              <a:t>High photon efficiency (40-50%)</a:t>
            </a:r>
          </a:p>
          <a:p>
            <a:endParaRPr lang="en-GB" sz="800" dirty="0"/>
          </a:p>
          <a:p>
            <a:r>
              <a:rPr lang="en-GB" sz="1200" dirty="0"/>
              <a:t>Good time resolution (~ 100 </a:t>
            </a:r>
            <a:r>
              <a:rPr lang="en-GB" sz="1200" dirty="0" err="1"/>
              <a:t>ps</a:t>
            </a:r>
            <a:r>
              <a:rPr lang="en-GB" sz="1200" dirty="0"/>
              <a:t>)</a:t>
            </a:r>
          </a:p>
          <a:p>
            <a:endParaRPr lang="en-GB" sz="800" dirty="0"/>
          </a:p>
          <a:p>
            <a:r>
              <a:rPr lang="en-GB" sz="1200" dirty="0"/>
              <a:t>Insensitive to </a:t>
            </a:r>
            <a:r>
              <a:rPr lang="en-GB" sz="1200" dirty="0" err="1"/>
              <a:t>magneti</a:t>
            </a:r>
            <a:r>
              <a:rPr lang="en-GB" sz="1200" dirty="0"/>
              <a:t> field (used for NMR)</a:t>
            </a:r>
            <a:endParaRPr lang="en-IT" sz="1200" dirty="0"/>
          </a:p>
        </p:txBody>
      </p:sp>
      <p:sp>
        <p:nvSpPr>
          <p:cNvPr id="23" name="Right Arrow 22">
            <a:extLst>
              <a:ext uri="{FF2B5EF4-FFF2-40B4-BE49-F238E27FC236}">
                <a16:creationId xmlns:a16="http://schemas.microsoft.com/office/drawing/2014/main" id="{C3CEDF9B-5861-3272-733A-03F7E34D1892}"/>
              </a:ext>
            </a:extLst>
          </p:cNvPr>
          <p:cNvSpPr/>
          <p:nvPr/>
        </p:nvSpPr>
        <p:spPr>
          <a:xfrm>
            <a:off x="4200599" y="4031355"/>
            <a:ext cx="371400" cy="315083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F63C3AA-1838-E17F-5263-19EDD4C4454C}"/>
              </a:ext>
            </a:extLst>
          </p:cNvPr>
          <p:cNvSpPr txBox="1"/>
          <p:nvPr/>
        </p:nvSpPr>
        <p:spPr>
          <a:xfrm>
            <a:off x="4818041" y="3873812"/>
            <a:ext cx="8082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>
                <a:solidFill>
                  <a:srgbClr val="C00000"/>
                </a:solidFill>
              </a:rPr>
              <a:t>Cooling</a:t>
            </a:r>
          </a:p>
          <a:p>
            <a:r>
              <a:rPr lang="en-IT" sz="1200" dirty="0">
                <a:solidFill>
                  <a:srgbClr val="C00000"/>
                </a:solidFill>
              </a:rPr>
              <a:t>Timing</a:t>
            </a:r>
          </a:p>
          <a:p>
            <a:r>
              <a:rPr lang="en-IT" sz="1200" dirty="0">
                <a:solidFill>
                  <a:srgbClr val="C00000"/>
                </a:solidFill>
              </a:rPr>
              <a:t>Annealing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4FA5BEB-9B7D-0B97-B5BE-51D5F3B8355D}"/>
              </a:ext>
            </a:extLst>
          </p:cNvPr>
          <p:cNvSpPr txBox="1"/>
          <p:nvPr/>
        </p:nvSpPr>
        <p:spPr>
          <a:xfrm>
            <a:off x="2949129" y="447167"/>
            <a:ext cx="2627451" cy="11541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SPAD array on a common Si substrate</a:t>
            </a:r>
          </a:p>
          <a:p>
            <a:endParaRPr lang="en-IT" sz="800" dirty="0"/>
          </a:p>
          <a:p>
            <a:r>
              <a:rPr lang="en-IT" sz="1200" dirty="0"/>
              <a:t>SPAD: single photon avalanche diode</a:t>
            </a:r>
          </a:p>
          <a:p>
            <a:r>
              <a:rPr lang="en-IT" sz="1200" dirty="0"/>
              <a:t>            working in Geiger mode</a:t>
            </a:r>
          </a:p>
          <a:p>
            <a:endParaRPr lang="en-IT" sz="1300" dirty="0"/>
          </a:p>
          <a:p>
            <a:r>
              <a:rPr lang="en-IT" sz="1200" dirty="0"/>
              <a:t>R: quench resitor to stop the avalanche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7956B56-D063-FC08-9CA5-AFCE843FEA32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30" name="Foliennummernplatzhalter 6">
            <a:extLst>
              <a:ext uri="{FF2B5EF4-FFF2-40B4-BE49-F238E27FC236}">
                <a16:creationId xmlns:a16="http://schemas.microsoft.com/office/drawing/2014/main" id="{9623E66E-A128-D898-E641-31957D434A2F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27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31" name="Fußzeilenplatzhalter 7">
            <a:extLst>
              <a:ext uri="{FF2B5EF4-FFF2-40B4-BE49-F238E27FC236}">
                <a16:creationId xmlns:a16="http://schemas.microsoft.com/office/drawing/2014/main" id="{C81738A7-BAA1-39CE-66EE-8F64CF032B4D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32" name="Fußzeilenplatzhalter 7">
            <a:extLst>
              <a:ext uri="{FF2B5EF4-FFF2-40B4-BE49-F238E27FC236}">
                <a16:creationId xmlns:a16="http://schemas.microsoft.com/office/drawing/2014/main" id="{35A0F0CA-978A-0EAC-B605-8B63F378D493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</p:spTree>
    <p:extLst>
      <p:ext uri="{BB962C8B-B14F-4D97-AF65-F5344CB8AC3E}">
        <p14:creationId xmlns:p14="http://schemas.microsoft.com/office/powerpoint/2010/main" val="7666886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DA95FF-A76F-BDD4-B6BF-CEEFCB13F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43677B2-9E72-300A-9466-AD941BBC10D3}"/>
              </a:ext>
            </a:extLst>
          </p:cNvPr>
          <p:cNvSpPr/>
          <p:nvPr/>
        </p:nvSpPr>
        <p:spPr>
          <a:xfrm>
            <a:off x="4624466" y="1287377"/>
            <a:ext cx="4377127" cy="307214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7B6D0F3-04E9-19AB-0598-E4FF102BBECD}"/>
              </a:ext>
            </a:extLst>
          </p:cNvPr>
          <p:cNvSpPr/>
          <p:nvPr/>
        </p:nvSpPr>
        <p:spPr>
          <a:xfrm>
            <a:off x="142407" y="1287377"/>
            <a:ext cx="4377127" cy="307214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0588020-6C99-26F8-907C-0E53D014CBA2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C4406FC-4CFC-3A95-6923-2B81D5316BE2}"/>
              </a:ext>
            </a:extLst>
          </p:cNvPr>
          <p:cNvSpPr/>
          <p:nvPr/>
        </p:nvSpPr>
        <p:spPr>
          <a:xfrm>
            <a:off x="3259087" y="-31962"/>
            <a:ext cx="2516779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Silicon Photomultiplier (</a:t>
            </a:r>
            <a:r>
              <a:rPr lang="en-US" sz="1500" dirty="0" err="1">
                <a:ln w="1905"/>
                <a:solidFill>
                  <a:schemeClr val="bg1"/>
                </a:solidFill>
                <a:latin typeface="Calibri"/>
              </a:rPr>
              <a:t>SiPM</a:t>
            </a: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CC57498-9E2F-D018-6127-5C1975F939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928" y="1529260"/>
            <a:ext cx="4165409" cy="25735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495C29F-8C77-0839-CBE7-9DB08DBA93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3222" y="1429109"/>
            <a:ext cx="3879617" cy="293040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78195A9-C3B5-FAD2-9BA1-35084C0E0EC1}"/>
              </a:ext>
            </a:extLst>
          </p:cNvPr>
          <p:cNvSpPr txBox="1"/>
          <p:nvPr/>
        </p:nvSpPr>
        <p:spPr>
          <a:xfrm>
            <a:off x="1060292" y="2919410"/>
            <a:ext cx="17119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At -30 </a:t>
            </a:r>
            <a:r>
              <a:rPr lang="en-US" sz="1200" baseline="30000" dirty="0" err="1">
                <a:solidFill>
                  <a:schemeClr val="bg1"/>
                </a:solidFill>
              </a:rPr>
              <a:t>o</a:t>
            </a:r>
            <a:r>
              <a:rPr lang="en-US" sz="1200" dirty="0" err="1">
                <a:solidFill>
                  <a:schemeClr val="bg1"/>
                </a:solidFill>
              </a:rPr>
              <a:t>C</a:t>
            </a:r>
            <a:r>
              <a:rPr lang="en-US" sz="1200" dirty="0">
                <a:solidFill>
                  <a:schemeClr val="bg1"/>
                </a:solidFill>
              </a:rPr>
              <a:t> after annealing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3F36D10-6A94-9579-7B99-8EDE2C45B3DF}"/>
              </a:ext>
            </a:extLst>
          </p:cNvPr>
          <p:cNvSpPr txBox="1"/>
          <p:nvPr/>
        </p:nvSpPr>
        <p:spPr>
          <a:xfrm>
            <a:off x="1046324" y="3187174"/>
            <a:ext cx="24801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M. </a:t>
            </a:r>
            <a:r>
              <a:rPr lang="en-US" sz="1200" dirty="0" err="1">
                <a:solidFill>
                  <a:schemeClr val="bg1"/>
                </a:solidFill>
              </a:rPr>
              <a:t>Calvi</a:t>
            </a:r>
            <a:r>
              <a:rPr lang="en-US" sz="1200" dirty="0">
                <a:solidFill>
                  <a:schemeClr val="bg1"/>
                </a:solidFill>
              </a:rPr>
              <a:t>  et al., NIMA 922 (2019) 243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3480311-AC4B-45ED-C8A8-186C6F1B3E37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16" name="Foliennummernplatzhalter 6">
            <a:extLst>
              <a:ext uri="{FF2B5EF4-FFF2-40B4-BE49-F238E27FC236}">
                <a16:creationId xmlns:a16="http://schemas.microsoft.com/office/drawing/2014/main" id="{AFCB2D22-013F-79B6-9042-F10CE4D81B8B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28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17" name="Fußzeilenplatzhalter 7">
            <a:extLst>
              <a:ext uri="{FF2B5EF4-FFF2-40B4-BE49-F238E27FC236}">
                <a16:creationId xmlns:a16="http://schemas.microsoft.com/office/drawing/2014/main" id="{DDFF4F0E-5959-5240-90EF-44809D74F63C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18" name="Fußzeilenplatzhalter 7">
            <a:extLst>
              <a:ext uri="{FF2B5EF4-FFF2-40B4-BE49-F238E27FC236}">
                <a16:creationId xmlns:a16="http://schemas.microsoft.com/office/drawing/2014/main" id="{8A2206B5-6D32-E620-0C66-BBDED4D55481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3257C14-39D0-180E-BB68-D831A6EEB091}"/>
              </a:ext>
            </a:extLst>
          </p:cNvPr>
          <p:cNvSpPr txBox="1"/>
          <p:nvPr/>
        </p:nvSpPr>
        <p:spPr>
          <a:xfrm>
            <a:off x="332869" y="432935"/>
            <a:ext cx="630897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Dark counts can be mitigated by working at low temperature (about 0.5x every 10 degrees)</a:t>
            </a:r>
          </a:p>
          <a:p>
            <a:r>
              <a:rPr lang="en-IT" sz="1300" dirty="0"/>
              <a:t>Radiation damage can be cured with high-temperature annealing cycles</a:t>
            </a:r>
          </a:p>
        </p:txBody>
      </p:sp>
    </p:spTree>
    <p:extLst>
      <p:ext uri="{BB962C8B-B14F-4D97-AF65-F5344CB8AC3E}">
        <p14:creationId xmlns:p14="http://schemas.microsoft.com/office/powerpoint/2010/main" val="33184079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31F481-E4E6-19F1-896B-D7F9E684DA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130B4DE-6FFA-8E33-095A-E6ABAA25D7C4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7C51F4-C537-690C-62BD-A256587A4D7C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11" name="Foliennummernplatzhalter 6">
            <a:extLst>
              <a:ext uri="{FF2B5EF4-FFF2-40B4-BE49-F238E27FC236}">
                <a16:creationId xmlns:a16="http://schemas.microsoft.com/office/drawing/2014/main" id="{8FC21B7F-00EC-2386-E30D-850755A85376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29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12" name="Fußzeilenplatzhalter 7">
            <a:extLst>
              <a:ext uri="{FF2B5EF4-FFF2-40B4-BE49-F238E27FC236}">
                <a16:creationId xmlns:a16="http://schemas.microsoft.com/office/drawing/2014/main" id="{1F8452D4-02EC-0331-5F25-BA749D401130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13" name="Fußzeilenplatzhalter 7">
            <a:extLst>
              <a:ext uri="{FF2B5EF4-FFF2-40B4-BE49-F238E27FC236}">
                <a16:creationId xmlns:a16="http://schemas.microsoft.com/office/drawing/2014/main" id="{E6D9093C-D15D-5C51-EDA1-31C8B7A6867B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28F31DA-CD8F-07CB-9AC1-9F7D17467588}"/>
              </a:ext>
            </a:extLst>
          </p:cNvPr>
          <p:cNvSpPr txBox="1"/>
          <p:nvPr/>
        </p:nvSpPr>
        <p:spPr>
          <a:xfrm>
            <a:off x="2742684" y="1504463"/>
            <a:ext cx="365863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T" sz="3000" b="1" dirty="0">
                <a:solidFill>
                  <a:schemeClr val="accent1">
                    <a:lumMod val="75000"/>
                  </a:schemeClr>
                </a:solidFill>
              </a:rPr>
              <a:t>Specific PID Detectors</a:t>
            </a:r>
            <a:endParaRPr lang="en-IT" sz="25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167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633D37-B3F4-7B33-40B4-775BDE4124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1564F9D-2CA3-6096-97CE-AD8B664DE80D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946101D-94C7-15C8-011F-EF8E0B3CF12C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11" name="Foliennummernplatzhalter 6">
            <a:extLst>
              <a:ext uri="{FF2B5EF4-FFF2-40B4-BE49-F238E27FC236}">
                <a16:creationId xmlns:a16="http://schemas.microsoft.com/office/drawing/2014/main" id="{764522C4-FB32-E245-D60D-569B06A01852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3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12" name="Fußzeilenplatzhalter 7">
            <a:extLst>
              <a:ext uri="{FF2B5EF4-FFF2-40B4-BE49-F238E27FC236}">
                <a16:creationId xmlns:a16="http://schemas.microsoft.com/office/drawing/2014/main" id="{9A2BD8E2-4011-5DA3-BEDA-D86825706F12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13" name="Fußzeilenplatzhalter 7">
            <a:extLst>
              <a:ext uri="{FF2B5EF4-FFF2-40B4-BE49-F238E27FC236}">
                <a16:creationId xmlns:a16="http://schemas.microsoft.com/office/drawing/2014/main" id="{E1C5F3B4-0A35-90C9-BB91-545188828431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DAEC53-7ACF-A484-AB7D-E81AC2E5550A}"/>
              </a:ext>
            </a:extLst>
          </p:cNvPr>
          <p:cNvSpPr txBox="1"/>
          <p:nvPr/>
        </p:nvSpPr>
        <p:spPr>
          <a:xfrm>
            <a:off x="1698354" y="1479063"/>
            <a:ext cx="532370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T" sz="3000" b="1" dirty="0">
                <a:solidFill>
                  <a:schemeClr val="accent1">
                    <a:lumMod val="75000"/>
                  </a:schemeClr>
                </a:solidFill>
              </a:rPr>
              <a:t>PID from Tracking &amp; Calorimetry</a:t>
            </a:r>
            <a:endParaRPr lang="en-IT" sz="25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9510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39FB8D-1D9B-4FE4-3740-C4C52413B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EA91A54C-7E71-11F5-5CCA-FF45AFCD4F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602464"/>
              </p:ext>
            </p:extLst>
          </p:nvPr>
        </p:nvGraphicFramePr>
        <p:xfrm>
          <a:off x="275276" y="1638243"/>
          <a:ext cx="8460417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0139">
                  <a:extLst>
                    <a:ext uri="{9D8B030D-6E8A-4147-A177-3AD203B41FA5}">
                      <a16:colId xmlns:a16="http://schemas.microsoft.com/office/drawing/2014/main" val="3066361903"/>
                    </a:ext>
                  </a:extLst>
                </a:gridCol>
                <a:gridCol w="2820139">
                  <a:extLst>
                    <a:ext uri="{9D8B030D-6E8A-4147-A177-3AD203B41FA5}">
                      <a16:colId xmlns:a16="http://schemas.microsoft.com/office/drawing/2014/main" val="1545857409"/>
                    </a:ext>
                  </a:extLst>
                </a:gridCol>
                <a:gridCol w="2820139">
                  <a:extLst>
                    <a:ext uri="{9D8B030D-6E8A-4147-A177-3AD203B41FA5}">
                      <a16:colId xmlns:a16="http://schemas.microsoft.com/office/drawing/2014/main" val="9805244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T" sz="1300" dirty="0"/>
                        <a:t>Process</a:t>
                      </a: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T" sz="1300" dirty="0"/>
                        <a:t>Particle</a:t>
                      </a: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T" sz="1300" dirty="0"/>
                        <a:t>Equipment</a:t>
                      </a: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53148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T" sz="1300" dirty="0"/>
                        <a:t>Energy Loss (dE/dx)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T" sz="1300" dirty="0"/>
                        <a:t>Hadrons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T" sz="1300" dirty="0"/>
                        <a:t>Tracking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5786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T" sz="1300" dirty="0"/>
                        <a:t>Transition Radiation (TDR)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T" sz="1300" dirty="0"/>
                        <a:t>Electrons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T" sz="1300" dirty="0"/>
                        <a:t>Tracking sensitive to X-ray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88918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T" sz="1300" dirty="0"/>
                        <a:t>Time-of-Flight (TOF)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T" sz="1300" dirty="0"/>
                        <a:t>Hadrons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T" sz="1300" dirty="0"/>
                        <a:t>Timing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49961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T" sz="1300" dirty="0"/>
                        <a:t>Cherenkov Radiation 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T" sz="1300" dirty="0"/>
                        <a:t>Hadrons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T" sz="1300" dirty="0"/>
                        <a:t>Cherenkov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2763406"/>
                  </a:ext>
                </a:extLst>
              </a:tr>
            </a:tbl>
          </a:graphicData>
        </a:graphic>
      </p:graphicFrame>
      <p:sp>
        <p:nvSpPr>
          <p:cNvPr id="15" name="Rectangle 14">
            <a:extLst>
              <a:ext uri="{FF2B5EF4-FFF2-40B4-BE49-F238E27FC236}">
                <a16:creationId xmlns:a16="http://schemas.microsoft.com/office/drawing/2014/main" id="{9AC27EE0-4306-9489-DC8E-D40A03BAC096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2DD47C3-A9A3-EA8F-C187-F937532FD534}"/>
              </a:ext>
            </a:extLst>
          </p:cNvPr>
          <p:cNvSpPr/>
          <p:nvPr/>
        </p:nvSpPr>
        <p:spPr>
          <a:xfrm>
            <a:off x="3992316" y="-31962"/>
            <a:ext cx="1050289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 err="1">
                <a:ln w="1905"/>
                <a:solidFill>
                  <a:schemeClr val="bg1"/>
                </a:solidFill>
                <a:latin typeface="Calibri"/>
              </a:rPr>
              <a:t>ePIC</a:t>
            </a: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 </a:t>
            </a:r>
            <a:r>
              <a:rPr lang="en-US" sz="1500" dirty="0" err="1">
                <a:ln w="1905"/>
                <a:solidFill>
                  <a:schemeClr val="bg1"/>
                </a:solidFill>
                <a:latin typeface="Calibri"/>
              </a:rPr>
              <a:t>dRICH</a:t>
            </a:r>
            <a:endParaRPr lang="en-US" sz="15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CDEDB8D-6D0C-A0BD-7D34-4DA24BFE5E92}"/>
              </a:ext>
            </a:extLst>
          </p:cNvPr>
          <p:cNvSpPr txBox="1"/>
          <p:nvPr/>
        </p:nvSpPr>
        <p:spPr>
          <a:xfrm>
            <a:off x="231663" y="1264407"/>
            <a:ext cx="46331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/>
              <a:t>Use momentum (tracking) to get the mass               p = </a:t>
            </a:r>
            <a:r>
              <a:rPr lang="en-IT" sz="1400" dirty="0">
                <a:latin typeface="Symbol" pitchFamily="2" charset="2"/>
              </a:rPr>
              <a:t>g</a:t>
            </a:r>
            <a:r>
              <a:rPr lang="en-IT" sz="1400" dirty="0"/>
              <a:t> m </a:t>
            </a:r>
            <a:r>
              <a:rPr lang="en-IT" sz="1400" dirty="0">
                <a:latin typeface="Symbol" pitchFamily="2" charset="2"/>
              </a:rPr>
              <a:t>b</a:t>
            </a:r>
            <a:r>
              <a:rPr lang="en-IT" sz="1400" dirty="0"/>
              <a:t>c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18BAF07-DE1B-CA71-C745-165003DB7181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7C89CB45-9D95-EA57-45AC-3AA7E419B48F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30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1E817B6C-B521-2AA2-7128-0E3B837C9202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9" name="Fußzeilenplatzhalter 7">
            <a:extLst>
              <a:ext uri="{FF2B5EF4-FFF2-40B4-BE49-F238E27FC236}">
                <a16:creationId xmlns:a16="http://schemas.microsoft.com/office/drawing/2014/main" id="{630F24BB-78DE-44EA-D911-C9A26CBCF28A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</p:spTree>
    <p:extLst>
      <p:ext uri="{BB962C8B-B14F-4D97-AF65-F5344CB8AC3E}">
        <p14:creationId xmlns:p14="http://schemas.microsoft.com/office/powerpoint/2010/main" val="41116138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794DB8-1E06-90CF-756D-ED23F40747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5AAF14A1-D22C-AC1C-92C0-98D0B6D88E6F}"/>
              </a:ext>
            </a:extLst>
          </p:cNvPr>
          <p:cNvSpPr/>
          <p:nvPr/>
        </p:nvSpPr>
        <p:spPr>
          <a:xfrm>
            <a:off x="463422" y="401337"/>
            <a:ext cx="4364610" cy="447536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7916701-5838-7FD3-7792-87CF43E5502A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40EF58E-C991-56DE-2D58-3E7C84FA793F}"/>
              </a:ext>
            </a:extLst>
          </p:cNvPr>
          <p:cNvSpPr/>
          <p:nvPr/>
        </p:nvSpPr>
        <p:spPr>
          <a:xfrm>
            <a:off x="3892229" y="-31962"/>
            <a:ext cx="1250471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Time of Flight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3CAA62-62C4-F1AF-2C02-AB901FFFDD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6480" y="548471"/>
            <a:ext cx="2995168" cy="9476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0722F81-897E-1913-9C45-349E029A77A8}"/>
              </a:ext>
            </a:extLst>
          </p:cNvPr>
          <p:cNvSpPr txBox="1"/>
          <p:nvPr/>
        </p:nvSpPr>
        <p:spPr>
          <a:xfrm>
            <a:off x="5367184" y="610365"/>
            <a:ext cx="1456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>
                <a:latin typeface="Symbol" pitchFamily="2" charset="2"/>
              </a:rPr>
              <a:t>D</a:t>
            </a:r>
            <a:r>
              <a:rPr lang="en-IT" sz="1400" dirty="0"/>
              <a:t>t = TOF</a:t>
            </a:r>
          </a:p>
          <a:p>
            <a:endParaRPr lang="en-IT" sz="800" dirty="0"/>
          </a:p>
          <a:p>
            <a:r>
              <a:rPr lang="en-IT" sz="1400" dirty="0"/>
              <a:t>L = flight distance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17B8241-7B10-1260-4DE0-D82E0C153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422" y="1852621"/>
            <a:ext cx="4161283" cy="189288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EE12655-1029-5D3B-F6A2-351D6FE3D2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2767" y="4046415"/>
            <a:ext cx="2179828" cy="55623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1AED714-FFE1-C07F-B7CD-17C6E13E6098}"/>
              </a:ext>
            </a:extLst>
          </p:cNvPr>
          <p:cNvSpPr txBox="1"/>
          <p:nvPr/>
        </p:nvSpPr>
        <p:spPr>
          <a:xfrm>
            <a:off x="5140872" y="2447472"/>
            <a:ext cx="3470181" cy="12413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/>
              <a:t>Start time t and distance L should be known*</a:t>
            </a:r>
          </a:p>
          <a:p>
            <a:endParaRPr lang="en-IT" sz="1400" dirty="0"/>
          </a:p>
          <a:p>
            <a:endParaRPr lang="en-IT" sz="1400" baseline="-25000" dirty="0"/>
          </a:p>
          <a:p>
            <a:r>
              <a:rPr lang="en-IT" sz="1400" dirty="0"/>
              <a:t>Arrival time difference goes with m</a:t>
            </a:r>
            <a:r>
              <a:rPr lang="en-IT" sz="1400" baseline="30000" dirty="0"/>
              <a:t>2</a:t>
            </a:r>
          </a:p>
          <a:p>
            <a:endParaRPr lang="en-IT" sz="1400" baseline="30000" dirty="0"/>
          </a:p>
          <a:p>
            <a:r>
              <a:rPr lang="en-IT" sz="1400" dirty="0"/>
              <a:t>			        drops as p</a:t>
            </a:r>
            <a:r>
              <a:rPr lang="en-IT" sz="1400" baseline="30000" dirty="0"/>
              <a:t>2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7BAD707-C51F-46A2-685D-B9489A423E94}"/>
              </a:ext>
            </a:extLst>
          </p:cNvPr>
          <p:cNvSpPr/>
          <p:nvPr/>
        </p:nvSpPr>
        <p:spPr>
          <a:xfrm>
            <a:off x="577197" y="3278469"/>
            <a:ext cx="373780" cy="63095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71A0830-C7C5-8C7C-3442-79671A809215}"/>
              </a:ext>
            </a:extLst>
          </p:cNvPr>
          <p:cNvSpPr/>
          <p:nvPr/>
        </p:nvSpPr>
        <p:spPr>
          <a:xfrm>
            <a:off x="1817733" y="3199649"/>
            <a:ext cx="373780" cy="63095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13C65E3-44D9-5F92-C94F-15E1A0724D85}"/>
              </a:ext>
            </a:extLst>
          </p:cNvPr>
          <p:cNvSpPr txBox="1"/>
          <p:nvPr/>
        </p:nvSpPr>
        <p:spPr>
          <a:xfrm>
            <a:off x="637655" y="3278469"/>
            <a:ext cx="2664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if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30E9EB9-EA3F-8E88-E391-F9845E2C994B}"/>
              </a:ext>
            </a:extLst>
          </p:cNvPr>
          <p:cNvSpPr txBox="1"/>
          <p:nvPr/>
        </p:nvSpPr>
        <p:spPr>
          <a:xfrm>
            <a:off x="1817733" y="3278468"/>
            <a:ext cx="4732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then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8BDDCC1-0959-AF65-8358-436F6DA4AF96}"/>
              </a:ext>
            </a:extLst>
          </p:cNvPr>
          <p:cNvSpPr txBox="1"/>
          <p:nvPr/>
        </p:nvSpPr>
        <p:spPr>
          <a:xfrm>
            <a:off x="5367184" y="4429760"/>
            <a:ext cx="22967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/>
              <a:t>* </a:t>
            </a:r>
            <a:r>
              <a:rPr lang="en-GB" sz="1400" dirty="0"/>
              <a:t>With negligible uncertainty</a:t>
            </a:r>
            <a:endParaRPr lang="en-IT" sz="14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11F8C8B-7624-0EFB-58E1-E083E01FE92F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5872895-0334-14F2-9F43-406BA8A4EF8E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31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9" name="Fußzeilenplatzhalter 7">
            <a:extLst>
              <a:ext uri="{FF2B5EF4-FFF2-40B4-BE49-F238E27FC236}">
                <a16:creationId xmlns:a16="http://schemas.microsoft.com/office/drawing/2014/main" id="{9BB3D590-C5A2-87B3-0F8F-42689A6CFCE9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10" name="Fußzeilenplatzhalter 7">
            <a:extLst>
              <a:ext uri="{FF2B5EF4-FFF2-40B4-BE49-F238E27FC236}">
                <a16:creationId xmlns:a16="http://schemas.microsoft.com/office/drawing/2014/main" id="{1C42C7CE-FB6C-BB12-595C-00DEAD5BBFB8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</p:spTree>
    <p:extLst>
      <p:ext uri="{BB962C8B-B14F-4D97-AF65-F5344CB8AC3E}">
        <p14:creationId xmlns:p14="http://schemas.microsoft.com/office/powerpoint/2010/main" val="10609103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30EE0-A4C3-A427-9E90-24B6F31644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22C8A4E4-60B3-F44F-F61D-04F88E6A0F8B}"/>
              </a:ext>
            </a:extLst>
          </p:cNvPr>
          <p:cNvSpPr/>
          <p:nvPr/>
        </p:nvSpPr>
        <p:spPr>
          <a:xfrm>
            <a:off x="463422" y="401337"/>
            <a:ext cx="4364610" cy="447536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8D978B9D-5478-30F0-BEC6-2238998439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331" y="1464479"/>
            <a:ext cx="3296879" cy="3277684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F2CA6398-C830-EB08-9DDF-741447472D94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AC12CF1-A814-EC91-09DC-0882CD03BBC2}"/>
              </a:ext>
            </a:extLst>
          </p:cNvPr>
          <p:cNvSpPr/>
          <p:nvPr/>
        </p:nvSpPr>
        <p:spPr>
          <a:xfrm>
            <a:off x="3894056" y="-31962"/>
            <a:ext cx="1246816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Time-of-flight</a:t>
            </a:r>
          </a:p>
        </p:txBody>
      </p:sp>
      <p:sp>
        <p:nvSpPr>
          <p:cNvPr id="2" name="Fußzeilenplatzhalter 7">
            <a:extLst>
              <a:ext uri="{FF2B5EF4-FFF2-40B4-BE49-F238E27FC236}">
                <a16:creationId xmlns:a16="http://schemas.microsoft.com/office/drawing/2014/main" id="{42742109-99C4-5FD7-588C-0975CB85A766}"/>
              </a:ext>
            </a:extLst>
          </p:cNvPr>
          <p:cNvSpPr txBox="1">
            <a:spLocks noGrp="1"/>
          </p:cNvSpPr>
          <p:nvPr/>
        </p:nvSpPr>
        <p:spPr>
          <a:xfrm>
            <a:off x="-311103" y="4903556"/>
            <a:ext cx="184055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CA9C3D1-60AF-DE14-8E40-62C35ECD7FF6}"/>
                  </a:ext>
                </a:extLst>
              </p:cNvPr>
              <p:cNvSpPr txBox="1"/>
              <p:nvPr/>
            </p:nvSpPr>
            <p:spPr>
              <a:xfrm>
                <a:off x="5180499" y="1226725"/>
                <a:ext cx="3783665" cy="27084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IT" sz="1400" dirty="0"/>
                  <a:t>Reference requirement is a at least 3</a:t>
                </a:r>
                <a:r>
                  <a:rPr lang="en-IT" sz="1400" dirty="0">
                    <a:latin typeface="Symbol" pitchFamily="2" charset="2"/>
                  </a:rPr>
                  <a:t>s</a:t>
                </a:r>
                <a:r>
                  <a:rPr lang="en-IT" sz="1400" dirty="0"/>
                  <a:t> separation</a:t>
                </a:r>
              </a:p>
              <a:p>
                <a:endParaRPr lang="en-IT" sz="1400" dirty="0"/>
              </a:p>
              <a:p>
                <a:r>
                  <a:rPr lang="en-IT" sz="1400" dirty="0"/>
                  <a:t>To double the reach in momentum </a:t>
                </a:r>
                <a:r>
                  <a:rPr lang="en-GB" sz="1400" dirty="0"/>
                  <a:t>o</a:t>
                </a:r>
                <a:r>
                  <a:rPr lang="en-IT" sz="1400" dirty="0"/>
                  <a:t>ne needs to </a:t>
                </a:r>
              </a:p>
              <a:p>
                <a:r>
                  <a:rPr lang="en-IT" sz="1400" dirty="0"/>
                  <a:t>quadruplicate distance </a:t>
                </a:r>
                <a:r>
                  <a:rPr lang="en-GB" sz="1400" dirty="0"/>
                  <a:t>o</a:t>
                </a:r>
                <a:r>
                  <a:rPr lang="en-IT" sz="1400" dirty="0"/>
                  <a:t>r time precision</a:t>
                </a:r>
              </a:p>
              <a:p>
                <a:endParaRPr lang="en-US" sz="1400" dirty="0"/>
              </a:p>
              <a:p>
                <a:r>
                  <a:rPr lang="en-US" sz="1400" dirty="0"/>
                  <a:t>With </a:t>
                </a:r>
                <a:r>
                  <a:rPr lang="en-GB" sz="1400" dirty="0"/>
                  <a:t>typical values</a:t>
                </a:r>
              </a:p>
              <a:p>
                <a:endParaRPr lang="en-GB" sz="800" dirty="0"/>
              </a:p>
              <a:p>
                <a:r>
                  <a:rPr lang="en-GB" sz="1400" dirty="0"/>
                  <a:t>          leverage </a:t>
                </a:r>
                <a:r>
                  <a:rPr lang="en-GB" sz="1400" i="1" dirty="0"/>
                  <a:t>L</a:t>
                </a:r>
                <a:r>
                  <a:rPr lang="en-GB" sz="1400" dirty="0"/>
                  <a:t> of 1 m</a:t>
                </a:r>
              </a:p>
              <a:p>
                <a:r>
                  <a:rPr lang="en-GB" sz="800" dirty="0"/>
                  <a:t> </a:t>
                </a:r>
              </a:p>
              <a:p>
                <a:r>
                  <a:rPr lang="en-GB" sz="1400" dirty="0"/>
                  <a:t>          time resolution </a:t>
                </a:r>
                <a:r>
                  <a:rPr lang="en-GB" sz="1400" dirty="0">
                    <a:latin typeface="Symbol" pitchFamily="2" charset="2"/>
                  </a:rPr>
                  <a:t>s</a:t>
                </a:r>
                <a:r>
                  <a:rPr lang="en-GB" sz="1400" dirty="0"/>
                  <a:t> </a:t>
                </a:r>
                <a14:m>
                  <m:oMath xmlns:m="http://schemas.openxmlformats.org/officeDocument/2006/math">
                    <m:r>
                      <a:rPr lang="en-US" sz="1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IT" sz="1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≲</m:t>
                    </m:r>
                  </m:oMath>
                </a14:m>
                <a:r>
                  <a:rPr lang="en-GB" sz="1400" dirty="0"/>
                  <a:t> 100 </a:t>
                </a:r>
                <a:r>
                  <a:rPr lang="en-GB" sz="1400" dirty="0" err="1"/>
                  <a:t>ps</a:t>
                </a:r>
                <a:endParaRPr lang="en-IT" sz="1400" dirty="0"/>
              </a:p>
              <a:p>
                <a:endParaRPr lang="en-IT" sz="1400" baseline="-25000" dirty="0"/>
              </a:p>
              <a:p>
                <a:endParaRPr lang="en-IT" sz="1400" baseline="30000" dirty="0"/>
              </a:p>
              <a:p>
                <a:endParaRPr lang="en-IT" sz="1400" baseline="30000" dirty="0"/>
              </a:p>
              <a:p>
                <a:endParaRPr lang="en-IT" sz="14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CA9C3D1-60AF-DE14-8E40-62C35ECD7F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0499" y="1226725"/>
                <a:ext cx="3783665" cy="2708434"/>
              </a:xfrm>
              <a:prstGeom prst="rect">
                <a:avLst/>
              </a:prstGeom>
              <a:blipFill>
                <a:blip r:embed="rId3"/>
                <a:stretch>
                  <a:fillRect l="-671" t="-930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0A2C319A-9CE4-B5CF-C637-CE773D8CCCF3}"/>
              </a:ext>
            </a:extLst>
          </p:cNvPr>
          <p:cNvSpPr txBox="1"/>
          <p:nvPr/>
        </p:nvSpPr>
        <p:spPr>
          <a:xfrm>
            <a:off x="5218124" y="642795"/>
            <a:ext cx="31459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c</a:t>
            </a:r>
            <a:r>
              <a:rPr lang="en-IT" sz="1400" dirty="0"/>
              <a:t> ~ 10</a:t>
            </a:r>
            <a:r>
              <a:rPr lang="en-IT" sz="1400" baseline="30000" dirty="0"/>
              <a:t>8</a:t>
            </a:r>
            <a:r>
              <a:rPr lang="en-IT" sz="1400" dirty="0"/>
              <a:t> m/s = 0.3 m/ns =  0.03 m / 100 ps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9CD2B0-4354-29D0-EB3A-25A4C991542B}"/>
              </a:ext>
            </a:extLst>
          </p:cNvPr>
          <p:cNvSpPr txBox="1"/>
          <p:nvPr/>
        </p:nvSpPr>
        <p:spPr>
          <a:xfrm>
            <a:off x="3773490" y="4628517"/>
            <a:ext cx="72968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/>
              <a:t>P</a:t>
            </a:r>
            <a:r>
              <a:rPr lang="en-IT" sz="1100" dirty="0"/>
              <a:t> (GeV/c)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3E40616-E81B-22C5-A72B-D127A072A0C5}"/>
              </a:ext>
            </a:extLst>
          </p:cNvPr>
          <p:cNvSpPr txBox="1"/>
          <p:nvPr/>
        </p:nvSpPr>
        <p:spPr>
          <a:xfrm rot="16200000">
            <a:off x="600564" y="1521386"/>
            <a:ext cx="37542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100" dirty="0"/>
              <a:t>n </a:t>
            </a:r>
            <a:r>
              <a:rPr lang="en-IT" sz="1100" dirty="0">
                <a:latin typeface="Symbol" pitchFamily="2" charset="2"/>
              </a:rPr>
              <a:t>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A97836D-8443-CBA7-61FA-AC9282030067}"/>
              </a:ext>
            </a:extLst>
          </p:cNvPr>
          <p:cNvSpPr txBox="1"/>
          <p:nvPr/>
        </p:nvSpPr>
        <p:spPr>
          <a:xfrm>
            <a:off x="1446041" y="3808116"/>
            <a:ext cx="3577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>
                <a:solidFill>
                  <a:srgbClr val="E424EA"/>
                </a:solidFill>
              </a:rPr>
              <a:t>e</a:t>
            </a:r>
            <a:r>
              <a:rPr lang="en-IT" sz="1000" dirty="0">
                <a:solidFill>
                  <a:srgbClr val="E424EA"/>
                </a:solidFill>
              </a:rPr>
              <a:t>-</a:t>
            </a:r>
            <a:r>
              <a:rPr lang="en-IT" sz="1000" dirty="0">
                <a:solidFill>
                  <a:srgbClr val="E424EA"/>
                </a:solidFill>
                <a:latin typeface="Symbol" pitchFamily="2" charset="2"/>
              </a:rPr>
              <a:t>p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E12DC3C-FAF2-2C56-18E4-AFA60504AD2E}"/>
              </a:ext>
            </a:extLst>
          </p:cNvPr>
          <p:cNvSpPr txBox="1"/>
          <p:nvPr/>
        </p:nvSpPr>
        <p:spPr>
          <a:xfrm>
            <a:off x="2636540" y="3350383"/>
            <a:ext cx="3513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>
                <a:solidFill>
                  <a:srgbClr val="0070C0"/>
                </a:solidFill>
              </a:rPr>
              <a:t>k</a:t>
            </a:r>
            <a:r>
              <a:rPr lang="en-IT" sz="1000" dirty="0">
                <a:solidFill>
                  <a:srgbClr val="0070C0"/>
                </a:solidFill>
              </a:rPr>
              <a:t>-</a:t>
            </a:r>
            <a:r>
              <a:rPr lang="en-IT" sz="1000" dirty="0">
                <a:solidFill>
                  <a:srgbClr val="0070C0"/>
                </a:solidFill>
                <a:latin typeface="Symbol" pitchFamily="2" charset="2"/>
              </a:rPr>
              <a:t>p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CD15B0B-E544-2BD7-DE41-A45EAC269CF0}"/>
              </a:ext>
            </a:extLst>
          </p:cNvPr>
          <p:cNvSpPr txBox="1"/>
          <p:nvPr/>
        </p:nvSpPr>
        <p:spPr>
          <a:xfrm>
            <a:off x="3535079" y="3119487"/>
            <a:ext cx="3481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>
                <a:solidFill>
                  <a:srgbClr val="00B050"/>
                </a:solidFill>
              </a:rPr>
              <a:t>p</a:t>
            </a:r>
            <a:r>
              <a:rPr lang="en-IT" sz="1000" dirty="0">
                <a:solidFill>
                  <a:srgbClr val="00B050"/>
                </a:solidFill>
              </a:rPr>
              <a:t>-k</a:t>
            </a:r>
            <a:endParaRPr lang="en-IT" sz="1000" dirty="0">
              <a:solidFill>
                <a:srgbClr val="00B050"/>
              </a:solidFill>
              <a:latin typeface="Symbol" pitchFamily="2" charset="2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F19B040-57EF-E3A4-8E74-78B196D2BAE1}"/>
              </a:ext>
            </a:extLst>
          </p:cNvPr>
          <p:cNvCxnSpPr/>
          <p:nvPr/>
        </p:nvCxnSpPr>
        <p:spPr>
          <a:xfrm>
            <a:off x="3148986" y="2080769"/>
            <a:ext cx="36576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0027FD8-7565-E802-9BD3-B1F0255A391F}"/>
              </a:ext>
            </a:extLst>
          </p:cNvPr>
          <p:cNvCxnSpPr/>
          <p:nvPr/>
        </p:nvCxnSpPr>
        <p:spPr>
          <a:xfrm>
            <a:off x="3146161" y="1839904"/>
            <a:ext cx="365760" cy="0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57A611E9-0B2B-C9C7-2E0E-B11341E7A5E4}"/>
              </a:ext>
            </a:extLst>
          </p:cNvPr>
          <p:cNvSpPr txBox="1"/>
          <p:nvPr/>
        </p:nvSpPr>
        <p:spPr>
          <a:xfrm>
            <a:off x="3514746" y="1707079"/>
            <a:ext cx="72648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>
                <a:latin typeface="Symbol" pitchFamily="2" charset="2"/>
              </a:rPr>
              <a:t>s</a:t>
            </a:r>
            <a:r>
              <a:rPr lang="en-IT" sz="1000" dirty="0"/>
              <a:t> = 100 ps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69D5E3C-484A-666B-45CF-663CDE6F11B5}"/>
              </a:ext>
            </a:extLst>
          </p:cNvPr>
          <p:cNvSpPr txBox="1"/>
          <p:nvPr/>
        </p:nvSpPr>
        <p:spPr>
          <a:xfrm>
            <a:off x="3532546" y="1967181"/>
            <a:ext cx="71846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>
                <a:latin typeface="Symbol" pitchFamily="2" charset="2"/>
              </a:rPr>
              <a:t>s</a:t>
            </a:r>
            <a:r>
              <a:rPr lang="en-IT" sz="1000" dirty="0"/>
              <a:t> =   20 ps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A98B682E-0863-9984-DC3D-0C4361BF1312}"/>
                  </a:ext>
                </a:extLst>
              </p:cNvPr>
              <p:cNvSpPr txBox="1"/>
              <p:nvPr/>
            </p:nvSpPr>
            <p:spPr>
              <a:xfrm>
                <a:off x="708013" y="565522"/>
                <a:ext cx="3633110" cy="50571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5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15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5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r>
                        <a:rPr lang="en-US" sz="15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15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l-GR" sz="1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  <m:sSub>
                            <m:sSubPr>
                              <m:ctrlPr>
                                <a:rPr lang="el-GR" sz="15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5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15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1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l-GR" sz="1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  <m:sSub>
                            <m:sSubPr>
                              <m:ctrlPr>
                                <a:rPr lang="el-GR" sz="15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5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15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en-US" sz="15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den>
                      </m:f>
                      <m:r>
                        <a:rPr lang="en-US" sz="15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15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5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</m:t>
                          </m:r>
                        </m:num>
                        <m:den>
                          <m:r>
                            <a:rPr lang="en-US" sz="15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15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  <m:r>
                            <a:rPr lang="en-US" sz="15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den>
                      </m:f>
                      <m:f>
                        <m:fPr>
                          <m:ctrlPr>
                            <a:rPr lang="en-US" sz="15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5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sSubSup>
                            <m:sSubSupPr>
                              <m:ctrlPr>
                                <a:rPr lang="en-US" sz="15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5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15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15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sz="15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en-US" sz="15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5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15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en-US" sz="15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sz="15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p>
                            <m:sSupPr>
                              <m:ctrlPr>
                                <a:rPr lang="en-US" sz="15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5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p>
                              <m:r>
                                <a:rPr lang="en-US" sz="15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IT" sz="15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A98B682E-0863-9984-DC3D-0C4361BF13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013" y="565522"/>
                <a:ext cx="3633110" cy="505716"/>
              </a:xfrm>
              <a:prstGeom prst="rect">
                <a:avLst/>
              </a:prstGeom>
              <a:blipFill>
                <a:blip r:embed="rId4"/>
                <a:stretch>
                  <a:fillRect b="-9756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Up Arrow 32">
            <a:extLst>
              <a:ext uri="{FF2B5EF4-FFF2-40B4-BE49-F238E27FC236}">
                <a16:creationId xmlns:a16="http://schemas.microsoft.com/office/drawing/2014/main" id="{B015D194-4C86-C00D-DF29-EF117A36837D}"/>
              </a:ext>
            </a:extLst>
          </p:cNvPr>
          <p:cNvSpPr/>
          <p:nvPr/>
        </p:nvSpPr>
        <p:spPr>
          <a:xfrm>
            <a:off x="3773551" y="2632072"/>
            <a:ext cx="236456" cy="435610"/>
          </a:xfrm>
          <a:prstGeom prst="up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16783E25-DC80-E0B9-DDBF-5710EDD96BBA}"/>
                  </a:ext>
                </a:extLst>
              </p:cNvPr>
              <p:cNvSpPr txBox="1"/>
              <p:nvPr/>
            </p:nvSpPr>
            <p:spPr>
              <a:xfrm>
                <a:off x="5174972" y="3223130"/>
                <a:ext cx="1600375" cy="12926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en-IT" sz="1400" dirty="0"/>
              </a:p>
              <a:p>
                <a:r>
                  <a:rPr lang="en-GB" sz="1400" dirty="0"/>
                  <a:t>raw limits</a:t>
                </a:r>
                <a:r>
                  <a:rPr lang="en-IT" sz="1400" dirty="0"/>
                  <a:t> are</a:t>
                </a:r>
              </a:p>
              <a:p>
                <a:endParaRPr lang="en-IT" sz="800" dirty="0"/>
              </a:p>
              <a:p>
                <a:r>
                  <a:rPr lang="en-IT" sz="1400" dirty="0"/>
                  <a:t>   e-</a:t>
                </a:r>
                <a:r>
                  <a:rPr lang="en-IT" sz="1400" dirty="0">
                    <a:latin typeface="Symbol" pitchFamily="2" charset="2"/>
                  </a:rPr>
                  <a:t>p</a:t>
                </a:r>
                <a:r>
                  <a:rPr lang="en-IT" sz="1400" dirty="0"/>
                  <a:t>     </a:t>
                </a:r>
                <a14:m>
                  <m:oMath xmlns:m="http://schemas.openxmlformats.org/officeDocument/2006/math">
                    <m:r>
                      <a:rPr lang="en-IT" sz="1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≲</m:t>
                    </m:r>
                  </m:oMath>
                </a14:m>
                <a:r>
                  <a:rPr lang="en-IT" sz="1400" dirty="0"/>
                  <a:t>   1 GeV/c</a:t>
                </a:r>
              </a:p>
              <a:p>
                <a:r>
                  <a:rPr lang="en-IT" sz="1400" dirty="0"/>
                  <a:t>   k-</a:t>
                </a:r>
                <a:r>
                  <a:rPr lang="en-IT" sz="1400" dirty="0">
                    <a:latin typeface="Symbol" pitchFamily="2" charset="2"/>
                  </a:rPr>
                  <a:t>p</a:t>
                </a:r>
                <a:r>
                  <a:rPr lang="en-IT" sz="1400" dirty="0"/>
                  <a:t> </a:t>
                </a:r>
                <a14:m>
                  <m:oMath xmlns:m="http://schemas.openxmlformats.org/officeDocument/2006/math">
                    <m:r>
                      <a:rPr lang="en-US" sz="1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</m:t>
                    </m:r>
                    <m:r>
                      <a:rPr lang="en-IT" sz="1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≲</m:t>
                    </m:r>
                  </m:oMath>
                </a14:m>
                <a:r>
                  <a:rPr lang="en-IT" sz="1400" dirty="0"/>
                  <a:t>   3 GeV/c</a:t>
                </a:r>
              </a:p>
              <a:p>
                <a:r>
                  <a:rPr lang="en-IT" sz="1400" dirty="0"/>
                  <a:t>   p-k </a:t>
                </a:r>
                <a14:m>
                  <m:oMath xmlns:m="http://schemas.openxmlformats.org/officeDocument/2006/math">
                    <m:r>
                      <a:rPr lang="en-US" sz="1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</m:t>
                    </m:r>
                    <m:r>
                      <a:rPr lang="en-IT" sz="1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≲</m:t>
                    </m:r>
                  </m:oMath>
                </a14:m>
                <a:r>
                  <a:rPr lang="en-IT" sz="1400" dirty="0"/>
                  <a:t>   5 GeV/c</a:t>
                </a: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16783E25-DC80-E0B9-DDBF-5710EDD96B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4972" y="3223130"/>
                <a:ext cx="1600375" cy="1292662"/>
              </a:xfrm>
              <a:prstGeom prst="rect">
                <a:avLst/>
              </a:prstGeom>
              <a:blipFill>
                <a:blip r:embed="rId5"/>
                <a:stretch>
                  <a:fillRect l="-787" b="-3883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09286B18-CFE5-72CA-BF1C-94459AF5E09F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24D14BC6-B2E3-1190-56A0-3839BB8EBE41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32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6" name="Fußzeilenplatzhalter 7">
            <a:extLst>
              <a:ext uri="{FF2B5EF4-FFF2-40B4-BE49-F238E27FC236}">
                <a16:creationId xmlns:a16="http://schemas.microsoft.com/office/drawing/2014/main" id="{FF36D40D-3E95-0849-93A7-057DBC5BF387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4E1234A6-25CE-48C9-1FCD-9DEF35788E25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</p:spTree>
    <p:extLst>
      <p:ext uri="{BB962C8B-B14F-4D97-AF65-F5344CB8AC3E}">
        <p14:creationId xmlns:p14="http://schemas.microsoft.com/office/powerpoint/2010/main" val="165443686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ECFB3C-9CF2-5EA0-99BD-0A9D61A80A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87D98B55-390C-BC65-D2CD-348EE2265536}"/>
              </a:ext>
            </a:extLst>
          </p:cNvPr>
          <p:cNvSpPr/>
          <p:nvPr/>
        </p:nvSpPr>
        <p:spPr>
          <a:xfrm>
            <a:off x="262352" y="2658394"/>
            <a:ext cx="3738553" cy="213931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2039F8-314B-80ED-91DB-EFB7392F8A16}"/>
              </a:ext>
            </a:extLst>
          </p:cNvPr>
          <p:cNvSpPr/>
          <p:nvPr/>
        </p:nvSpPr>
        <p:spPr>
          <a:xfrm>
            <a:off x="259035" y="407108"/>
            <a:ext cx="3738553" cy="211960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EE770C-9716-B9AC-65FB-9A6E0B3201AD}"/>
              </a:ext>
            </a:extLst>
          </p:cNvPr>
          <p:cNvSpPr/>
          <p:nvPr/>
        </p:nvSpPr>
        <p:spPr>
          <a:xfrm>
            <a:off x="5597428" y="699786"/>
            <a:ext cx="3373814" cy="168744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42D9B17-85C4-98C3-7A1D-DED0D965BF2E}"/>
              </a:ext>
            </a:extLst>
          </p:cNvPr>
          <p:cNvSpPr/>
          <p:nvPr/>
        </p:nvSpPr>
        <p:spPr>
          <a:xfrm>
            <a:off x="623775" y="2674618"/>
            <a:ext cx="3373814" cy="211960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5388BA2-2FDE-371A-AB80-4CA0EF0EE604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69C2E7A-166B-DA9D-5D10-36DBD1A310C8}"/>
              </a:ext>
            </a:extLst>
          </p:cNvPr>
          <p:cNvSpPr/>
          <p:nvPr/>
        </p:nvSpPr>
        <p:spPr>
          <a:xfrm>
            <a:off x="3919707" y="-31962"/>
            <a:ext cx="1195520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CLAS12 FTOF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0EF9F1-AE34-E641-43D8-6C1A2799E4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7428" y="2601740"/>
            <a:ext cx="3373814" cy="218947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8DA1335-1891-FBAB-57E0-A5A6673618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681" y="578097"/>
            <a:ext cx="3233908" cy="192553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4A78FD0-C5FE-CA8D-338E-8A232C13D4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728" y="2671130"/>
            <a:ext cx="3233907" cy="212309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9799606-1B6D-0BB1-FB1D-8E05ABBAAC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22044" y="811243"/>
            <a:ext cx="2070052" cy="133594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BFA4D80-889C-1745-5284-93511138D06A}"/>
              </a:ext>
            </a:extLst>
          </p:cNvPr>
          <p:cNvSpPr txBox="1"/>
          <p:nvPr/>
        </p:nvSpPr>
        <p:spPr>
          <a:xfrm>
            <a:off x="6149491" y="380540"/>
            <a:ext cx="1643527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Scintillator bar + PMT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918CB91-774A-8CAD-96E9-C90CD2D004F0}"/>
              </a:ext>
            </a:extLst>
          </p:cNvPr>
          <p:cNvSpPr/>
          <p:nvPr/>
        </p:nvSpPr>
        <p:spPr>
          <a:xfrm>
            <a:off x="5942334" y="1754748"/>
            <a:ext cx="1503495" cy="39243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3DCC853-26D6-6E51-59F1-953DDE2611A2}"/>
              </a:ext>
            </a:extLst>
          </p:cNvPr>
          <p:cNvSpPr/>
          <p:nvPr/>
        </p:nvSpPr>
        <p:spPr>
          <a:xfrm rot="2612349">
            <a:off x="5875007" y="1415464"/>
            <a:ext cx="601699" cy="36858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B352B61-07A1-FF3B-57EF-473963F90227}"/>
              </a:ext>
            </a:extLst>
          </p:cNvPr>
          <p:cNvSpPr txBox="1"/>
          <p:nvPr/>
        </p:nvSpPr>
        <p:spPr>
          <a:xfrm>
            <a:off x="7699467" y="1101509"/>
            <a:ext cx="35137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700" dirty="0"/>
              <a:t>PMT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050CE68-971B-4912-A37B-CCB7F996502C}"/>
              </a:ext>
            </a:extLst>
          </p:cNvPr>
          <p:cNvSpPr/>
          <p:nvPr/>
        </p:nvSpPr>
        <p:spPr>
          <a:xfrm>
            <a:off x="8062040" y="771567"/>
            <a:ext cx="58693" cy="148315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9551205-1CB0-6B21-2247-DE140C958C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22136" y="1343136"/>
            <a:ext cx="1840558" cy="122861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C3137CAA-0369-1A8A-6632-7E10B50D5D10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18" name="Foliennummernplatzhalter 6">
            <a:extLst>
              <a:ext uri="{FF2B5EF4-FFF2-40B4-BE49-F238E27FC236}">
                <a16:creationId xmlns:a16="http://schemas.microsoft.com/office/drawing/2014/main" id="{9CA878D2-313C-2E5D-91FD-53EE9227F214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33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20" name="Fußzeilenplatzhalter 7">
            <a:extLst>
              <a:ext uri="{FF2B5EF4-FFF2-40B4-BE49-F238E27FC236}">
                <a16:creationId xmlns:a16="http://schemas.microsoft.com/office/drawing/2014/main" id="{5E898A92-6912-84EB-CF5D-10CBE6A5457C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21" name="Fußzeilenplatzhalter 7">
            <a:extLst>
              <a:ext uri="{FF2B5EF4-FFF2-40B4-BE49-F238E27FC236}">
                <a16:creationId xmlns:a16="http://schemas.microsoft.com/office/drawing/2014/main" id="{B49A4EB2-473B-B2C2-B152-8485252C6E32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D5ED1F1-D80C-DE1E-3A2A-716910A40820}"/>
              </a:ext>
            </a:extLst>
          </p:cNvPr>
          <p:cNvSpPr txBox="1"/>
          <p:nvPr/>
        </p:nvSpPr>
        <p:spPr>
          <a:xfrm>
            <a:off x="339740" y="434695"/>
            <a:ext cx="18832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CLAS12: Nucleon structure </a:t>
            </a:r>
          </a:p>
          <a:p>
            <a:r>
              <a:rPr lang="en-IT" sz="1200" dirty="0"/>
              <a:t>and spectroscopy</a:t>
            </a:r>
          </a:p>
        </p:txBody>
      </p:sp>
    </p:spTree>
    <p:extLst>
      <p:ext uri="{BB962C8B-B14F-4D97-AF65-F5344CB8AC3E}">
        <p14:creationId xmlns:p14="http://schemas.microsoft.com/office/powerpoint/2010/main" val="9360768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742E2-6106-BE25-39A6-A2BCE5218C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8671DE5-CB5A-D215-D1F6-4C4CA2E24703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66BAF48-847B-B075-F2AE-96C0F8B0420D}"/>
              </a:ext>
            </a:extLst>
          </p:cNvPr>
          <p:cNvSpPr/>
          <p:nvPr/>
        </p:nvSpPr>
        <p:spPr>
          <a:xfrm>
            <a:off x="3364559" y="-31962"/>
            <a:ext cx="2305824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Scintillating TOF Resolution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12DD417-FDD9-2160-4830-A3967BB034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445" y="523783"/>
            <a:ext cx="2108017" cy="68553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70C7C23-21A7-5093-B5B0-1FF429044AD9}"/>
              </a:ext>
            </a:extLst>
          </p:cNvPr>
          <p:cNvSpPr txBox="1"/>
          <p:nvPr/>
        </p:nvSpPr>
        <p:spPr>
          <a:xfrm>
            <a:off x="609175" y="1464070"/>
            <a:ext cx="6762557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latin typeface="Symbol" pitchFamily="2" charset="2"/>
              </a:rPr>
              <a:t>s</a:t>
            </a:r>
            <a:r>
              <a:rPr lang="en-IT" sz="1400" baseline="-25000" dirty="0"/>
              <a:t>0</a:t>
            </a:r>
            <a:r>
              <a:rPr lang="en-IT" sz="1400" dirty="0"/>
              <a:t> intrinsic electronics resolution of the readout chain, independent of light level</a:t>
            </a:r>
          </a:p>
          <a:p>
            <a:endParaRPr lang="en-IT" sz="1400" dirty="0"/>
          </a:p>
          <a:p>
            <a:r>
              <a:rPr lang="en-GB" sz="1400" dirty="0">
                <a:latin typeface="Symbol" pitchFamily="2" charset="2"/>
              </a:rPr>
              <a:t>s</a:t>
            </a:r>
            <a:r>
              <a:rPr lang="en-IT" sz="1400" baseline="-25000" dirty="0"/>
              <a:t>1</a:t>
            </a:r>
            <a:r>
              <a:rPr lang="en-IT" sz="1400" dirty="0"/>
              <a:t> time jitter in the combined single-photon response of the scintillation counter and PMT</a:t>
            </a:r>
          </a:p>
          <a:p>
            <a:endParaRPr lang="en-IT" sz="1400" dirty="0"/>
          </a:p>
          <a:p>
            <a:r>
              <a:rPr lang="en-IT" sz="1400" dirty="0">
                <a:latin typeface="Symbol" pitchFamily="2" charset="2"/>
              </a:rPr>
              <a:t>s</a:t>
            </a:r>
            <a:r>
              <a:rPr lang="en-IT" sz="1400" baseline="-25000" dirty="0"/>
              <a:t>2</a:t>
            </a:r>
            <a:r>
              <a:rPr lang="en-IT" sz="1400" dirty="0"/>
              <a:t> path length variations in the light collection, that scales with distance from source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F72D092-2D95-1748-3F5F-360B8A646D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445" y="2874524"/>
            <a:ext cx="2655636" cy="49457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26C7CDAE-3845-2DF6-9793-200808F7FB14}"/>
              </a:ext>
            </a:extLst>
          </p:cNvPr>
          <p:cNvSpPr txBox="1"/>
          <p:nvPr/>
        </p:nvSpPr>
        <p:spPr>
          <a:xfrm>
            <a:off x="609175" y="3615033"/>
            <a:ext cx="3887859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latin typeface="Symbol" pitchFamily="2" charset="2"/>
              </a:rPr>
              <a:t>l</a:t>
            </a:r>
            <a:r>
              <a:rPr lang="en-IT" sz="1400" baseline="-25000" dirty="0"/>
              <a:t>0 </a:t>
            </a:r>
            <a:r>
              <a:rPr lang="en-IT" sz="1400" dirty="0"/>
              <a:t>reference attenuation length</a:t>
            </a:r>
          </a:p>
          <a:p>
            <a:endParaRPr lang="en-IT" sz="1400" dirty="0"/>
          </a:p>
          <a:p>
            <a:r>
              <a:rPr lang="en-IT" sz="1400" dirty="0"/>
              <a:t>L</a:t>
            </a:r>
            <a:r>
              <a:rPr lang="en-IT" sz="1400" baseline="-25000" dirty="0"/>
              <a:t>0   </a:t>
            </a:r>
            <a:r>
              <a:rPr lang="en-IT" sz="1400" dirty="0"/>
              <a:t>length of the shorter bar</a:t>
            </a:r>
          </a:p>
          <a:p>
            <a:endParaRPr lang="en-IT" sz="1400" dirty="0"/>
          </a:p>
          <a:p>
            <a:r>
              <a:rPr lang="en-IT" sz="1400" dirty="0"/>
              <a:t>F   PMT collection efficiency (active fractional area)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A429248-5D04-3D4E-E146-6A31D07146E7}"/>
              </a:ext>
            </a:extLst>
          </p:cNvPr>
          <p:cNvSpPr txBox="1"/>
          <p:nvPr/>
        </p:nvSpPr>
        <p:spPr>
          <a:xfrm>
            <a:off x="5421407" y="3084991"/>
            <a:ext cx="335720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00" dirty="0"/>
              <a:t>F</a:t>
            </a:r>
            <a:r>
              <a:rPr lang="en-IT" sz="1300" dirty="0"/>
              <a:t>or large bars, the variations in path length are</a:t>
            </a:r>
          </a:p>
          <a:p>
            <a:r>
              <a:rPr lang="en-IT" sz="1300" dirty="0"/>
              <a:t>the dominant contribution to the resolution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D7C289D-FE6D-F209-146B-FA07317A8C45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87BC8059-2807-E156-02D0-3BD4F0A5EFB6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34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6" name="Fußzeilenplatzhalter 7">
            <a:extLst>
              <a:ext uri="{FF2B5EF4-FFF2-40B4-BE49-F238E27FC236}">
                <a16:creationId xmlns:a16="http://schemas.microsoft.com/office/drawing/2014/main" id="{42A995F8-0F31-E3A9-2B1D-6ADE0BA47A0B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7" name="Fußzeilenplatzhalter 7">
            <a:extLst>
              <a:ext uri="{FF2B5EF4-FFF2-40B4-BE49-F238E27FC236}">
                <a16:creationId xmlns:a16="http://schemas.microsoft.com/office/drawing/2014/main" id="{457623F7-D1B6-2638-08E5-BE3118D5B375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</p:spTree>
    <p:extLst>
      <p:ext uri="{BB962C8B-B14F-4D97-AF65-F5344CB8AC3E}">
        <p14:creationId xmlns:p14="http://schemas.microsoft.com/office/powerpoint/2010/main" val="34977872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0B9440-92B0-683C-7C54-86D836240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5D3F0AC-AD1A-759A-1AEA-5309681E0302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9F02B3C-6BB1-0FA5-0F05-D601CAFB44CA}"/>
              </a:ext>
            </a:extLst>
          </p:cNvPr>
          <p:cNvSpPr/>
          <p:nvPr/>
        </p:nvSpPr>
        <p:spPr>
          <a:xfrm>
            <a:off x="3904535" y="-31962"/>
            <a:ext cx="1225978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Compact TOF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E5AFB02-31AA-BBAB-BDF5-C11DBD26725A}"/>
              </a:ext>
            </a:extLst>
          </p:cNvPr>
          <p:cNvSpPr txBox="1"/>
          <p:nvPr/>
        </p:nvSpPr>
        <p:spPr>
          <a:xfrm>
            <a:off x="283464" y="410812"/>
            <a:ext cx="3801938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M. Bohm et al., JINST 11 (2016) C05018 – PANDA TOF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8BF877-D789-624A-72F0-E798A4DCB7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464" y="800959"/>
            <a:ext cx="5330952" cy="212388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246B7D6-55C2-FACC-5B8D-AA0D26E2E6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464" y="2924517"/>
            <a:ext cx="7207562" cy="158238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3678D57-E9A3-E61D-06A3-BEA8C928EF52}"/>
              </a:ext>
            </a:extLst>
          </p:cNvPr>
          <p:cNvSpPr txBox="1"/>
          <p:nvPr/>
        </p:nvSpPr>
        <p:spPr>
          <a:xfrm>
            <a:off x="1113473" y="4627862"/>
            <a:ext cx="6808082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Option to cover the rod rims with SiPMs connected in series (full coverage with 1 readout channel)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1AF0823-B0E1-EE09-A883-438FC6B258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7830" y="830776"/>
            <a:ext cx="3270902" cy="158238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12CC17D-85D7-010B-A0FB-8C2AF6E5207F}"/>
              </a:ext>
            </a:extLst>
          </p:cNvPr>
          <p:cNvSpPr txBox="1"/>
          <p:nvPr/>
        </p:nvSpPr>
        <p:spPr>
          <a:xfrm>
            <a:off x="5966026" y="352574"/>
            <a:ext cx="289451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T. Rostomyan, </a:t>
            </a:r>
            <a:r>
              <a:rPr lang="en-GB" sz="1300" b="0" u="none" strike="noStrike" dirty="0" err="1">
                <a:effectLst/>
                <a:latin typeface="-apple-system"/>
              </a:rPr>
              <a:t>Nucl</a:t>
            </a:r>
            <a:r>
              <a:rPr lang="en-GB" sz="1300" b="0" u="none" strike="noStrike" dirty="0">
                <a:effectLst/>
                <a:latin typeface="-apple-system"/>
              </a:rPr>
              <a:t>. </a:t>
            </a:r>
            <a:r>
              <a:rPr lang="en-GB" sz="1300" b="0" u="none" strike="noStrike" dirty="0" err="1">
                <a:effectLst/>
                <a:latin typeface="-apple-system"/>
              </a:rPr>
              <a:t>Instrum</a:t>
            </a:r>
            <a:r>
              <a:rPr lang="en-GB" sz="1300" b="0" u="none" strike="noStrike" dirty="0">
                <a:effectLst/>
                <a:latin typeface="-apple-system"/>
              </a:rPr>
              <a:t>. Meth</a:t>
            </a:r>
            <a:r>
              <a:rPr lang="en-GB" sz="1300" b="0" i="1" u="none" strike="noStrike" dirty="0">
                <a:effectLst/>
                <a:latin typeface="-apple-system"/>
              </a:rPr>
              <a:t>. </a:t>
            </a:r>
            <a:r>
              <a:rPr lang="en-GB" sz="1300" b="0" u="none" strike="noStrike" dirty="0">
                <a:effectLst/>
                <a:latin typeface="-apple-system"/>
              </a:rPr>
              <a:t>A</a:t>
            </a:r>
            <a:r>
              <a:rPr lang="en-GB" sz="1300" b="0" i="0" u="none" strike="noStrike" dirty="0">
                <a:effectLst/>
                <a:latin typeface="-apple-system"/>
              </a:rPr>
              <a:t> </a:t>
            </a:r>
          </a:p>
          <a:p>
            <a:r>
              <a:rPr lang="en-GB" sz="1300" b="0" i="0" u="none" strike="noStrike" dirty="0">
                <a:effectLst/>
                <a:latin typeface="-apple-system"/>
              </a:rPr>
              <a:t>986 (2021) 164801 – MUSE experiment </a:t>
            </a:r>
          </a:p>
          <a:p>
            <a:endParaRPr lang="en-IT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150C823-1219-83A0-0149-742F89F16A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3386" y="2724226"/>
            <a:ext cx="1327150" cy="132715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F7E9B11-2B93-DBF0-2DE4-C42D532826CC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11" name="Foliennummernplatzhalter 6">
            <a:extLst>
              <a:ext uri="{FF2B5EF4-FFF2-40B4-BE49-F238E27FC236}">
                <a16:creationId xmlns:a16="http://schemas.microsoft.com/office/drawing/2014/main" id="{2FB1D31E-B682-0417-B8A1-527C26545997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35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12" name="Fußzeilenplatzhalter 7">
            <a:extLst>
              <a:ext uri="{FF2B5EF4-FFF2-40B4-BE49-F238E27FC236}">
                <a16:creationId xmlns:a16="http://schemas.microsoft.com/office/drawing/2014/main" id="{31266E2C-43B3-D946-4954-C2892057C6B3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13" name="Fußzeilenplatzhalter 7">
            <a:extLst>
              <a:ext uri="{FF2B5EF4-FFF2-40B4-BE49-F238E27FC236}">
                <a16:creationId xmlns:a16="http://schemas.microsoft.com/office/drawing/2014/main" id="{842547DD-8CDD-6985-D7B9-025711D871EE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</p:spTree>
    <p:extLst>
      <p:ext uri="{BB962C8B-B14F-4D97-AF65-F5344CB8AC3E}">
        <p14:creationId xmlns:p14="http://schemas.microsoft.com/office/powerpoint/2010/main" val="30561688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E791BE-298E-56D3-9A84-3597F1E5B5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5DB0451-7D7B-0FC3-6ED9-BD5B096156B9}"/>
              </a:ext>
            </a:extLst>
          </p:cNvPr>
          <p:cNvSpPr/>
          <p:nvPr/>
        </p:nvSpPr>
        <p:spPr>
          <a:xfrm>
            <a:off x="382126" y="353052"/>
            <a:ext cx="3268065" cy="22293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6DED656-BB8B-1809-7D8E-0E1BD5DFE8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517" y="498564"/>
            <a:ext cx="3091085" cy="208881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06A5887-33D0-0CBC-5651-AB553FE4EA1A}"/>
              </a:ext>
            </a:extLst>
          </p:cNvPr>
          <p:cNvSpPr txBox="1"/>
          <p:nvPr/>
        </p:nvSpPr>
        <p:spPr>
          <a:xfrm>
            <a:off x="360818" y="306592"/>
            <a:ext cx="299793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100" dirty="0"/>
              <a:t>ALICE: Quark-gluon plasma in heavy ion collisions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CE3580D-9DA9-CF01-C3AF-039DA00F74B2}"/>
              </a:ext>
            </a:extLst>
          </p:cNvPr>
          <p:cNvSpPr/>
          <p:nvPr/>
        </p:nvSpPr>
        <p:spPr>
          <a:xfrm>
            <a:off x="356877" y="2705858"/>
            <a:ext cx="3268065" cy="22293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05BBB64-C462-2690-A64D-00B41E354890}"/>
              </a:ext>
            </a:extLst>
          </p:cNvPr>
          <p:cNvSpPr/>
          <p:nvPr/>
        </p:nvSpPr>
        <p:spPr>
          <a:xfrm>
            <a:off x="4192145" y="583592"/>
            <a:ext cx="4594344" cy="122882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2B9DCC-C403-8001-4E17-724C8B87D077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539CF35-1306-B744-6510-4EEDE3ACD185}"/>
              </a:ext>
            </a:extLst>
          </p:cNvPr>
          <p:cNvSpPr/>
          <p:nvPr/>
        </p:nvSpPr>
        <p:spPr>
          <a:xfrm>
            <a:off x="4034323" y="-31962"/>
            <a:ext cx="966290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ALICE TOF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B96FC3D-B156-DA17-8ED5-2477FA6A22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2145" y="1896757"/>
            <a:ext cx="4594344" cy="303547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31A4CE2-3B84-51B9-4040-2931E29AF8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2404" y="578010"/>
            <a:ext cx="2779295" cy="122279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38C4A9B-3898-11D3-BF0C-297AC5CB70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9265" y="2749664"/>
            <a:ext cx="2120165" cy="217341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30A3463-4370-1090-127C-CA665143D915}"/>
              </a:ext>
            </a:extLst>
          </p:cNvPr>
          <p:cNvSpPr txBox="1"/>
          <p:nvPr/>
        </p:nvSpPr>
        <p:spPr>
          <a:xfrm>
            <a:off x="5105361" y="291203"/>
            <a:ext cx="2410403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Multigap resistive plate chamber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B6CE289-553F-1D6C-D789-8BB7C126F2CE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17" name="Foliennummernplatzhalter 6">
            <a:extLst>
              <a:ext uri="{FF2B5EF4-FFF2-40B4-BE49-F238E27FC236}">
                <a16:creationId xmlns:a16="http://schemas.microsoft.com/office/drawing/2014/main" id="{206C9269-15A4-CB97-5548-600F210AE96F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36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18" name="Fußzeilenplatzhalter 7">
            <a:extLst>
              <a:ext uri="{FF2B5EF4-FFF2-40B4-BE49-F238E27FC236}">
                <a16:creationId xmlns:a16="http://schemas.microsoft.com/office/drawing/2014/main" id="{2967A98A-49FC-86CA-EC52-8D340A9474C9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20" name="Fußzeilenplatzhalter 7">
            <a:extLst>
              <a:ext uri="{FF2B5EF4-FFF2-40B4-BE49-F238E27FC236}">
                <a16:creationId xmlns:a16="http://schemas.microsoft.com/office/drawing/2014/main" id="{6CBA6718-1C13-FB0A-5249-0057EC255148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C09629D-9A35-845F-A124-8923AF55C8D8}"/>
              </a:ext>
            </a:extLst>
          </p:cNvPr>
          <p:cNvSpPr txBox="1"/>
          <p:nvPr/>
        </p:nvSpPr>
        <p:spPr>
          <a:xfrm>
            <a:off x="7248054" y="905294"/>
            <a:ext cx="1580882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100" dirty="0"/>
              <a:t>Fem mm gas gaps with </a:t>
            </a:r>
          </a:p>
          <a:p>
            <a:r>
              <a:rPr lang="en-IT" sz="1100" dirty="0"/>
              <a:t>local streamer discharge</a:t>
            </a:r>
          </a:p>
          <a:p>
            <a:r>
              <a:rPr lang="en-GB" sz="1100" dirty="0"/>
              <a:t>(p</a:t>
            </a:r>
            <a:r>
              <a:rPr lang="en-IT" sz="1100" dirty="0"/>
              <a:t>osition sensitive)</a:t>
            </a:r>
          </a:p>
        </p:txBody>
      </p:sp>
    </p:spTree>
    <p:extLst>
      <p:ext uri="{BB962C8B-B14F-4D97-AF65-F5344CB8AC3E}">
        <p14:creationId xmlns:p14="http://schemas.microsoft.com/office/powerpoint/2010/main" val="13634153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A24B5A-FF04-2400-95CB-09C96E0743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8E8BAFC-6770-8880-6948-F161A2B0C6AF}"/>
              </a:ext>
            </a:extLst>
          </p:cNvPr>
          <p:cNvSpPr/>
          <p:nvPr/>
        </p:nvSpPr>
        <p:spPr>
          <a:xfrm>
            <a:off x="305402" y="3431816"/>
            <a:ext cx="8396033" cy="13916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861C0CE-13BD-AB47-D971-9271BA0B0076}"/>
              </a:ext>
            </a:extLst>
          </p:cNvPr>
          <p:cNvSpPr/>
          <p:nvPr/>
        </p:nvSpPr>
        <p:spPr>
          <a:xfrm>
            <a:off x="305403" y="2110196"/>
            <a:ext cx="8396033" cy="9378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E4D02F5-9B76-D406-1C79-8DE77BF32219}"/>
              </a:ext>
            </a:extLst>
          </p:cNvPr>
          <p:cNvSpPr/>
          <p:nvPr/>
        </p:nvSpPr>
        <p:spPr>
          <a:xfrm>
            <a:off x="305404" y="346373"/>
            <a:ext cx="8396033" cy="13916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57939CC-F731-23B7-D8DD-921E7DD4B9C9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5508491-B0CE-851A-C861-F1596719BCDF}"/>
              </a:ext>
            </a:extLst>
          </p:cNvPr>
          <p:cNvSpPr/>
          <p:nvPr/>
        </p:nvSpPr>
        <p:spPr>
          <a:xfrm>
            <a:off x="3617450" y="-31962"/>
            <a:ext cx="1800045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Cherenkov Radiation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5FCF7D0-D8A0-2C8B-F76A-5D49E76156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562" y="401337"/>
            <a:ext cx="2874075" cy="53005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1F35C0D-1942-F1CC-794D-169C36CD6F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7365" y="412967"/>
            <a:ext cx="2006170" cy="12855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46AC208-9B95-3602-8B0B-08EF1066D4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175" y="1006561"/>
            <a:ext cx="1941556" cy="57906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7A93A1F-5526-713A-FA5F-7E1C9B9D29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75831" y="1055721"/>
            <a:ext cx="1737669" cy="56752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C5E526-DC1C-0233-6044-B7A47BD2A6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12813" y="3504153"/>
            <a:ext cx="3418284" cy="66897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B364A76-A6BD-CA60-580F-0633AEB2341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2562" y="3594400"/>
            <a:ext cx="1941556" cy="474341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8099F521-0193-EE0E-1414-D9B604F7F441}"/>
              </a:ext>
            </a:extLst>
          </p:cNvPr>
          <p:cNvGrpSpPr/>
          <p:nvPr/>
        </p:nvGrpSpPr>
        <p:grpSpPr>
          <a:xfrm>
            <a:off x="442562" y="4159224"/>
            <a:ext cx="2160015" cy="536621"/>
            <a:chOff x="442562" y="3405846"/>
            <a:chExt cx="2160015" cy="536621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F55F40DB-ED4B-5000-9BA3-FCAF336AFDB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42562" y="3405846"/>
              <a:ext cx="426045" cy="536621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77F10113-E8F5-D008-17FF-E94300ECF37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64050" y="3405846"/>
              <a:ext cx="1738527" cy="536621"/>
            </a:xfrm>
            <a:prstGeom prst="rect">
              <a:avLst/>
            </a:prstGeom>
          </p:spPr>
        </p:pic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0FA01294-A20E-B15E-3C6F-ADFCCA69D35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2562" y="2386434"/>
            <a:ext cx="3949333" cy="579062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86F4A97B-7635-DE91-C262-BAF5C11AC9E0}"/>
              </a:ext>
            </a:extLst>
          </p:cNvPr>
          <p:cNvSpPr txBox="1"/>
          <p:nvPr/>
        </p:nvSpPr>
        <p:spPr>
          <a:xfrm>
            <a:off x="301739" y="1794913"/>
            <a:ext cx="1731051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Momentum threshold: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983A933-57CE-4860-E17C-48C2AD6AE662}"/>
              </a:ext>
            </a:extLst>
          </p:cNvPr>
          <p:cNvSpPr txBox="1"/>
          <p:nvPr/>
        </p:nvSpPr>
        <p:spPr>
          <a:xfrm>
            <a:off x="368880" y="3093847"/>
            <a:ext cx="1085554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Photon yield: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55EB2D46-7864-3EF0-47E8-31DCC7E65E2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37452" y="2148489"/>
            <a:ext cx="730250" cy="24130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F42F9057-7752-D798-0669-E3F6B2CF6FAA}"/>
              </a:ext>
            </a:extLst>
          </p:cNvPr>
          <p:cNvSpPr txBox="1"/>
          <p:nvPr/>
        </p:nvSpPr>
        <p:spPr>
          <a:xfrm>
            <a:off x="5025779" y="2386434"/>
            <a:ext cx="18728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00" dirty="0"/>
              <a:t>S</a:t>
            </a:r>
            <a:r>
              <a:rPr lang="en-IT" sz="1300" dirty="0"/>
              <a:t>cales with particle mass</a:t>
            </a:r>
          </a:p>
          <a:p>
            <a:endParaRPr lang="en-IT" sz="600" dirty="0"/>
          </a:p>
          <a:p>
            <a:r>
              <a:rPr lang="en-IT" sz="1300" dirty="0"/>
              <a:t>Decreases with n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5B471B8-DCB7-4D7F-51E7-3CFA0E07182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98599" y="4345296"/>
            <a:ext cx="1652306" cy="40904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3F1E1F3-9AD6-0C8F-EC2A-E1F3AF7EB89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202308" y="4283259"/>
            <a:ext cx="3355651" cy="49151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3243F69-C082-AE9C-8E89-A8518A9B63B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230828" y="3949916"/>
            <a:ext cx="1345804" cy="30025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5FAFD97-895A-3277-2E8B-99FDD252507E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13" name="Foliennummernplatzhalter 6">
            <a:extLst>
              <a:ext uri="{FF2B5EF4-FFF2-40B4-BE49-F238E27FC236}">
                <a16:creationId xmlns:a16="http://schemas.microsoft.com/office/drawing/2014/main" id="{5C531BE8-AC8C-388C-4F0E-CFEB6325DCA1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37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27" name="Fußzeilenplatzhalter 7">
            <a:extLst>
              <a:ext uri="{FF2B5EF4-FFF2-40B4-BE49-F238E27FC236}">
                <a16:creationId xmlns:a16="http://schemas.microsoft.com/office/drawing/2014/main" id="{F58215E5-5316-4356-6AF3-9A32BBB82823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29" name="Fußzeilenplatzhalter 7">
            <a:extLst>
              <a:ext uri="{FF2B5EF4-FFF2-40B4-BE49-F238E27FC236}">
                <a16:creationId xmlns:a16="http://schemas.microsoft.com/office/drawing/2014/main" id="{EC4B9E88-0488-982B-FA49-C83D01D5235A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</p:spTree>
    <p:extLst>
      <p:ext uri="{BB962C8B-B14F-4D97-AF65-F5344CB8AC3E}">
        <p14:creationId xmlns:p14="http://schemas.microsoft.com/office/powerpoint/2010/main" val="168705864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E2FE5C-B08B-4330-8D64-88145AC204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32E16EE-E61A-EB5A-5789-2101FF9CCE69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BF9248B-11DD-810B-CDE5-09E07616B0E7}"/>
              </a:ext>
            </a:extLst>
          </p:cNvPr>
          <p:cNvSpPr/>
          <p:nvPr/>
        </p:nvSpPr>
        <p:spPr>
          <a:xfrm>
            <a:off x="3621620" y="-31962"/>
            <a:ext cx="1791709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Cherenkov Radiators</a:t>
            </a:r>
          </a:p>
        </p:txBody>
      </p:sp>
      <p:sp>
        <p:nvSpPr>
          <p:cNvPr id="2" name="Fußzeilenplatzhalter 7">
            <a:extLst>
              <a:ext uri="{FF2B5EF4-FFF2-40B4-BE49-F238E27FC236}">
                <a16:creationId xmlns:a16="http://schemas.microsoft.com/office/drawing/2014/main" id="{70F02A84-1250-A98C-CA02-A26F913A0481}"/>
              </a:ext>
            </a:extLst>
          </p:cNvPr>
          <p:cNvSpPr txBox="1">
            <a:spLocks noGrp="1"/>
          </p:cNvSpPr>
          <p:nvPr/>
        </p:nvSpPr>
        <p:spPr>
          <a:xfrm>
            <a:off x="-311103" y="4903556"/>
            <a:ext cx="184055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05F695AC-986C-FF9E-3650-060435A429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4588" y="398208"/>
            <a:ext cx="6305767" cy="447849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FDC2906-DE76-68CD-F028-747DAD0416BB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4B05FADF-3756-4729-7CFF-A175A19927A5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38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6" name="Fußzeilenplatzhalter 7">
            <a:extLst>
              <a:ext uri="{FF2B5EF4-FFF2-40B4-BE49-F238E27FC236}">
                <a16:creationId xmlns:a16="http://schemas.microsoft.com/office/drawing/2014/main" id="{68631106-A475-6A8B-6B45-4BC314423922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7" name="Fußzeilenplatzhalter 7">
            <a:extLst>
              <a:ext uri="{FF2B5EF4-FFF2-40B4-BE49-F238E27FC236}">
                <a16:creationId xmlns:a16="http://schemas.microsoft.com/office/drawing/2014/main" id="{C014D2A6-8D74-C335-4F5D-3EFBAEAE6502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id="{696D6E3B-6703-ECEA-C5D2-350AC68FD6F6}"/>
              </a:ext>
            </a:extLst>
          </p:cNvPr>
          <p:cNvSpPr/>
          <p:nvPr/>
        </p:nvSpPr>
        <p:spPr>
          <a:xfrm>
            <a:off x="6063520" y="974361"/>
            <a:ext cx="187377" cy="2315980"/>
          </a:xfrm>
          <a:prstGeom prst="rightBrac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9" name="Right Brace 8">
            <a:extLst>
              <a:ext uri="{FF2B5EF4-FFF2-40B4-BE49-F238E27FC236}">
                <a16:creationId xmlns:a16="http://schemas.microsoft.com/office/drawing/2014/main" id="{7DD3DFC0-1D18-0A89-03FB-3B02DC166541}"/>
              </a:ext>
            </a:extLst>
          </p:cNvPr>
          <p:cNvSpPr/>
          <p:nvPr/>
        </p:nvSpPr>
        <p:spPr>
          <a:xfrm>
            <a:off x="6063520" y="3319280"/>
            <a:ext cx="117424" cy="204866"/>
          </a:xfrm>
          <a:prstGeom prst="rightBrac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FC5EA26-B607-91AC-444F-7AA69D0EAFD7}"/>
              </a:ext>
            </a:extLst>
          </p:cNvPr>
          <p:cNvSpPr txBox="1"/>
          <p:nvPr/>
        </p:nvSpPr>
        <p:spPr>
          <a:xfrm>
            <a:off x="6180944" y="1855352"/>
            <a:ext cx="4219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>
                <a:solidFill>
                  <a:srgbClr val="0070C0"/>
                </a:solidFill>
              </a:rPr>
              <a:t>1 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0ACF536-C715-DA24-BEF2-77CC42D74B9E}"/>
              </a:ext>
            </a:extLst>
          </p:cNvPr>
          <p:cNvSpPr txBox="1"/>
          <p:nvPr/>
        </p:nvSpPr>
        <p:spPr>
          <a:xfrm>
            <a:off x="6172198" y="3206237"/>
            <a:ext cx="4140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rgbClr val="0070C0"/>
                </a:solidFill>
              </a:rPr>
              <a:t>f</a:t>
            </a:r>
            <a:r>
              <a:rPr lang="en-IT" sz="1200" dirty="0">
                <a:solidFill>
                  <a:srgbClr val="0070C0"/>
                </a:solidFill>
              </a:rPr>
              <a:t>ew</a:t>
            </a:r>
          </a:p>
          <a:p>
            <a:r>
              <a:rPr lang="en-IT" sz="1200" dirty="0">
                <a:solidFill>
                  <a:srgbClr val="0070C0"/>
                </a:solidFill>
              </a:rPr>
              <a:t> cm</a:t>
            </a:r>
          </a:p>
        </p:txBody>
      </p:sp>
      <p:sp>
        <p:nvSpPr>
          <p:cNvPr id="12" name="Right Brace 11">
            <a:extLst>
              <a:ext uri="{FF2B5EF4-FFF2-40B4-BE49-F238E27FC236}">
                <a16:creationId xmlns:a16="http://schemas.microsoft.com/office/drawing/2014/main" id="{846FA04E-BC40-0F9C-A94B-39E0CC0B6903}"/>
              </a:ext>
            </a:extLst>
          </p:cNvPr>
          <p:cNvSpPr/>
          <p:nvPr/>
        </p:nvSpPr>
        <p:spPr>
          <a:xfrm>
            <a:off x="7694090" y="974360"/>
            <a:ext cx="325648" cy="3792511"/>
          </a:xfrm>
          <a:prstGeom prst="rightBrac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C2B2B87-31A2-00C3-2326-9CC246BEFB44}"/>
              </a:ext>
            </a:extLst>
          </p:cNvPr>
          <p:cNvSpPr txBox="1"/>
          <p:nvPr/>
        </p:nvSpPr>
        <p:spPr>
          <a:xfrm>
            <a:off x="8043473" y="2524366"/>
            <a:ext cx="811825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>
                <a:solidFill>
                  <a:schemeClr val="accent1">
                    <a:lumMod val="75000"/>
                  </a:schemeClr>
                </a:solidFill>
              </a:rPr>
              <a:t>Real PID </a:t>
            </a:r>
          </a:p>
          <a:p>
            <a:r>
              <a:rPr lang="en-GB" sz="1300" dirty="0">
                <a:solidFill>
                  <a:schemeClr val="accent1">
                    <a:lumMod val="75000"/>
                  </a:schemeClr>
                </a:solidFill>
              </a:rPr>
              <a:t>s</a:t>
            </a:r>
            <a:r>
              <a:rPr lang="en-IT" sz="1300" dirty="0">
                <a:solidFill>
                  <a:schemeClr val="accent1">
                    <a:lumMod val="75000"/>
                  </a:schemeClr>
                </a:solidFill>
              </a:rPr>
              <a:t>tarts at </a:t>
            </a:r>
          </a:p>
          <a:p>
            <a:r>
              <a:rPr lang="en-IT" sz="1300" dirty="0">
                <a:solidFill>
                  <a:schemeClr val="accent1">
                    <a:lumMod val="75000"/>
                  </a:schemeClr>
                </a:solidFill>
              </a:rPr>
              <a:t>3x (kaon)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14814A7-95E9-3C3D-ED8F-C3565B4A9D81}"/>
              </a:ext>
            </a:extLst>
          </p:cNvPr>
          <p:cNvSpPr txBox="1"/>
          <p:nvPr/>
        </p:nvSpPr>
        <p:spPr>
          <a:xfrm>
            <a:off x="3655607" y="3437069"/>
            <a:ext cx="9509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>
                <a:solidFill>
                  <a:srgbClr val="C00000"/>
                </a:solidFill>
              </a:rPr>
              <a:t>(1.015-1.08)</a:t>
            </a:r>
          </a:p>
        </p:txBody>
      </p:sp>
    </p:spTree>
    <p:extLst>
      <p:ext uri="{BB962C8B-B14F-4D97-AF65-F5344CB8AC3E}">
        <p14:creationId xmlns:p14="http://schemas.microsoft.com/office/powerpoint/2010/main" val="397688334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3BC84-2132-103C-9CBB-B767113334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283BC275-5E1A-F382-BCF4-83902C7F8653}"/>
              </a:ext>
            </a:extLst>
          </p:cNvPr>
          <p:cNvSpPr/>
          <p:nvPr/>
        </p:nvSpPr>
        <p:spPr>
          <a:xfrm>
            <a:off x="5517958" y="2681884"/>
            <a:ext cx="3032488" cy="222167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9A4C515-949B-D969-6487-F4042E69864E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B913E4A-1224-F871-E3FC-32F14A7E18C4}"/>
              </a:ext>
            </a:extLst>
          </p:cNvPr>
          <p:cNvSpPr/>
          <p:nvPr/>
        </p:nvSpPr>
        <p:spPr>
          <a:xfrm>
            <a:off x="3738320" y="-31962"/>
            <a:ext cx="1558312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Photon Detection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A364971-20E5-2DAA-7FAC-6FCFC0C3F450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D7A2CF82-68ED-BA0D-AFBB-7CF5D1953526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39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6" name="Fußzeilenplatzhalter 7">
            <a:extLst>
              <a:ext uri="{FF2B5EF4-FFF2-40B4-BE49-F238E27FC236}">
                <a16:creationId xmlns:a16="http://schemas.microsoft.com/office/drawing/2014/main" id="{9CFB46AC-3A69-11E6-76CE-619CF19607DB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7" name="Fußzeilenplatzhalter 7">
            <a:extLst>
              <a:ext uri="{FF2B5EF4-FFF2-40B4-BE49-F238E27FC236}">
                <a16:creationId xmlns:a16="http://schemas.microsoft.com/office/drawing/2014/main" id="{ADFBFAAF-ED25-732F-3F6E-E705F3AD1248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08D64D3-4BAC-0BFA-F58E-F424415A1D4C}"/>
              </a:ext>
            </a:extLst>
          </p:cNvPr>
          <p:cNvGrpSpPr/>
          <p:nvPr/>
        </p:nvGrpSpPr>
        <p:grpSpPr>
          <a:xfrm>
            <a:off x="5517958" y="394928"/>
            <a:ext cx="3032488" cy="2176822"/>
            <a:chOff x="308736" y="2518238"/>
            <a:chExt cx="3157104" cy="2183052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6092B708-3080-AFFE-924D-70F249F21C7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8736" y="2518238"/>
              <a:ext cx="3157104" cy="2183052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0FDFF0D-B835-EE3A-D656-85F5442A8FDE}"/>
                </a:ext>
              </a:extLst>
            </p:cNvPr>
            <p:cNvSpPr/>
            <p:nvPr/>
          </p:nvSpPr>
          <p:spPr>
            <a:xfrm>
              <a:off x="308736" y="4447469"/>
              <a:ext cx="249233" cy="1999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4B68E66-6A3A-0B4E-AC58-55C615EE7B4A}"/>
              </a:ext>
            </a:extLst>
          </p:cNvPr>
          <p:cNvGrpSpPr/>
          <p:nvPr/>
        </p:nvGrpSpPr>
        <p:grpSpPr>
          <a:xfrm>
            <a:off x="176559" y="971735"/>
            <a:ext cx="4242313" cy="3039289"/>
            <a:chOff x="2623182" y="469408"/>
            <a:chExt cx="4242313" cy="3039289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4069C50-13C4-FECD-D495-933D59C72E0F}"/>
                </a:ext>
              </a:extLst>
            </p:cNvPr>
            <p:cNvSpPr/>
            <p:nvPr/>
          </p:nvSpPr>
          <p:spPr>
            <a:xfrm>
              <a:off x="2623182" y="469408"/>
              <a:ext cx="4242313" cy="30392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 dirty="0"/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F0480AA-E632-1393-92DE-BAE8BF34CFC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47799" y="530834"/>
              <a:ext cx="3891391" cy="2977863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8A606E4-FBE3-864A-13E7-75086A91C3B4}"/>
                </a:ext>
              </a:extLst>
            </p:cNvPr>
            <p:cNvSpPr/>
            <p:nvPr/>
          </p:nvSpPr>
          <p:spPr>
            <a:xfrm>
              <a:off x="4322766" y="3220919"/>
              <a:ext cx="1201109" cy="273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413C39A-5F90-3DB2-1D75-5B5094AA3709}"/>
                </a:ext>
              </a:extLst>
            </p:cNvPr>
            <p:cNvSpPr/>
            <p:nvPr/>
          </p:nvSpPr>
          <p:spPr>
            <a:xfrm>
              <a:off x="5247160" y="530834"/>
              <a:ext cx="1201109" cy="1811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438E747-4978-E5FA-4B79-95F2D042B693}"/>
                </a:ext>
              </a:extLst>
            </p:cNvPr>
            <p:cNvSpPr txBox="1"/>
            <p:nvPr/>
          </p:nvSpPr>
          <p:spPr>
            <a:xfrm>
              <a:off x="5336988" y="530834"/>
              <a:ext cx="120674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T" sz="1200" dirty="0"/>
                <a:t>Photon detector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33D34FA-58F9-EE56-0DDC-F1BEF7392A97}"/>
                </a:ext>
              </a:extLst>
            </p:cNvPr>
            <p:cNvSpPr/>
            <p:nvPr/>
          </p:nvSpPr>
          <p:spPr>
            <a:xfrm>
              <a:off x="5102699" y="3042875"/>
              <a:ext cx="144462" cy="273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 dirty="0"/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E3645F58-8AF2-4DEC-4C0D-FEA97F138C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6840" y="2713145"/>
            <a:ext cx="2828830" cy="2206997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EECBD6A6-33DE-881B-D8A5-C64117D2A85E}"/>
              </a:ext>
            </a:extLst>
          </p:cNvPr>
          <p:cNvSpPr txBox="1"/>
          <p:nvPr/>
        </p:nvSpPr>
        <p:spPr>
          <a:xfrm>
            <a:off x="6520722" y="394928"/>
            <a:ext cx="13301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Proximity focusing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287444C-098C-C54B-BF7A-4A0A60F1CD65}"/>
              </a:ext>
            </a:extLst>
          </p:cNvPr>
          <p:cNvSpPr txBox="1"/>
          <p:nvPr/>
        </p:nvSpPr>
        <p:spPr>
          <a:xfrm>
            <a:off x="7071381" y="2636489"/>
            <a:ext cx="11610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Focusing mirror</a:t>
            </a:r>
          </a:p>
        </p:txBody>
      </p:sp>
    </p:spTree>
    <p:extLst>
      <p:ext uri="{BB962C8B-B14F-4D97-AF65-F5344CB8AC3E}">
        <p14:creationId xmlns:p14="http://schemas.microsoft.com/office/powerpoint/2010/main" val="450793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D13C9D-1566-73D0-96D6-032FF3FE7C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E4FE076D-ADE1-21F8-679F-5F73D9D8C1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6759427"/>
              </p:ext>
            </p:extLst>
          </p:nvPr>
        </p:nvGraphicFramePr>
        <p:xfrm>
          <a:off x="287251" y="999940"/>
          <a:ext cx="8460417" cy="2341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0139">
                  <a:extLst>
                    <a:ext uri="{9D8B030D-6E8A-4147-A177-3AD203B41FA5}">
                      <a16:colId xmlns:a16="http://schemas.microsoft.com/office/drawing/2014/main" val="3066361903"/>
                    </a:ext>
                  </a:extLst>
                </a:gridCol>
                <a:gridCol w="2820139">
                  <a:extLst>
                    <a:ext uri="{9D8B030D-6E8A-4147-A177-3AD203B41FA5}">
                      <a16:colId xmlns:a16="http://schemas.microsoft.com/office/drawing/2014/main" val="1545857409"/>
                    </a:ext>
                  </a:extLst>
                </a:gridCol>
                <a:gridCol w="2820139">
                  <a:extLst>
                    <a:ext uri="{9D8B030D-6E8A-4147-A177-3AD203B41FA5}">
                      <a16:colId xmlns:a16="http://schemas.microsoft.com/office/drawing/2014/main" val="9805244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T" sz="1300" dirty="0"/>
                        <a:t>Process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T" sz="1300" dirty="0"/>
                        <a:t>Particle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T" sz="1300" dirty="0"/>
                        <a:t>Equipment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53148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T" sz="1300" dirty="0"/>
                        <a:t>Passage through massive absorbers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T" sz="1300" dirty="0"/>
                        <a:t>Muons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T" sz="1300" dirty="0"/>
                        <a:t>Tracking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56839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T" sz="1300" dirty="0"/>
                        <a:t>Kinematics (exclusive topology in decays or final state)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T" sz="1300" dirty="0"/>
                        <a:t>Hadrons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T" sz="1300" dirty="0"/>
                        <a:t>Tracking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94795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T" sz="1300" dirty="0"/>
                        <a:t>Energy-momentum balance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T" sz="1300" dirty="0"/>
                        <a:t>Electrons / Gammas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T" sz="1300" dirty="0"/>
                        <a:t>Tracking / Calorimetry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74422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300" dirty="0"/>
                        <a:t>S</a:t>
                      </a:r>
                      <a:r>
                        <a:rPr lang="en-IT" sz="1300" dirty="0"/>
                        <a:t>hower shape in calorimeters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T" sz="1300" dirty="0"/>
                        <a:t>Electrons / Gammas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T" sz="1300" dirty="0"/>
                        <a:t>Calorimetry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99467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T" sz="1300" dirty="0"/>
                        <a:t>Energy only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T" sz="1300" dirty="0"/>
                        <a:t>Neutrals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T" sz="1300" dirty="0"/>
                        <a:t>Calorimetry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8582263"/>
                  </a:ext>
                </a:extLst>
              </a:tr>
            </a:tbl>
          </a:graphicData>
        </a:graphic>
      </p:graphicFrame>
      <p:sp>
        <p:nvSpPr>
          <p:cNvPr id="15" name="Rectangle 14">
            <a:extLst>
              <a:ext uri="{FF2B5EF4-FFF2-40B4-BE49-F238E27FC236}">
                <a16:creationId xmlns:a16="http://schemas.microsoft.com/office/drawing/2014/main" id="{84346E10-776C-86C0-69A7-B5C70782A47B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96AD851-1202-D20A-F267-3614A99D5EED}"/>
              </a:ext>
            </a:extLst>
          </p:cNvPr>
          <p:cNvSpPr/>
          <p:nvPr/>
        </p:nvSpPr>
        <p:spPr>
          <a:xfrm>
            <a:off x="3564287" y="-31962"/>
            <a:ext cx="1906356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Tracking / Calorimetry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ABCA861-4125-D73D-5909-DD926B5DF8DB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6C83A921-A170-BD1F-E233-294410A01106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4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79558F2-F720-2F06-421B-5C206110F788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9" name="Fußzeilenplatzhalter 7">
            <a:extLst>
              <a:ext uri="{FF2B5EF4-FFF2-40B4-BE49-F238E27FC236}">
                <a16:creationId xmlns:a16="http://schemas.microsoft.com/office/drawing/2014/main" id="{38970119-BA59-FDB8-5387-8FCD0D7736BF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</p:spTree>
    <p:extLst>
      <p:ext uri="{BB962C8B-B14F-4D97-AF65-F5344CB8AC3E}">
        <p14:creationId xmlns:p14="http://schemas.microsoft.com/office/powerpoint/2010/main" val="157328260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D98923-3B48-172B-B8B1-CD0F33CE54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D782DE-2E2E-1B07-A7F2-93DDA5ACBC9C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284E0B6-0C82-99F2-4966-BE7542F61E16}"/>
              </a:ext>
            </a:extLst>
          </p:cNvPr>
          <p:cNvSpPr/>
          <p:nvPr/>
        </p:nvSpPr>
        <p:spPr>
          <a:xfrm>
            <a:off x="3932249" y="-31962"/>
            <a:ext cx="1170449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Photon Yield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D72C7CE-78CA-9D36-1169-5E90FFD710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886" y="874127"/>
            <a:ext cx="3456118" cy="344650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CBCFDA3-E6F8-E6A0-6A2F-72B9D6C8E6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5138" y="880691"/>
            <a:ext cx="3460364" cy="3446505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72417543-983F-A03F-2FD9-9B09EB3914BA}"/>
              </a:ext>
            </a:extLst>
          </p:cNvPr>
          <p:cNvSpPr txBox="1"/>
          <p:nvPr/>
        </p:nvSpPr>
        <p:spPr>
          <a:xfrm>
            <a:off x="1172017" y="471540"/>
            <a:ext cx="2373855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S</a:t>
            </a:r>
            <a:r>
              <a:rPr lang="en-GB" sz="1300" dirty="0"/>
              <a:t>p</a:t>
            </a:r>
            <a:r>
              <a:rPr lang="en-IT" sz="1300" dirty="0"/>
              <a:t>ectrum of Cherenkov photons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569F7A5-A0AD-847E-B2AB-33CE0E05CB70}"/>
              </a:ext>
            </a:extLst>
          </p:cNvPr>
          <p:cNvSpPr txBox="1"/>
          <p:nvPr/>
        </p:nvSpPr>
        <p:spPr>
          <a:xfrm>
            <a:off x="4833464" y="468258"/>
            <a:ext cx="3462038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/>
              <a:t>Typical sensitivity (quantum efficiency) of a PMT</a:t>
            </a:r>
            <a:endParaRPr lang="en-IT" sz="1300" dirty="0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A906C573-0540-3C35-B3E4-129D45B8A275}"/>
              </a:ext>
            </a:extLst>
          </p:cNvPr>
          <p:cNvGrpSpPr/>
          <p:nvPr/>
        </p:nvGrpSpPr>
        <p:grpSpPr>
          <a:xfrm>
            <a:off x="4967416" y="4373887"/>
            <a:ext cx="3203726" cy="374285"/>
            <a:chOff x="4967416" y="4373887"/>
            <a:chExt cx="3203726" cy="374285"/>
          </a:xfrm>
        </p:grpSpPr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3F6D2FD1-EF32-5E2D-1E03-5B5C3D5685ED}"/>
                </a:ext>
              </a:extLst>
            </p:cNvPr>
            <p:cNvCxnSpPr>
              <a:cxnSpLocks/>
            </p:cNvCxnSpPr>
            <p:nvPr/>
          </p:nvCxnSpPr>
          <p:spPr>
            <a:xfrm>
              <a:off x="4967416" y="4452437"/>
              <a:ext cx="3203726" cy="0"/>
            </a:xfrm>
            <a:prstGeom prst="straightConnector1">
              <a:avLst/>
            </a:prstGeom>
            <a:ln>
              <a:solidFill>
                <a:srgbClr val="C00000"/>
              </a:solidFill>
              <a:headEnd type="triangle"/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2CF993F-46EE-ECAC-FCE0-0113870362DA}"/>
                </a:ext>
              </a:extLst>
            </p:cNvPr>
            <p:cNvSpPr txBox="1"/>
            <p:nvPr/>
          </p:nvSpPr>
          <p:spPr>
            <a:xfrm>
              <a:off x="5199516" y="4471173"/>
              <a:ext cx="46198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T" sz="1200" dirty="0"/>
                <a:t>4 eV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4509014-808D-F726-FBF2-110552A2B694}"/>
                </a:ext>
              </a:extLst>
            </p:cNvPr>
            <p:cNvSpPr txBox="1"/>
            <p:nvPr/>
          </p:nvSpPr>
          <p:spPr>
            <a:xfrm>
              <a:off x="7383583" y="4469322"/>
              <a:ext cx="46198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T" sz="1200" dirty="0"/>
                <a:t>2 eV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C050BE6-3C0D-18E1-ADAB-4A5C65FF4FE4}"/>
                </a:ext>
              </a:extLst>
            </p:cNvPr>
            <p:cNvSpPr txBox="1"/>
            <p:nvPr/>
          </p:nvSpPr>
          <p:spPr>
            <a:xfrm>
              <a:off x="5876373" y="4469322"/>
              <a:ext cx="46198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T" sz="1200" dirty="0"/>
                <a:t>3 eV</a:t>
              </a:r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5DE3AA53-F770-36C6-4902-D0009E2DBC4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30509" y="4376694"/>
              <a:ext cx="0" cy="142672"/>
            </a:xfrm>
            <a:prstGeom prst="line">
              <a:avLst/>
            </a:prstGeom>
            <a:ln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09F89A00-79B4-0EEA-A523-ADBC616840E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0890" y="4375123"/>
              <a:ext cx="0" cy="142672"/>
            </a:xfrm>
            <a:prstGeom prst="line">
              <a:avLst/>
            </a:prstGeom>
            <a:ln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C5DC7B9D-11C6-52FA-909F-075FA92E75E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614576" y="4373887"/>
              <a:ext cx="0" cy="142672"/>
            </a:xfrm>
            <a:prstGeom prst="line">
              <a:avLst/>
            </a:prstGeom>
            <a:ln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Rectangle 42">
            <a:extLst>
              <a:ext uri="{FF2B5EF4-FFF2-40B4-BE49-F238E27FC236}">
                <a16:creationId xmlns:a16="http://schemas.microsoft.com/office/drawing/2014/main" id="{4B3586F6-D1E3-38DB-FA8C-B0AF3C219A0F}"/>
              </a:ext>
            </a:extLst>
          </p:cNvPr>
          <p:cNvSpPr/>
          <p:nvPr/>
        </p:nvSpPr>
        <p:spPr>
          <a:xfrm>
            <a:off x="1788215" y="4183780"/>
            <a:ext cx="1671678" cy="13685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DAFC4AD8-691B-5B59-524D-84C83064956A}"/>
              </a:ext>
            </a:extLst>
          </p:cNvPr>
          <p:cNvGrpSpPr/>
          <p:nvPr/>
        </p:nvGrpSpPr>
        <p:grpSpPr>
          <a:xfrm>
            <a:off x="766119" y="4397196"/>
            <a:ext cx="3417254" cy="374285"/>
            <a:chOff x="4753888" y="4373887"/>
            <a:chExt cx="3417254" cy="374285"/>
          </a:xfrm>
        </p:grpSpPr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18FB0605-83FD-B64B-68BC-E58AD3C50A8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753888" y="4435961"/>
              <a:ext cx="3417254" cy="16885"/>
            </a:xfrm>
            <a:prstGeom prst="straightConnector1">
              <a:avLst/>
            </a:prstGeom>
            <a:ln>
              <a:solidFill>
                <a:srgbClr val="C00000"/>
              </a:solidFill>
              <a:headEnd type="triangle"/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91B31AA2-863D-5A95-8395-8892BFB0BE8A}"/>
                </a:ext>
              </a:extLst>
            </p:cNvPr>
            <p:cNvSpPr txBox="1"/>
            <p:nvPr/>
          </p:nvSpPr>
          <p:spPr>
            <a:xfrm>
              <a:off x="4919424" y="4471173"/>
              <a:ext cx="46198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T" sz="1200" dirty="0"/>
                <a:t>4 eV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2C561470-7DDA-D401-5938-CFC423CFB4C5}"/>
                </a:ext>
              </a:extLst>
            </p:cNvPr>
            <p:cNvSpPr txBox="1"/>
            <p:nvPr/>
          </p:nvSpPr>
          <p:spPr>
            <a:xfrm>
              <a:off x="7383583" y="4469322"/>
              <a:ext cx="46198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T" sz="1200" dirty="0"/>
                <a:t>2 eV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20128AE3-F692-EA6D-99FF-0D444D83BDFC}"/>
                </a:ext>
              </a:extLst>
            </p:cNvPr>
            <p:cNvSpPr txBox="1"/>
            <p:nvPr/>
          </p:nvSpPr>
          <p:spPr>
            <a:xfrm>
              <a:off x="5744565" y="4469322"/>
              <a:ext cx="46198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T" sz="1200" dirty="0"/>
                <a:t>3 eV</a:t>
              </a:r>
            </a:p>
          </p:txBody>
        </p: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4BEFE6BE-D1B5-6C60-B2B1-8471F5F2DEA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50417" y="4376694"/>
              <a:ext cx="0" cy="142672"/>
            </a:xfrm>
            <a:prstGeom prst="line">
              <a:avLst/>
            </a:prstGeom>
            <a:ln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5E6FE9CB-2B9D-6032-137A-87C746021F1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959082" y="4375123"/>
              <a:ext cx="0" cy="142672"/>
            </a:xfrm>
            <a:prstGeom prst="line">
              <a:avLst/>
            </a:prstGeom>
            <a:ln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5544ED40-5BA1-E08E-670A-ACAEDEE23CA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614576" y="4373887"/>
              <a:ext cx="0" cy="142672"/>
            </a:xfrm>
            <a:prstGeom prst="line">
              <a:avLst/>
            </a:prstGeom>
            <a:ln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9D552ED5-AEEA-5C76-D266-709083DC5E60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7D8EF6CC-EC70-E706-0E7F-0FD401F893A0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40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6" name="Fußzeilenplatzhalter 7">
            <a:extLst>
              <a:ext uri="{FF2B5EF4-FFF2-40B4-BE49-F238E27FC236}">
                <a16:creationId xmlns:a16="http://schemas.microsoft.com/office/drawing/2014/main" id="{F6AA240F-1BD9-9C7A-50EB-AF4DB80D9069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7" name="Fußzeilenplatzhalter 7">
            <a:extLst>
              <a:ext uri="{FF2B5EF4-FFF2-40B4-BE49-F238E27FC236}">
                <a16:creationId xmlns:a16="http://schemas.microsoft.com/office/drawing/2014/main" id="{0211C2F0-C561-60CB-1777-1B85F3655560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</p:spTree>
    <p:extLst>
      <p:ext uri="{BB962C8B-B14F-4D97-AF65-F5344CB8AC3E}">
        <p14:creationId xmlns:p14="http://schemas.microsoft.com/office/powerpoint/2010/main" val="330514600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80F59F-C1D9-17F9-4C79-2210B2541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E5AA5B7-05C9-9F2B-D039-8BFFA7252A69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33BA5F8-32B5-4EC1-2972-F0607524E24A}"/>
              </a:ext>
            </a:extLst>
          </p:cNvPr>
          <p:cNvSpPr/>
          <p:nvPr/>
        </p:nvSpPr>
        <p:spPr>
          <a:xfrm>
            <a:off x="3569214" y="-31962"/>
            <a:ext cx="1896545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Chromatic Dispersion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4A85091-D52D-0409-616E-F57AADA2F2B8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11" name="Foliennummernplatzhalter 6">
            <a:extLst>
              <a:ext uri="{FF2B5EF4-FFF2-40B4-BE49-F238E27FC236}">
                <a16:creationId xmlns:a16="http://schemas.microsoft.com/office/drawing/2014/main" id="{40BD7BDC-DD95-EA14-433E-07957AC9ADAE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41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12" name="Fußzeilenplatzhalter 7">
            <a:extLst>
              <a:ext uri="{FF2B5EF4-FFF2-40B4-BE49-F238E27FC236}">
                <a16:creationId xmlns:a16="http://schemas.microsoft.com/office/drawing/2014/main" id="{919972E3-E55F-8194-3E2C-15BEDDC7DBCF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13" name="Fußzeilenplatzhalter 7">
            <a:extLst>
              <a:ext uri="{FF2B5EF4-FFF2-40B4-BE49-F238E27FC236}">
                <a16:creationId xmlns:a16="http://schemas.microsoft.com/office/drawing/2014/main" id="{3A9BFB6D-0369-91E7-1B99-300CEFD1FD6A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2274AAE-D13C-A3DD-D10C-D8A2D2C9B1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654" y="650082"/>
            <a:ext cx="3923205" cy="3420946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48D19066-F647-418C-4D23-DDCB7879A127}"/>
              </a:ext>
            </a:extLst>
          </p:cNvPr>
          <p:cNvGrpSpPr/>
          <p:nvPr/>
        </p:nvGrpSpPr>
        <p:grpSpPr>
          <a:xfrm>
            <a:off x="4685255" y="650082"/>
            <a:ext cx="4572000" cy="3420946"/>
            <a:chOff x="4685255" y="821841"/>
            <a:chExt cx="4572000" cy="342094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1D56287-D98D-65E0-4D79-04B27A134122}"/>
                </a:ext>
              </a:extLst>
            </p:cNvPr>
            <p:cNvSpPr/>
            <p:nvPr/>
          </p:nvSpPr>
          <p:spPr>
            <a:xfrm>
              <a:off x="4685255" y="821841"/>
              <a:ext cx="4285987" cy="342094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T" dirty="0"/>
                <a:t>X</a:t>
              </a:r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7D1C2B33-C5A8-B271-3282-F6C26A8708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50239" y="855588"/>
              <a:ext cx="4124107" cy="2730828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DA330B5-DC1F-5578-40AC-B1E9B544E121}"/>
                </a:ext>
              </a:extLst>
            </p:cNvPr>
            <p:cNvSpPr txBox="1"/>
            <p:nvPr/>
          </p:nvSpPr>
          <p:spPr>
            <a:xfrm>
              <a:off x="4685255" y="3613274"/>
              <a:ext cx="4572000" cy="6001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IT" sz="1100" dirty="0"/>
                <a:t>Refractive index as a function of the Cherenkov light wavelength for the aerogel with n = 1.05 and trad = 20 mm obtained selecting pions with 8 GeV/c momentum.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4A121FEA-5058-B341-5D08-945059EC52E8}"/>
              </a:ext>
            </a:extLst>
          </p:cNvPr>
          <p:cNvSpPr txBox="1"/>
          <p:nvPr/>
        </p:nvSpPr>
        <p:spPr>
          <a:xfrm>
            <a:off x="1723869" y="350905"/>
            <a:ext cx="1050352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Gas Radiator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572E16-01E1-2CED-0838-27B7C0DC47F8}"/>
              </a:ext>
            </a:extLst>
          </p:cNvPr>
          <p:cNvSpPr txBox="1"/>
          <p:nvPr/>
        </p:nvSpPr>
        <p:spPr>
          <a:xfrm>
            <a:off x="6369781" y="344559"/>
            <a:ext cx="1320361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Aerogel Radiator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C2D02B0-420E-7533-EE57-707F42C4D371}"/>
              </a:ext>
            </a:extLst>
          </p:cNvPr>
          <p:cNvGrpSpPr/>
          <p:nvPr/>
        </p:nvGrpSpPr>
        <p:grpSpPr>
          <a:xfrm>
            <a:off x="2172745" y="4318853"/>
            <a:ext cx="4285987" cy="574599"/>
            <a:chOff x="1887288" y="4314007"/>
            <a:chExt cx="4285987" cy="574599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84C6243-195F-68D5-20E4-89B2BFE2082A}"/>
                </a:ext>
              </a:extLst>
            </p:cNvPr>
            <p:cNvSpPr/>
            <p:nvPr/>
          </p:nvSpPr>
          <p:spPr>
            <a:xfrm>
              <a:off x="1887288" y="4314007"/>
              <a:ext cx="4285987" cy="5695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T" dirty="0"/>
                <a:t>X</a:t>
              </a: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C11E7F1B-FBC1-C5E5-91FF-6BBFCCBE519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86542" y="4314008"/>
              <a:ext cx="1559621" cy="574598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90EE98B-5869-6F2D-E8FA-E77465C4F213}"/>
                </a:ext>
              </a:extLst>
            </p:cNvPr>
            <p:cNvSpPr txBox="1"/>
            <p:nvPr/>
          </p:nvSpPr>
          <p:spPr>
            <a:xfrm>
              <a:off x="2110404" y="4449905"/>
              <a:ext cx="2020938" cy="292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T" sz="1300" dirty="0"/>
                <a:t>Sellmeier parameterization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4939057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36143-D7EB-838D-6AB6-4F56B03062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86C9B41-48C6-DCBA-F56D-4BDE06D3617E}"/>
              </a:ext>
            </a:extLst>
          </p:cNvPr>
          <p:cNvSpPr/>
          <p:nvPr/>
        </p:nvSpPr>
        <p:spPr>
          <a:xfrm>
            <a:off x="534159" y="573437"/>
            <a:ext cx="2871434" cy="81366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5E7654F-C7E8-E11D-C70E-D463F0C144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571" y="3218127"/>
            <a:ext cx="2871434" cy="63122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780D918-E72A-65F5-0F1A-4A78C4C60AFE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0602135-3331-B255-43CC-CB7A3672D152}"/>
              </a:ext>
            </a:extLst>
          </p:cNvPr>
          <p:cNvSpPr/>
          <p:nvPr/>
        </p:nvSpPr>
        <p:spPr>
          <a:xfrm>
            <a:off x="3573368" y="-31962"/>
            <a:ext cx="1888209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Cherenkov Resolution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EDDB2F4-B812-0FE1-0BD2-1A7316C1B231}"/>
              </a:ext>
            </a:extLst>
          </p:cNvPr>
          <p:cNvSpPr txBox="1"/>
          <p:nvPr/>
        </p:nvSpPr>
        <p:spPr>
          <a:xfrm>
            <a:off x="609175" y="1464070"/>
            <a:ext cx="7073411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latin typeface="Symbol" pitchFamily="2" charset="2"/>
              </a:rPr>
              <a:t>s</a:t>
            </a:r>
            <a:r>
              <a:rPr lang="en-IT" sz="1400" baseline="-25000" dirty="0"/>
              <a:t>co</a:t>
            </a:r>
            <a:r>
              <a:rPr lang="en-IT" sz="1400" dirty="0"/>
              <a:t>   </a:t>
            </a:r>
            <a:r>
              <a:rPr lang="en-US" sz="1400" dirty="0"/>
              <a:t>correlated uncertainty (tracking, misalignment, magnetic bending, multiple scattering, ….)</a:t>
            </a:r>
            <a:endParaRPr lang="en-GB" sz="1400" dirty="0">
              <a:latin typeface="Symbol" pitchFamily="2" charset="2"/>
            </a:endParaRPr>
          </a:p>
          <a:p>
            <a:endParaRPr lang="en-GB" sz="1400" dirty="0">
              <a:latin typeface="Symbol" pitchFamily="2" charset="2"/>
            </a:endParaRPr>
          </a:p>
          <a:p>
            <a:r>
              <a:rPr lang="en-GB" sz="1400" dirty="0">
                <a:latin typeface="Symbol" pitchFamily="2" charset="2"/>
              </a:rPr>
              <a:t>s</a:t>
            </a:r>
            <a:r>
              <a:rPr lang="en-IT" sz="1400" baseline="-25000" dirty="0"/>
              <a:t>em</a:t>
            </a:r>
            <a:r>
              <a:rPr lang="en-IT" sz="1400" dirty="0"/>
              <a:t>   uncertainty on the photon emission point (radiator depth)</a:t>
            </a:r>
          </a:p>
          <a:p>
            <a:endParaRPr lang="en-IT" sz="1400" dirty="0"/>
          </a:p>
          <a:p>
            <a:r>
              <a:rPr lang="en-GB" sz="1400" dirty="0">
                <a:latin typeface="Symbol" pitchFamily="2" charset="2"/>
              </a:rPr>
              <a:t>s</a:t>
            </a:r>
            <a:r>
              <a:rPr lang="en-IT" sz="1400" baseline="-25000" dirty="0"/>
              <a:t>ch</a:t>
            </a:r>
            <a:r>
              <a:rPr lang="en-IT" sz="1400" dirty="0"/>
              <a:t>    radiator chromatic dispersion</a:t>
            </a:r>
          </a:p>
          <a:p>
            <a:endParaRPr lang="en-IT" sz="1400" dirty="0"/>
          </a:p>
          <a:p>
            <a:r>
              <a:rPr lang="en-IT" sz="1400" dirty="0">
                <a:latin typeface="Symbol" pitchFamily="2" charset="2"/>
              </a:rPr>
              <a:t>s</a:t>
            </a:r>
            <a:r>
              <a:rPr lang="en-IT" sz="1400" baseline="-25000" dirty="0"/>
              <a:t>px</a:t>
            </a:r>
            <a:r>
              <a:rPr lang="en-IT" sz="1400" dirty="0"/>
              <a:t>    sensor spatial resolution (pixel size)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A4B5B07-28FC-A42B-25C8-266D4FD8AFBF}"/>
              </a:ext>
            </a:extLst>
          </p:cNvPr>
          <p:cNvSpPr txBox="1"/>
          <p:nvPr/>
        </p:nvSpPr>
        <p:spPr>
          <a:xfrm>
            <a:off x="609175" y="3844331"/>
            <a:ext cx="745319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IT" sz="1400" dirty="0"/>
          </a:p>
          <a:p>
            <a:r>
              <a:rPr lang="en-IT" sz="1400" dirty="0"/>
              <a:t>Q(</a:t>
            </a:r>
            <a:r>
              <a:rPr lang="en-IT" sz="1400" dirty="0">
                <a:latin typeface="Symbol" pitchFamily="2" charset="2"/>
              </a:rPr>
              <a:t>l</a:t>
            </a:r>
            <a:r>
              <a:rPr lang="en-IT" sz="1400" dirty="0"/>
              <a:t>)   Sensor quantum efficiency				</a:t>
            </a:r>
            <a:r>
              <a:rPr lang="en-IT" sz="1400" dirty="0">
                <a:latin typeface="Symbol" pitchFamily="2" charset="2"/>
              </a:rPr>
              <a:t>e</a:t>
            </a:r>
            <a:r>
              <a:rPr lang="en-IT" sz="1400" baseline="-25000" dirty="0"/>
              <a:t>pe </a:t>
            </a:r>
            <a:r>
              <a:rPr lang="en-IT" sz="1400" dirty="0"/>
              <a:t>detection efficiency (sensor and mirror)</a:t>
            </a:r>
            <a:endParaRPr lang="en-IT" sz="1400" baseline="-25000" dirty="0"/>
          </a:p>
          <a:p>
            <a:endParaRPr lang="en-IT" sz="1400" dirty="0"/>
          </a:p>
          <a:p>
            <a:r>
              <a:rPr lang="en-IT" sz="1400" dirty="0">
                <a:latin typeface="Symbol" pitchFamily="2" charset="2"/>
              </a:rPr>
              <a:t>L</a:t>
            </a:r>
            <a:r>
              <a:rPr lang="en-IT" sz="1400" dirty="0"/>
              <a:t>(</a:t>
            </a:r>
            <a:r>
              <a:rPr lang="en-IT" sz="1400" dirty="0">
                <a:latin typeface="Symbol" pitchFamily="2" charset="2"/>
              </a:rPr>
              <a:t>l</a:t>
            </a:r>
            <a:r>
              <a:rPr lang="en-IT" sz="1400" dirty="0"/>
              <a:t>)   Radiator transmission length				t</a:t>
            </a:r>
            <a:r>
              <a:rPr lang="en-IT" sz="1400" baseline="-25000" dirty="0"/>
              <a:t>rad </a:t>
            </a:r>
            <a:r>
              <a:rPr lang="en-IT" sz="1400" dirty="0"/>
              <a:t> radiator thickness</a:t>
            </a:r>
            <a:endParaRPr lang="en-IT" sz="1400" baseline="-250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31765FF-AFF1-FBFD-EFC6-EAE0EBDBCF45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D2C1D89C-3807-6D6C-6AF3-208382FE7A42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42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6" name="Fußzeilenplatzhalter 7">
            <a:extLst>
              <a:ext uri="{FF2B5EF4-FFF2-40B4-BE49-F238E27FC236}">
                <a16:creationId xmlns:a16="http://schemas.microsoft.com/office/drawing/2014/main" id="{5B1E28CF-E270-1AE6-CFE7-AA1A71F1C691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7" name="Fußzeilenplatzhalter 7">
            <a:extLst>
              <a:ext uri="{FF2B5EF4-FFF2-40B4-BE49-F238E27FC236}">
                <a16:creationId xmlns:a16="http://schemas.microsoft.com/office/drawing/2014/main" id="{3E30B9AF-193E-654B-9224-D307D920528F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47284A6-643F-031D-836F-E8C91F71633E}"/>
                  </a:ext>
                </a:extLst>
              </p:cNvPr>
              <p:cNvSpPr txBox="1"/>
              <p:nvPr/>
            </p:nvSpPr>
            <p:spPr>
              <a:xfrm>
                <a:off x="790826" y="686569"/>
                <a:ext cx="2584234" cy="56368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IT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𝐶𝐻</m:t>
                        </m:r>
                      </m:sub>
                    </m:sSub>
                    <m:r>
                      <m:rPr>
                        <m:nor/>
                      </m:rP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IT" dirty="0"/>
                      <m:t>=</m:t>
                    </m:r>
                  </m:oMath>
                </a14:m>
                <a:r>
                  <a:rPr lang="en-IT" dirty="0"/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IT" i="1" dirty="0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Sup>
                          <m:sSubSupPr>
                            <m:ctrlPr>
                              <a:rPr lang="en-IT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IT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𝐶𝑜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box>
                          <m:box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boxPr>
                          <m:e>
                            <m:argPr>
                              <m:argSz m:val="-1"/>
                            </m:argPr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Sup>
                                  <m:sSub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𝑒𝑚</m:t>
                                    </m:r>
                                  </m:sub>
                                  <m:sup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 + </m:t>
                                </m:r>
                                <m:sSubSup>
                                  <m:sSub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𝑐h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</m:sub>
                                  <m:sup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Sup>
                                  <m:sSub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𝑝𝑥</m:t>
                                    </m:r>
                                  </m:sub>
                                  <m:sup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num>
                              <m:den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𝑁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𝑝𝑒</m:t>
                                    </m:r>
                                  </m:sub>
                                </m:sSub>
                              </m:den>
                            </m:f>
                          </m:e>
                        </m:box>
                      </m:e>
                    </m:rad>
                  </m:oMath>
                </a14:m>
                <a:endParaRPr lang="en-IT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47284A6-643F-031D-836F-E8C91F7163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826" y="686569"/>
                <a:ext cx="2584234" cy="563680"/>
              </a:xfrm>
              <a:prstGeom prst="rect">
                <a:avLst/>
              </a:prstGeom>
              <a:blipFill>
                <a:blip r:embed="rId3"/>
                <a:stretch>
                  <a:fillRect l="-1961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175170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0514F4-CDF5-3E17-38EA-3B008D5E8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E4153250-84E4-0519-F904-80A0616AF3F6}"/>
              </a:ext>
            </a:extLst>
          </p:cNvPr>
          <p:cNvSpPr/>
          <p:nvPr/>
        </p:nvSpPr>
        <p:spPr>
          <a:xfrm>
            <a:off x="156687" y="2467637"/>
            <a:ext cx="8702648" cy="243327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dirty="0"/>
              <a:t>X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AB8D486-1C4E-63D7-DDB3-5884DAE41DB6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F406B68-F0B3-57FE-E925-CD6C41ECDF6C}"/>
              </a:ext>
            </a:extLst>
          </p:cNvPr>
          <p:cNvSpPr/>
          <p:nvPr/>
        </p:nvSpPr>
        <p:spPr>
          <a:xfrm>
            <a:off x="3927407" y="-31962"/>
            <a:ext cx="1180131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CLAS12 RICH</a:t>
            </a:r>
          </a:p>
        </p:txBody>
      </p:sp>
      <p:sp>
        <p:nvSpPr>
          <p:cNvPr id="2" name="Fußzeilenplatzhalter 7">
            <a:extLst>
              <a:ext uri="{FF2B5EF4-FFF2-40B4-BE49-F238E27FC236}">
                <a16:creationId xmlns:a16="http://schemas.microsoft.com/office/drawing/2014/main" id="{33A179AE-8420-9F67-76E8-853F9C86D90F}"/>
              </a:ext>
            </a:extLst>
          </p:cNvPr>
          <p:cNvSpPr txBox="1">
            <a:spLocks noGrp="1"/>
          </p:cNvSpPr>
          <p:nvPr/>
        </p:nvSpPr>
        <p:spPr>
          <a:xfrm>
            <a:off x="-311103" y="4903556"/>
            <a:ext cx="184055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D8A1574-B5DE-C028-EB33-BA98AAA7002B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9" name="Foliennummernplatzhalter 6">
            <a:extLst>
              <a:ext uri="{FF2B5EF4-FFF2-40B4-BE49-F238E27FC236}">
                <a16:creationId xmlns:a16="http://schemas.microsoft.com/office/drawing/2014/main" id="{F3CACD9E-CE25-C598-A0A5-75178B20BFB0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43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10" name="Fußzeilenplatzhalter 7">
            <a:extLst>
              <a:ext uri="{FF2B5EF4-FFF2-40B4-BE49-F238E27FC236}">
                <a16:creationId xmlns:a16="http://schemas.microsoft.com/office/drawing/2014/main" id="{35232339-6FA6-5DE2-DD9F-012FBED5C82A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11" name="Fußzeilenplatzhalter 7">
            <a:extLst>
              <a:ext uri="{FF2B5EF4-FFF2-40B4-BE49-F238E27FC236}">
                <a16:creationId xmlns:a16="http://schemas.microsoft.com/office/drawing/2014/main" id="{923D587A-F4F9-FC95-6D74-A1A5047C6075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C9B26CF-9CDC-2526-4852-E97A297F2B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8183" y="463504"/>
            <a:ext cx="5962972" cy="1831833"/>
          </a:xfrm>
          <a:prstGeom prst="rect">
            <a:avLst/>
          </a:prstGeom>
        </p:spPr>
      </p:pic>
      <p:pic>
        <p:nvPicPr>
          <p:cNvPr id="4" name="Picture 3" descr="copertina.jpg">
            <a:extLst>
              <a:ext uri="{FF2B5EF4-FFF2-40B4-BE49-F238E27FC236}">
                <a16:creationId xmlns:a16="http://schemas.microsoft.com/office/drawing/2014/main" id="{6EEEC16B-A393-A83D-6A49-3F9586334E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45" y="463504"/>
            <a:ext cx="2582690" cy="18318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DFFBA34-8ECE-DAF1-9E1D-19D8F4CA63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759" y="2764293"/>
            <a:ext cx="2829848" cy="214056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606EE3C-E0C5-DC42-70E7-21262ABEC0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6834" y="2764293"/>
            <a:ext cx="2884874" cy="214873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208BBA03-70AC-88F1-EF46-3CA07688CCFD}"/>
              </a:ext>
            </a:extLst>
          </p:cNvPr>
          <p:cNvSpPr/>
          <p:nvPr/>
        </p:nvSpPr>
        <p:spPr>
          <a:xfrm>
            <a:off x="410497" y="2703180"/>
            <a:ext cx="7834370" cy="27384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dirty="0"/>
              <a:t>X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0C9A766-FAEA-11C0-5686-A624E04988D0}"/>
              </a:ext>
            </a:extLst>
          </p:cNvPr>
          <p:cNvSpPr txBox="1"/>
          <p:nvPr/>
        </p:nvSpPr>
        <p:spPr>
          <a:xfrm>
            <a:off x="410497" y="2550603"/>
            <a:ext cx="2369103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0000FF"/>
                </a:solidFill>
              </a:rPr>
              <a:t>Electrons: direct </a:t>
            </a:r>
            <a:r>
              <a:rPr lang="en-US" sz="1100" b="1" dirty="0" err="1">
                <a:solidFill>
                  <a:srgbClr val="0000FF"/>
                </a:solidFill>
              </a:rPr>
              <a:t>vs</a:t>
            </a:r>
            <a:r>
              <a:rPr lang="en-US" sz="1100" b="1" dirty="0">
                <a:solidFill>
                  <a:srgbClr val="0000FF"/>
                </a:solidFill>
              </a:rPr>
              <a:t> planar reflection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06172C5-EB19-3454-029A-4C329FD9141C}"/>
              </a:ext>
            </a:extLst>
          </p:cNvPr>
          <p:cNvSpPr txBox="1"/>
          <p:nvPr/>
        </p:nvSpPr>
        <p:spPr>
          <a:xfrm>
            <a:off x="3461089" y="2577475"/>
            <a:ext cx="2446504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100" b="1" dirty="0">
                <a:solidFill>
                  <a:srgbClr val="0000FF"/>
                </a:solidFill>
              </a:rPr>
              <a:t>Electrons: direct </a:t>
            </a:r>
            <a:r>
              <a:rPr lang="en-US" sz="1100" b="1" dirty="0" err="1">
                <a:solidFill>
                  <a:srgbClr val="0000FF"/>
                </a:solidFill>
              </a:rPr>
              <a:t>vs</a:t>
            </a:r>
            <a:r>
              <a:rPr lang="en-US" sz="1100" b="1" dirty="0">
                <a:solidFill>
                  <a:srgbClr val="0000FF"/>
                </a:solidFill>
              </a:rPr>
              <a:t> spherical reflection</a:t>
            </a:r>
          </a:p>
        </p:txBody>
      </p:sp>
      <p:pic>
        <p:nvPicPr>
          <p:cNvPr id="18" name="Picture 17" descr="Tile12_rms_plot2.jpg">
            <a:extLst>
              <a:ext uri="{FF2B5EF4-FFF2-40B4-BE49-F238E27FC236}">
                <a16:creationId xmlns:a16="http://schemas.microsoft.com/office/drawing/2014/main" id="{4E63D7B8-5592-36EB-AD66-2E4738BCB24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2847" y="2911118"/>
            <a:ext cx="2650656" cy="184690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73B6E9F-2B7D-3C67-FCDD-4862AF709D24}"/>
              </a:ext>
            </a:extLst>
          </p:cNvPr>
          <p:cNvSpPr txBox="1"/>
          <p:nvPr/>
        </p:nvSpPr>
        <p:spPr>
          <a:xfrm>
            <a:off x="6286999" y="2594827"/>
            <a:ext cx="2441694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100" b="1" dirty="0">
                <a:solidFill>
                  <a:srgbClr val="0000FF"/>
                </a:solidFill>
              </a:rPr>
              <a:t>95 % kaon efficiency (&lt;1% pion mis-ID)</a:t>
            </a:r>
          </a:p>
        </p:txBody>
      </p:sp>
    </p:spTree>
    <p:extLst>
      <p:ext uri="{BB962C8B-B14F-4D97-AF65-F5344CB8AC3E}">
        <p14:creationId xmlns:p14="http://schemas.microsoft.com/office/powerpoint/2010/main" val="21764292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931744-E5FA-6909-3E88-75B43DC827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98CE22F0-EF73-A778-6ECB-94D930A4FE4A}"/>
              </a:ext>
            </a:extLst>
          </p:cNvPr>
          <p:cNvSpPr/>
          <p:nvPr/>
        </p:nvSpPr>
        <p:spPr>
          <a:xfrm>
            <a:off x="143920" y="371433"/>
            <a:ext cx="2237141" cy="178146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771F687-E78B-7B6D-9D82-E4DE2B167B59}"/>
              </a:ext>
            </a:extLst>
          </p:cNvPr>
          <p:cNvSpPr/>
          <p:nvPr/>
        </p:nvSpPr>
        <p:spPr>
          <a:xfrm>
            <a:off x="6112368" y="2259326"/>
            <a:ext cx="2948917" cy="267666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34404DC-2268-A144-F8ED-08ECB4FF6EB0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9013799-12DC-7170-71AB-59CBC9678E0C}"/>
              </a:ext>
            </a:extLst>
          </p:cNvPr>
          <p:cNvSpPr/>
          <p:nvPr/>
        </p:nvSpPr>
        <p:spPr>
          <a:xfrm>
            <a:off x="3933822" y="-31962"/>
            <a:ext cx="1167307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BELLE ARICH</a:t>
            </a:r>
          </a:p>
        </p:txBody>
      </p:sp>
      <p:sp>
        <p:nvSpPr>
          <p:cNvPr id="2" name="Fußzeilenplatzhalter 7">
            <a:extLst>
              <a:ext uri="{FF2B5EF4-FFF2-40B4-BE49-F238E27FC236}">
                <a16:creationId xmlns:a16="http://schemas.microsoft.com/office/drawing/2014/main" id="{00960D5F-195F-B747-1D0B-57EA4440E8EE}"/>
              </a:ext>
            </a:extLst>
          </p:cNvPr>
          <p:cNvSpPr txBox="1">
            <a:spLocks noGrp="1"/>
          </p:cNvSpPr>
          <p:nvPr/>
        </p:nvSpPr>
        <p:spPr>
          <a:xfrm>
            <a:off x="-311103" y="4903556"/>
            <a:ext cx="184055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2AF78EF-DB3C-5603-FC7F-2FE474E4F21F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9" name="Foliennummernplatzhalter 6">
            <a:extLst>
              <a:ext uri="{FF2B5EF4-FFF2-40B4-BE49-F238E27FC236}">
                <a16:creationId xmlns:a16="http://schemas.microsoft.com/office/drawing/2014/main" id="{4DA70316-BDD3-2F95-9631-8703293F804E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44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10" name="Fußzeilenplatzhalter 7">
            <a:extLst>
              <a:ext uri="{FF2B5EF4-FFF2-40B4-BE49-F238E27FC236}">
                <a16:creationId xmlns:a16="http://schemas.microsoft.com/office/drawing/2014/main" id="{D61FCD1E-D69A-103F-FE4A-9781D26D8E18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11" name="Fußzeilenplatzhalter 7">
            <a:extLst>
              <a:ext uri="{FF2B5EF4-FFF2-40B4-BE49-F238E27FC236}">
                <a16:creationId xmlns:a16="http://schemas.microsoft.com/office/drawing/2014/main" id="{8398AD25-478D-B568-8AAC-1D80A12B8AEA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186FA95-DE2A-1E4A-2096-350D6A467B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1255" y="3095433"/>
            <a:ext cx="2090030" cy="182812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460AA86-A4F4-3A32-D948-F5E7A8CF73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7941" y="2242354"/>
            <a:ext cx="2682222" cy="2699306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15AC52F5-B119-319F-18F9-57D5892565C2}"/>
              </a:ext>
            </a:extLst>
          </p:cNvPr>
          <p:cNvGrpSpPr/>
          <p:nvPr/>
        </p:nvGrpSpPr>
        <p:grpSpPr>
          <a:xfrm>
            <a:off x="6896304" y="324772"/>
            <a:ext cx="1892859" cy="1828122"/>
            <a:chOff x="6464162" y="513946"/>
            <a:chExt cx="2353913" cy="212850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A05CE22-C3D3-02E3-6B9B-315652C046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57369" y="513946"/>
              <a:ext cx="2260706" cy="2128501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6533AD0-2ED9-FF2B-7D25-3A943A3097E1}"/>
                </a:ext>
              </a:extLst>
            </p:cNvPr>
            <p:cNvSpPr txBox="1"/>
            <p:nvPr/>
          </p:nvSpPr>
          <p:spPr>
            <a:xfrm>
              <a:off x="6464162" y="524660"/>
              <a:ext cx="53732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T" sz="1200" dirty="0"/>
                <a:t>1.045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ECC2466-03E6-6A88-5DE4-789FA81180B4}"/>
                </a:ext>
              </a:extLst>
            </p:cNvPr>
            <p:cNvSpPr txBox="1"/>
            <p:nvPr/>
          </p:nvSpPr>
          <p:spPr>
            <a:xfrm>
              <a:off x="7542688" y="514400"/>
              <a:ext cx="53732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T" sz="1200" dirty="0"/>
                <a:t>1.055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1044C1C-1FF8-A312-6839-EB7F01F03877}"/>
                </a:ext>
              </a:extLst>
            </p:cNvPr>
            <p:cNvSpPr txBox="1"/>
            <p:nvPr/>
          </p:nvSpPr>
          <p:spPr>
            <a:xfrm>
              <a:off x="7888051" y="1578196"/>
              <a:ext cx="56618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T" sz="1200" dirty="0"/>
                <a:t>17 cm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FF85D48-9C0A-37BF-79B6-4192C414C7BF}"/>
              </a:ext>
            </a:extLst>
          </p:cNvPr>
          <p:cNvGrpSpPr/>
          <p:nvPr/>
        </p:nvGrpSpPr>
        <p:grpSpPr>
          <a:xfrm>
            <a:off x="147697" y="2251407"/>
            <a:ext cx="3118039" cy="2676669"/>
            <a:chOff x="157342" y="2118266"/>
            <a:chExt cx="3118039" cy="2676669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4C88C95-4DB1-6FA0-6DF6-2FB26D23776D}"/>
                </a:ext>
              </a:extLst>
            </p:cNvPr>
            <p:cNvSpPr/>
            <p:nvPr/>
          </p:nvSpPr>
          <p:spPr>
            <a:xfrm>
              <a:off x="157342" y="2118266"/>
              <a:ext cx="3118039" cy="267666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2C73F06F-DC0F-790B-F47F-68E04707779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57342" y="2409707"/>
              <a:ext cx="3118039" cy="2385228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D9A2090-C08D-E8BD-2BEA-F807F3A3356C}"/>
                </a:ext>
              </a:extLst>
            </p:cNvPr>
            <p:cNvSpPr txBox="1"/>
            <p:nvPr/>
          </p:nvSpPr>
          <p:spPr>
            <a:xfrm>
              <a:off x="797912" y="2130874"/>
              <a:ext cx="1829347" cy="292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T" sz="1300" dirty="0"/>
                <a:t>D</a:t>
              </a:r>
              <a:r>
                <a:rPr lang="en-IT" sz="1300" baseline="30000" dirty="0"/>
                <a:t>0</a:t>
              </a:r>
              <a:r>
                <a:rPr lang="en-IT" sz="1300" dirty="0"/>
                <a:t>--&gt; K</a:t>
              </a:r>
              <a:r>
                <a:rPr lang="en-IT" sz="1300" baseline="30000" dirty="0"/>
                <a:t>-</a:t>
              </a:r>
              <a:r>
                <a:rPr lang="en-IT" sz="1300" dirty="0">
                  <a:latin typeface="Symbol" pitchFamily="2" charset="2"/>
                </a:rPr>
                <a:t>p</a:t>
              </a:r>
              <a:r>
                <a:rPr lang="en-IT" sz="1300" baseline="30000" dirty="0"/>
                <a:t>+</a:t>
              </a:r>
              <a:r>
                <a:rPr lang="en-IT" sz="1300" dirty="0"/>
                <a:t>  0.5-3.5 GeV/c</a:t>
              </a:r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7C723487-AC51-4843-A07B-E19E467B59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47247" y="2259325"/>
            <a:ext cx="1972240" cy="1079693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164819A-1ECB-A908-5BEF-0AE06663EF3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6643" y="499460"/>
            <a:ext cx="1571694" cy="1478745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91B0A0AB-A2BF-4F88-7248-D5257C46EA93}"/>
              </a:ext>
            </a:extLst>
          </p:cNvPr>
          <p:cNvSpPr txBox="1"/>
          <p:nvPr/>
        </p:nvSpPr>
        <p:spPr>
          <a:xfrm>
            <a:off x="2614005" y="467917"/>
            <a:ext cx="3959225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Limited space --&gt; Proximity focusing &amp; radiator focusing</a:t>
            </a:r>
          </a:p>
          <a:p>
            <a:endParaRPr lang="en-IT" sz="1300" dirty="0"/>
          </a:p>
          <a:p>
            <a:r>
              <a:rPr lang="en-IT" sz="1300" dirty="0"/>
              <a:t>High B field (1.5T) --&gt; Custom Hybrid photon detector</a:t>
            </a:r>
          </a:p>
          <a:p>
            <a:r>
              <a:rPr lang="en-IT" sz="1300" dirty="0"/>
              <a:t>			   Super bialkali photocatode</a:t>
            </a:r>
          </a:p>
          <a:p>
            <a:r>
              <a:rPr lang="en-IT" sz="1300" dirty="0"/>
              <a:t>			   Gain 4.5 10</a:t>
            </a:r>
            <a:r>
              <a:rPr lang="en-IT" sz="1300" baseline="30000" dirty="0"/>
              <a:t>6</a:t>
            </a:r>
          </a:p>
          <a:p>
            <a:r>
              <a:rPr lang="en-IT" sz="1300" dirty="0"/>
              <a:t>			   PDE ~ 28 %</a:t>
            </a:r>
          </a:p>
        </p:txBody>
      </p:sp>
    </p:spTree>
    <p:extLst>
      <p:ext uri="{BB962C8B-B14F-4D97-AF65-F5344CB8AC3E}">
        <p14:creationId xmlns:p14="http://schemas.microsoft.com/office/powerpoint/2010/main" val="48583587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84953F-8119-1DAE-9890-5979771C64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F6D1B49-0598-6B00-2BF1-DC81A661BCEB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95475D5-DABC-262F-4EC2-607406A9C65F}"/>
              </a:ext>
            </a:extLst>
          </p:cNvPr>
          <p:cNvSpPr/>
          <p:nvPr/>
        </p:nvSpPr>
        <p:spPr>
          <a:xfrm>
            <a:off x="4013971" y="-31962"/>
            <a:ext cx="1007007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 err="1">
                <a:ln w="1905"/>
                <a:solidFill>
                  <a:schemeClr val="bg1"/>
                </a:solidFill>
                <a:latin typeface="Calibri"/>
              </a:rPr>
              <a:t>LHCb</a:t>
            </a: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 RICH</a:t>
            </a:r>
          </a:p>
        </p:txBody>
      </p:sp>
      <p:sp>
        <p:nvSpPr>
          <p:cNvPr id="2" name="Fußzeilenplatzhalter 7">
            <a:extLst>
              <a:ext uri="{FF2B5EF4-FFF2-40B4-BE49-F238E27FC236}">
                <a16:creationId xmlns:a16="http://schemas.microsoft.com/office/drawing/2014/main" id="{A50158CC-8CF6-969C-6857-4CB1BE731E26}"/>
              </a:ext>
            </a:extLst>
          </p:cNvPr>
          <p:cNvSpPr txBox="1">
            <a:spLocks noGrp="1"/>
          </p:cNvSpPr>
          <p:nvPr/>
        </p:nvSpPr>
        <p:spPr>
          <a:xfrm>
            <a:off x="-311103" y="4903556"/>
            <a:ext cx="184055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42C74EE-6E53-F483-B259-270834A333A2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9" name="Foliennummernplatzhalter 6">
            <a:extLst>
              <a:ext uri="{FF2B5EF4-FFF2-40B4-BE49-F238E27FC236}">
                <a16:creationId xmlns:a16="http://schemas.microsoft.com/office/drawing/2014/main" id="{6BC4A421-D2ED-A882-98E5-EBECCF3224CC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45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10" name="Fußzeilenplatzhalter 7">
            <a:extLst>
              <a:ext uri="{FF2B5EF4-FFF2-40B4-BE49-F238E27FC236}">
                <a16:creationId xmlns:a16="http://schemas.microsoft.com/office/drawing/2014/main" id="{F2113397-CBC5-89A6-58C5-C32C4BBBB0FA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11" name="Fußzeilenplatzhalter 7">
            <a:extLst>
              <a:ext uri="{FF2B5EF4-FFF2-40B4-BE49-F238E27FC236}">
                <a16:creationId xmlns:a16="http://schemas.microsoft.com/office/drawing/2014/main" id="{D2D8EA17-0F81-DA63-B387-01DD9205B72D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D1E57B-0D26-616B-6BCD-46C2431F3B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4941" y="2353714"/>
            <a:ext cx="2431458" cy="258100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E472D77-BCB5-2108-4E01-EF8189DE2F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1255" y="3381639"/>
            <a:ext cx="1932173" cy="155307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778ED91-666D-55E7-E2CD-12D02E4955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2199" y="330691"/>
            <a:ext cx="3505448" cy="198353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6ABE395-2F00-E660-BD7A-6E12E6EACAA7}"/>
              </a:ext>
            </a:extLst>
          </p:cNvPr>
          <p:cNvSpPr txBox="1"/>
          <p:nvPr/>
        </p:nvSpPr>
        <p:spPr>
          <a:xfrm>
            <a:off x="402298" y="382986"/>
            <a:ext cx="2969980" cy="22929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LHCb Precisin measurements of B-decays</a:t>
            </a:r>
          </a:p>
          <a:p>
            <a:r>
              <a:rPr lang="en-GB" sz="1300" dirty="0"/>
              <a:t>a</a:t>
            </a:r>
            <a:r>
              <a:rPr lang="en-IT" sz="1300" dirty="0"/>
              <a:t>nd search fro BSM signals</a:t>
            </a:r>
          </a:p>
          <a:p>
            <a:endParaRPr lang="en-IT" sz="1300" dirty="0"/>
          </a:p>
          <a:p>
            <a:r>
              <a:rPr lang="en-IT" sz="1300" dirty="0"/>
              <a:t>RICH1:     Aerogel (5 cm) n=1.03</a:t>
            </a:r>
          </a:p>
          <a:p>
            <a:r>
              <a:rPr lang="en-IT" sz="1300" dirty="0"/>
              <a:t>	     2-10 GeV/c</a:t>
            </a:r>
          </a:p>
          <a:p>
            <a:r>
              <a:rPr lang="en-IT" sz="1300" dirty="0"/>
              <a:t> </a:t>
            </a:r>
          </a:p>
          <a:p>
            <a:r>
              <a:rPr lang="en-IT" sz="1300" dirty="0"/>
              <a:t>    	     C</a:t>
            </a:r>
            <a:r>
              <a:rPr lang="en-IT" sz="1300" baseline="-25000" dirty="0"/>
              <a:t>4</a:t>
            </a:r>
            <a:r>
              <a:rPr lang="en-IT" sz="1300" dirty="0"/>
              <a:t>F</a:t>
            </a:r>
            <a:r>
              <a:rPr lang="en-IT" sz="1300" baseline="-25000" dirty="0"/>
              <a:t>10</a:t>
            </a:r>
            <a:r>
              <a:rPr lang="en-IT" sz="1300" dirty="0"/>
              <a:t> (85 cm)  n=1.0014</a:t>
            </a:r>
          </a:p>
          <a:p>
            <a:r>
              <a:rPr lang="en-IT" sz="1300" dirty="0"/>
              <a:t> 	     up to 70 GeV/c</a:t>
            </a:r>
          </a:p>
          <a:p>
            <a:endParaRPr lang="en-IT" sz="1300" dirty="0"/>
          </a:p>
          <a:p>
            <a:r>
              <a:rPr lang="en-IT" sz="1300" dirty="0"/>
              <a:t>RICH2:      CF</a:t>
            </a:r>
            <a:r>
              <a:rPr lang="en-IT" sz="1300" baseline="-25000" dirty="0"/>
              <a:t>4</a:t>
            </a:r>
            <a:r>
              <a:rPr lang="en-IT" sz="1300" dirty="0"/>
              <a:t> (196 cm) n=1.0005</a:t>
            </a:r>
          </a:p>
          <a:p>
            <a:r>
              <a:rPr lang="en-IT" sz="1300" dirty="0"/>
              <a:t>                  up to 100 GeV/c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DC3345E-604A-CB27-5017-5B1FAB716961}"/>
              </a:ext>
            </a:extLst>
          </p:cNvPr>
          <p:cNvSpPr txBox="1"/>
          <p:nvPr/>
        </p:nvSpPr>
        <p:spPr>
          <a:xfrm>
            <a:off x="6957014" y="2439806"/>
            <a:ext cx="2196627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/>
              <a:t>Hybrid photomultiplier</a:t>
            </a:r>
          </a:p>
          <a:p>
            <a:r>
              <a:rPr lang="en-IT" sz="1300" dirty="0"/>
              <a:t>     Photocatode @ - 20 kV</a:t>
            </a:r>
          </a:p>
          <a:p>
            <a:r>
              <a:rPr lang="en-IT" sz="1300" dirty="0"/>
              <a:t>     Silicon sensor 2.5x2.5 mm</a:t>
            </a:r>
            <a:r>
              <a:rPr lang="en-IT" sz="1300" baseline="30000" dirty="0"/>
              <a:t>2</a:t>
            </a:r>
          </a:p>
          <a:p>
            <a:r>
              <a:rPr lang="en-US" sz="1300" baseline="30000" dirty="0"/>
              <a:t>        </a:t>
            </a:r>
            <a:r>
              <a:rPr lang="en-US" sz="1300" dirty="0"/>
              <a:t>QE ~ 25%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0E0B6F0-D9EE-A5D5-6DA4-F146185AD5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7682" y="2786055"/>
            <a:ext cx="2103615" cy="211750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C914A4D-C7BE-00C1-14C9-385654F3C5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4324" y="2687378"/>
            <a:ext cx="3424285" cy="221353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A28A9E5-A07D-394D-9A5D-1DB3235F5844}"/>
              </a:ext>
            </a:extLst>
          </p:cNvPr>
          <p:cNvSpPr txBox="1"/>
          <p:nvPr/>
        </p:nvSpPr>
        <p:spPr>
          <a:xfrm>
            <a:off x="5540670" y="270538"/>
            <a:ext cx="11085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LHCb B physics</a:t>
            </a:r>
          </a:p>
        </p:txBody>
      </p:sp>
    </p:spTree>
    <p:extLst>
      <p:ext uri="{BB962C8B-B14F-4D97-AF65-F5344CB8AC3E}">
        <p14:creationId xmlns:p14="http://schemas.microsoft.com/office/powerpoint/2010/main" val="380423441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EC5D84-942D-4F8A-81CF-BD43A1259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F6459B6C-D05E-E652-BBB0-6CB4B759FE4C}"/>
              </a:ext>
            </a:extLst>
          </p:cNvPr>
          <p:cNvSpPr/>
          <p:nvPr/>
        </p:nvSpPr>
        <p:spPr>
          <a:xfrm>
            <a:off x="7172164" y="330322"/>
            <a:ext cx="1880226" cy="14028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dirty="0"/>
              <a:t>X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8D69996-BBDA-5B20-87CC-E7B191002BA4}"/>
              </a:ext>
            </a:extLst>
          </p:cNvPr>
          <p:cNvSpPr/>
          <p:nvPr/>
        </p:nvSpPr>
        <p:spPr>
          <a:xfrm>
            <a:off x="90892" y="1557457"/>
            <a:ext cx="4459282" cy="334345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dirty="0"/>
              <a:t>X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A9426B7-C838-E1F4-D80F-D6C828C62279}"/>
              </a:ext>
            </a:extLst>
          </p:cNvPr>
          <p:cNvSpPr/>
          <p:nvPr/>
        </p:nvSpPr>
        <p:spPr>
          <a:xfrm>
            <a:off x="90093" y="320201"/>
            <a:ext cx="1955593" cy="162007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dirty="0"/>
              <a:t>X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CB1731E-356B-F3AD-78A3-8D52B4C87031}"/>
              </a:ext>
            </a:extLst>
          </p:cNvPr>
          <p:cNvSpPr/>
          <p:nvPr/>
        </p:nvSpPr>
        <p:spPr>
          <a:xfrm>
            <a:off x="4637386" y="1557456"/>
            <a:ext cx="4415722" cy="334345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dirty="0"/>
              <a:t>X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2704443-9B9D-48D2-768D-AAFDD5C9530D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0770B84-2220-237E-C4A2-DF500C9B7616}"/>
              </a:ext>
            </a:extLst>
          </p:cNvPr>
          <p:cNvSpPr/>
          <p:nvPr/>
        </p:nvSpPr>
        <p:spPr>
          <a:xfrm>
            <a:off x="4217583" y="-31962"/>
            <a:ext cx="599780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 DIRC</a:t>
            </a:r>
          </a:p>
        </p:txBody>
      </p:sp>
      <p:sp>
        <p:nvSpPr>
          <p:cNvPr id="2" name="Fußzeilenplatzhalter 7">
            <a:extLst>
              <a:ext uri="{FF2B5EF4-FFF2-40B4-BE49-F238E27FC236}">
                <a16:creationId xmlns:a16="http://schemas.microsoft.com/office/drawing/2014/main" id="{55C2FFFE-EA36-8AA8-EA62-2F1BBB3808AA}"/>
              </a:ext>
            </a:extLst>
          </p:cNvPr>
          <p:cNvSpPr txBox="1">
            <a:spLocks noGrp="1"/>
          </p:cNvSpPr>
          <p:nvPr/>
        </p:nvSpPr>
        <p:spPr>
          <a:xfrm>
            <a:off x="-311103" y="4903556"/>
            <a:ext cx="184055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4919896-8D5A-4052-02C4-35678EF5C992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9" name="Foliennummernplatzhalter 6">
            <a:extLst>
              <a:ext uri="{FF2B5EF4-FFF2-40B4-BE49-F238E27FC236}">
                <a16:creationId xmlns:a16="http://schemas.microsoft.com/office/drawing/2014/main" id="{A0C861B0-851C-E026-C04E-D458EB2A066B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46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10" name="Fußzeilenplatzhalter 7">
            <a:extLst>
              <a:ext uri="{FF2B5EF4-FFF2-40B4-BE49-F238E27FC236}">
                <a16:creationId xmlns:a16="http://schemas.microsoft.com/office/drawing/2014/main" id="{EFE745F6-2EA6-60C7-3AC0-F1F0DD9504D7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11" name="Fußzeilenplatzhalter 7">
            <a:extLst>
              <a:ext uri="{FF2B5EF4-FFF2-40B4-BE49-F238E27FC236}">
                <a16:creationId xmlns:a16="http://schemas.microsoft.com/office/drawing/2014/main" id="{960A8C50-C751-F61F-7A05-583FBF3A17B3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A0424C2-5910-78BF-E97E-253DBC84A0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146" y="1733219"/>
            <a:ext cx="4281338" cy="313493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76F238A-765E-9317-7BA1-0134837F42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0993" y="1821540"/>
            <a:ext cx="4039919" cy="10569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42DC5D2-1C67-2869-A8A0-65598226A3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7069" y="2998104"/>
            <a:ext cx="1146325" cy="180371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F7BCB1D-C9FE-7A6A-F628-48E52724D350}"/>
              </a:ext>
            </a:extLst>
          </p:cNvPr>
          <p:cNvSpPr txBox="1"/>
          <p:nvPr/>
        </p:nvSpPr>
        <p:spPr>
          <a:xfrm>
            <a:off x="266887" y="1265069"/>
            <a:ext cx="1471878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2D imaging - Babar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9CF272C-B2B2-CDFB-D064-769FC8ACBEA1}"/>
              </a:ext>
            </a:extLst>
          </p:cNvPr>
          <p:cNvSpPr txBox="1"/>
          <p:nvPr/>
        </p:nvSpPr>
        <p:spPr>
          <a:xfrm>
            <a:off x="6646313" y="2800999"/>
            <a:ext cx="2008883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1D i+time maging – Belle-II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268AA84-9707-407A-33E9-333A26BC9EC8}"/>
              </a:ext>
            </a:extLst>
          </p:cNvPr>
          <p:cNvSpPr txBox="1"/>
          <p:nvPr/>
        </p:nvSpPr>
        <p:spPr>
          <a:xfrm>
            <a:off x="2193044" y="472349"/>
            <a:ext cx="4979120" cy="8156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Detection by internal reflection: compact detection volume (thickness)</a:t>
            </a:r>
          </a:p>
          <a:p>
            <a:endParaRPr lang="en-IT" sz="800" dirty="0"/>
          </a:p>
          <a:p>
            <a:r>
              <a:rPr lang="en-IT" sz="1300" dirty="0"/>
              <a:t>Critical aspects: quartz surface quality (parallelism, roughness) </a:t>
            </a:r>
          </a:p>
          <a:p>
            <a:r>
              <a:rPr lang="en-IT" sz="1300" dirty="0"/>
              <a:t>		     proper imaging system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BE9D2F3-0BC3-C4ED-4E47-345BA59AB7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3077" y="3093387"/>
            <a:ext cx="2407122" cy="160401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487BE42-5641-3F0C-2AC7-8CCB41DB6C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4815" y="330322"/>
            <a:ext cx="1931017" cy="151954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7BDE7B5-ED4F-6A4B-1AB7-E325AFB2DA5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26430" y="461532"/>
            <a:ext cx="1571694" cy="147874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86B8BEC-10DE-B256-13DB-56E439266261}"/>
              </a:ext>
            </a:extLst>
          </p:cNvPr>
          <p:cNvSpPr txBox="1"/>
          <p:nvPr/>
        </p:nvSpPr>
        <p:spPr>
          <a:xfrm>
            <a:off x="836755" y="2379789"/>
            <a:ext cx="33214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/>
              <a:t>Air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C678F38-3F21-2AC3-38E9-F08E357103CD}"/>
              </a:ext>
            </a:extLst>
          </p:cNvPr>
          <p:cNvSpPr txBox="1"/>
          <p:nvPr/>
        </p:nvSpPr>
        <p:spPr>
          <a:xfrm>
            <a:off x="92556" y="303167"/>
            <a:ext cx="590226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b="1" dirty="0">
                <a:solidFill>
                  <a:srgbClr val="C00000"/>
                </a:solidFill>
              </a:rPr>
              <a:t>Babar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5F93A71-3BFD-8176-82C4-A8F0B6E9C7D6}"/>
              </a:ext>
            </a:extLst>
          </p:cNvPr>
          <p:cNvSpPr txBox="1"/>
          <p:nvPr/>
        </p:nvSpPr>
        <p:spPr>
          <a:xfrm>
            <a:off x="7203114" y="271205"/>
            <a:ext cx="668773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b="1" dirty="0">
                <a:solidFill>
                  <a:srgbClr val="C00000"/>
                </a:solidFill>
              </a:rPr>
              <a:t>Belle-II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5B560E3-7423-31EB-7863-C09DE39FBA2D}"/>
              </a:ext>
            </a:extLst>
          </p:cNvPr>
          <p:cNvSpPr txBox="1"/>
          <p:nvPr/>
        </p:nvSpPr>
        <p:spPr>
          <a:xfrm>
            <a:off x="8255966" y="270668"/>
            <a:ext cx="7403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B factory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2806625-3C2B-DE20-0C27-402E813E471E}"/>
              </a:ext>
            </a:extLst>
          </p:cNvPr>
          <p:cNvSpPr txBox="1"/>
          <p:nvPr/>
        </p:nvSpPr>
        <p:spPr>
          <a:xfrm>
            <a:off x="85233" y="492954"/>
            <a:ext cx="7403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B factory</a:t>
            </a:r>
          </a:p>
        </p:txBody>
      </p:sp>
    </p:spTree>
    <p:extLst>
      <p:ext uri="{BB962C8B-B14F-4D97-AF65-F5344CB8AC3E}">
        <p14:creationId xmlns:p14="http://schemas.microsoft.com/office/powerpoint/2010/main" val="389169456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D4BDE7-5AC9-5377-393B-76408AB759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45F6E715-49FB-AE95-65F9-13B6253648A3}"/>
              </a:ext>
            </a:extLst>
          </p:cNvPr>
          <p:cNvSpPr/>
          <p:nvPr/>
        </p:nvSpPr>
        <p:spPr>
          <a:xfrm>
            <a:off x="4173723" y="2041790"/>
            <a:ext cx="4797520" cy="279584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D24944C-A340-AB0B-6314-D7B170EDB1E4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F9CB1B5-29B9-8082-1A20-8CC5A26512EC}"/>
              </a:ext>
            </a:extLst>
          </p:cNvPr>
          <p:cNvSpPr/>
          <p:nvPr/>
        </p:nvSpPr>
        <p:spPr>
          <a:xfrm>
            <a:off x="3793128" y="-31962"/>
            <a:ext cx="1448731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 err="1">
                <a:ln w="1905"/>
                <a:solidFill>
                  <a:schemeClr val="bg1"/>
                </a:solidFill>
                <a:latin typeface="Calibri"/>
              </a:rPr>
              <a:t>CsI</a:t>
            </a: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 </a:t>
            </a:r>
            <a:r>
              <a:rPr lang="en-US" sz="1500" dirty="0" err="1">
                <a:ln w="1905"/>
                <a:solidFill>
                  <a:schemeClr val="bg1"/>
                </a:solidFill>
                <a:latin typeface="Calibri"/>
              </a:rPr>
              <a:t>Photocatode</a:t>
            </a:r>
            <a:endParaRPr lang="en-US" sz="15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76E1887-16B3-4D88-68DF-41206A842F7D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11" name="Foliennummernplatzhalter 6">
            <a:extLst>
              <a:ext uri="{FF2B5EF4-FFF2-40B4-BE49-F238E27FC236}">
                <a16:creationId xmlns:a16="http://schemas.microsoft.com/office/drawing/2014/main" id="{24DFBD2B-0C4E-B9A4-BACE-F8D2250565F0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47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12" name="Fußzeilenplatzhalter 7">
            <a:extLst>
              <a:ext uri="{FF2B5EF4-FFF2-40B4-BE49-F238E27FC236}">
                <a16:creationId xmlns:a16="http://schemas.microsoft.com/office/drawing/2014/main" id="{6774EADF-BFE3-6500-D983-B81295E34D90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13" name="Fußzeilenplatzhalter 7">
            <a:extLst>
              <a:ext uri="{FF2B5EF4-FFF2-40B4-BE49-F238E27FC236}">
                <a16:creationId xmlns:a16="http://schemas.microsoft.com/office/drawing/2014/main" id="{2AFE8BFA-0FA4-816A-F54D-A8411C667141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EA489E5-70E7-72AA-32D1-0750376C9FBC}"/>
              </a:ext>
            </a:extLst>
          </p:cNvPr>
          <p:cNvGrpSpPr/>
          <p:nvPr/>
        </p:nvGrpSpPr>
        <p:grpSpPr>
          <a:xfrm>
            <a:off x="4305451" y="2041789"/>
            <a:ext cx="2538969" cy="2806700"/>
            <a:chOff x="281483" y="381339"/>
            <a:chExt cx="2788276" cy="3132077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B71D343E-8CAD-A090-3253-3E4B381F61A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81483" y="381339"/>
              <a:ext cx="2788276" cy="3119967"/>
            </a:xfrm>
            <a:prstGeom prst="rect">
              <a:avLst/>
            </a:prstGeom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8DB2BF06-5067-389D-A58D-80EA15D8F09B}"/>
                </a:ext>
              </a:extLst>
            </p:cNvPr>
            <p:cNvSpPr/>
            <p:nvPr/>
          </p:nvSpPr>
          <p:spPr>
            <a:xfrm flipV="1">
              <a:off x="2774053" y="3239572"/>
              <a:ext cx="295706" cy="273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0342ADD-D4FD-7FB2-A1F9-631252B1C5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1907" y="2041789"/>
            <a:ext cx="2246119" cy="180831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02493DF-9CB7-C598-C625-AF6567EC5742}"/>
              </a:ext>
            </a:extLst>
          </p:cNvPr>
          <p:cNvSpPr txBox="1"/>
          <p:nvPr/>
        </p:nvSpPr>
        <p:spPr>
          <a:xfrm>
            <a:off x="2482035" y="599956"/>
            <a:ext cx="4179927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Large instrumented area</a:t>
            </a:r>
          </a:p>
          <a:p>
            <a:endParaRPr lang="en-IT" sz="800" dirty="0"/>
          </a:p>
          <a:p>
            <a:r>
              <a:rPr lang="en-IT" sz="1300" dirty="0"/>
              <a:t>Multi-wired proportional chambers with a CsI photocatode</a:t>
            </a:r>
          </a:p>
          <a:p>
            <a:endParaRPr lang="en-IT" sz="800" dirty="0"/>
          </a:p>
          <a:p>
            <a:r>
              <a:rPr lang="en-IT" sz="1300" dirty="0"/>
              <a:t>Quantum efficiency is around 16-24% at 170 nm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D9BDE7B-AB32-9C6A-4709-80DB151916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501" y="2041789"/>
            <a:ext cx="3639563" cy="28067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18FD056-C76D-3EC5-1663-78FBFE9942AB}"/>
              </a:ext>
            </a:extLst>
          </p:cNvPr>
          <p:cNvSpPr txBox="1"/>
          <p:nvPr/>
        </p:nvSpPr>
        <p:spPr>
          <a:xfrm>
            <a:off x="2252385" y="1744792"/>
            <a:ext cx="1656287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b="1" dirty="0">
                <a:solidFill>
                  <a:srgbClr val="C00000"/>
                </a:solidFill>
              </a:rPr>
              <a:t>High-Momentum PID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3A5624B-8475-F682-F7CB-BF3E3F0AE59D}"/>
              </a:ext>
            </a:extLst>
          </p:cNvPr>
          <p:cNvSpPr txBox="1"/>
          <p:nvPr/>
        </p:nvSpPr>
        <p:spPr>
          <a:xfrm>
            <a:off x="5126313" y="1723425"/>
            <a:ext cx="518091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b="1" dirty="0">
                <a:solidFill>
                  <a:srgbClr val="C00000"/>
                </a:solidFill>
              </a:rPr>
              <a:t>RICH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B77186F-B9F1-5471-5E44-01D00EB674F4}"/>
              </a:ext>
            </a:extLst>
          </p:cNvPr>
          <p:cNvSpPr txBox="1"/>
          <p:nvPr/>
        </p:nvSpPr>
        <p:spPr>
          <a:xfrm>
            <a:off x="7597908" y="4281046"/>
            <a:ext cx="1146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A = 5.3 m</a:t>
            </a:r>
            <a:r>
              <a:rPr lang="en-IT" baseline="30000" dirty="0"/>
              <a:t>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76F817B-2FDD-25F8-B7B2-CCD7308A25C5}"/>
              </a:ext>
            </a:extLst>
          </p:cNvPr>
          <p:cNvSpPr txBox="1"/>
          <p:nvPr/>
        </p:nvSpPr>
        <p:spPr>
          <a:xfrm>
            <a:off x="306646" y="2151923"/>
            <a:ext cx="1088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A = 11 m</a:t>
            </a:r>
            <a:r>
              <a:rPr lang="en-IT" baseline="30000" dirty="0"/>
              <a:t>2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CECD864-04B5-0BA1-685F-1329DD1386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536" y="516228"/>
            <a:ext cx="2034799" cy="137502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888EF4C-4343-242C-2B03-E1820931E8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56650" y="521384"/>
            <a:ext cx="2214592" cy="134823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A7F754DC-9329-534C-D9C9-594D96FC9E90}"/>
              </a:ext>
            </a:extLst>
          </p:cNvPr>
          <p:cNvSpPr txBox="1"/>
          <p:nvPr/>
        </p:nvSpPr>
        <p:spPr>
          <a:xfrm>
            <a:off x="196564" y="277089"/>
            <a:ext cx="299793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100" dirty="0"/>
              <a:t>ALICE: Quark-gluon plasma in heavy ion collisions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8349328-9E0D-5E55-1EBA-CF162992D2FD}"/>
              </a:ext>
            </a:extLst>
          </p:cNvPr>
          <p:cNvSpPr txBox="1"/>
          <p:nvPr/>
        </p:nvSpPr>
        <p:spPr>
          <a:xfrm>
            <a:off x="6255068" y="287947"/>
            <a:ext cx="288893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100" dirty="0"/>
              <a:t>COMPASS: Nucleon structure and spectroscopy</a:t>
            </a:r>
          </a:p>
        </p:txBody>
      </p:sp>
    </p:spTree>
    <p:extLst>
      <p:ext uri="{BB962C8B-B14F-4D97-AF65-F5344CB8AC3E}">
        <p14:creationId xmlns:p14="http://schemas.microsoft.com/office/powerpoint/2010/main" val="390864007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64D3BC-4D23-B0A8-BE25-CEF708F6F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9F665FB-F8EA-EDC8-11FD-F6D27965FA4E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9573D0C-3906-AF1B-11BD-3A4CCFD3D38E}"/>
              </a:ext>
            </a:extLst>
          </p:cNvPr>
          <p:cNvSpPr/>
          <p:nvPr/>
        </p:nvSpPr>
        <p:spPr>
          <a:xfrm>
            <a:off x="3947732" y="-31962"/>
            <a:ext cx="1139479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Cosmic Rays</a:t>
            </a:r>
          </a:p>
        </p:txBody>
      </p:sp>
      <p:sp>
        <p:nvSpPr>
          <p:cNvPr id="2" name="Fußzeilenplatzhalter 7">
            <a:extLst>
              <a:ext uri="{FF2B5EF4-FFF2-40B4-BE49-F238E27FC236}">
                <a16:creationId xmlns:a16="http://schemas.microsoft.com/office/drawing/2014/main" id="{8648883E-8801-A393-C534-08D2DCFACEBC}"/>
              </a:ext>
            </a:extLst>
          </p:cNvPr>
          <p:cNvSpPr txBox="1">
            <a:spLocks noGrp="1"/>
          </p:cNvSpPr>
          <p:nvPr/>
        </p:nvSpPr>
        <p:spPr>
          <a:xfrm>
            <a:off x="-311103" y="4903556"/>
            <a:ext cx="184055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B0D27F6-7201-C318-EDCA-F4B9776624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493" y="401337"/>
            <a:ext cx="3248826" cy="255233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52F4A7-BBF1-8B17-DE24-88C4A165D7A3}"/>
              </a:ext>
            </a:extLst>
          </p:cNvPr>
          <p:cNvSpPr txBox="1"/>
          <p:nvPr/>
        </p:nvSpPr>
        <p:spPr>
          <a:xfrm>
            <a:off x="3929449" y="432523"/>
            <a:ext cx="4838312" cy="38933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A cosmic gamma ray generates a particle shower in the atmosphere</a:t>
            </a:r>
          </a:p>
          <a:p>
            <a:endParaRPr lang="en-IT" sz="1300" dirty="0"/>
          </a:p>
          <a:p>
            <a:r>
              <a:rPr lang="en-IT" sz="1300" dirty="0"/>
              <a:t>S</a:t>
            </a:r>
            <a:r>
              <a:rPr lang="en-GB" sz="1300" dirty="0"/>
              <a:t>h</a:t>
            </a:r>
            <a:r>
              <a:rPr lang="en-IT" sz="1300" dirty="0"/>
              <a:t>owering charged particles generates Cherenkov radiation</a:t>
            </a:r>
          </a:p>
          <a:p>
            <a:endParaRPr lang="en-IT" sz="1300" dirty="0"/>
          </a:p>
          <a:p>
            <a:r>
              <a:rPr lang="en-IT" sz="1300" dirty="0"/>
              <a:t>The number of detected photons is proportional to the initial energy</a:t>
            </a:r>
          </a:p>
          <a:p>
            <a:endParaRPr lang="en-IT" sz="1300" dirty="0"/>
          </a:p>
          <a:p>
            <a:r>
              <a:rPr lang="en-IT" sz="1300" dirty="0"/>
              <a:t>Air refractive index is n = 1.00028</a:t>
            </a:r>
          </a:p>
          <a:p>
            <a:endParaRPr lang="en-IT" sz="1300" dirty="0"/>
          </a:p>
          <a:p>
            <a:r>
              <a:rPr lang="en-IT" sz="1300" dirty="0"/>
              <a:t>Threshold energy is 4.4 GeV for muons and 21 MeV for electrons</a:t>
            </a:r>
          </a:p>
          <a:p>
            <a:endParaRPr lang="en-IT" sz="1300" dirty="0"/>
          </a:p>
          <a:p>
            <a:r>
              <a:rPr lang="en-IT" sz="1300" dirty="0"/>
              <a:t>Cherenkov angle is 23 mrad ~ 1.3</a:t>
            </a:r>
            <a:r>
              <a:rPr lang="en-IT" sz="1300" baseline="30000" dirty="0"/>
              <a:t>o</a:t>
            </a:r>
          </a:p>
          <a:p>
            <a:endParaRPr lang="en-IT" sz="1300" dirty="0"/>
          </a:p>
          <a:p>
            <a:r>
              <a:rPr lang="en-IT" sz="1300" dirty="0"/>
              <a:t>The shower maximum is at 10 km and generates a cone of 230 m</a:t>
            </a:r>
          </a:p>
          <a:p>
            <a:endParaRPr lang="en-IT" sz="1300" dirty="0"/>
          </a:p>
          <a:p>
            <a:endParaRPr lang="en-IT" sz="1300" dirty="0"/>
          </a:p>
          <a:p>
            <a:endParaRPr lang="en-IT" sz="1300" dirty="0"/>
          </a:p>
          <a:p>
            <a:r>
              <a:rPr lang="en-IT" sz="1300" dirty="0"/>
              <a:t>Extended detection pattern in </a:t>
            </a:r>
          </a:p>
          <a:p>
            <a:r>
              <a:rPr lang="en-IT" sz="1300" dirty="0"/>
              <a:t>space and </a:t>
            </a:r>
            <a:r>
              <a:rPr lang="en-GB" sz="1300" dirty="0"/>
              <a:t>t</a:t>
            </a:r>
            <a:r>
              <a:rPr lang="en-IT" sz="1300" dirty="0"/>
              <a:t>ime gives the direction</a:t>
            </a:r>
          </a:p>
          <a:p>
            <a:endParaRPr lang="en-IT" sz="13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FB8D486-57A8-11F1-2C7F-5A8E3242D2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693" y="3024631"/>
            <a:ext cx="2918426" cy="19181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6120529-1253-09F7-D1FD-D4F409ADA4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4049" y="3268865"/>
            <a:ext cx="2395151" cy="157962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10A4F19-C170-1B23-E7A8-C20D072EC82B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9" name="Foliennummernplatzhalter 6">
            <a:extLst>
              <a:ext uri="{FF2B5EF4-FFF2-40B4-BE49-F238E27FC236}">
                <a16:creationId xmlns:a16="http://schemas.microsoft.com/office/drawing/2014/main" id="{466CB148-D882-AE72-E61A-F38B53D02493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48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10" name="Fußzeilenplatzhalter 7">
            <a:extLst>
              <a:ext uri="{FF2B5EF4-FFF2-40B4-BE49-F238E27FC236}">
                <a16:creationId xmlns:a16="http://schemas.microsoft.com/office/drawing/2014/main" id="{8C79FF7D-AACD-AECF-1127-38AF9C0F62B8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11" name="Fußzeilenplatzhalter 7">
            <a:extLst>
              <a:ext uri="{FF2B5EF4-FFF2-40B4-BE49-F238E27FC236}">
                <a16:creationId xmlns:a16="http://schemas.microsoft.com/office/drawing/2014/main" id="{DDCC0D56-EF65-10EB-887F-8BC8A463733D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</p:spTree>
    <p:extLst>
      <p:ext uri="{BB962C8B-B14F-4D97-AF65-F5344CB8AC3E}">
        <p14:creationId xmlns:p14="http://schemas.microsoft.com/office/powerpoint/2010/main" val="42288086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49E564-1018-ACB4-6D2C-2A5AE8A60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E9EA43F-6E35-8355-8B28-D796B1EB598A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0E7A3AF-71A0-1A98-6A7F-E0EF36B292BB}"/>
              </a:ext>
            </a:extLst>
          </p:cNvPr>
          <p:cNvSpPr/>
          <p:nvPr/>
        </p:nvSpPr>
        <p:spPr>
          <a:xfrm>
            <a:off x="3997744" y="-31962"/>
            <a:ext cx="1039452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Arguments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07D31A8-CECC-103B-AB62-D6CED519CB38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10" name="Foliennummernplatzhalter 6">
            <a:extLst>
              <a:ext uri="{FF2B5EF4-FFF2-40B4-BE49-F238E27FC236}">
                <a16:creationId xmlns:a16="http://schemas.microsoft.com/office/drawing/2014/main" id="{343637B3-D979-D179-680F-FAABE71E17EF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49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11" name="Fußzeilenplatzhalter 7">
            <a:extLst>
              <a:ext uri="{FF2B5EF4-FFF2-40B4-BE49-F238E27FC236}">
                <a16:creationId xmlns:a16="http://schemas.microsoft.com/office/drawing/2014/main" id="{15CB1B58-0FCA-08F3-7569-FF18C95D7430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12" name="Fußzeilenplatzhalter 7">
            <a:extLst>
              <a:ext uri="{FF2B5EF4-FFF2-40B4-BE49-F238E27FC236}">
                <a16:creationId xmlns:a16="http://schemas.microsoft.com/office/drawing/2014/main" id="{94AC9D43-6C39-4C3F-7278-179DD78EF25F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CAA9384-215D-453A-1E34-7E70F1919E31}"/>
              </a:ext>
            </a:extLst>
          </p:cNvPr>
          <p:cNvSpPr txBox="1"/>
          <p:nvPr/>
        </p:nvSpPr>
        <p:spPr>
          <a:xfrm>
            <a:off x="691375" y="613693"/>
            <a:ext cx="6590137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Particle-ID Detectors based on Tracking		                    Passage through massive absorbers</a:t>
            </a:r>
          </a:p>
          <a:p>
            <a:r>
              <a:rPr lang="en-IT" sz="1300" dirty="0"/>
              <a:t>				       Calorimetry	   	        Kinematics</a:t>
            </a:r>
          </a:p>
          <a:p>
            <a:r>
              <a:rPr lang="en-IT" sz="1300" dirty="0"/>
              <a:t>								        Energy momentum balance</a:t>
            </a:r>
          </a:p>
          <a:p>
            <a:r>
              <a:rPr lang="en-IT" sz="1300" dirty="0"/>
              <a:t>             							        Shower shape</a:t>
            </a:r>
          </a:p>
          <a:p>
            <a:endParaRPr lang="en-IT" sz="1300" dirty="0"/>
          </a:p>
          <a:p>
            <a:endParaRPr lang="en-IT" sz="1300" dirty="0"/>
          </a:p>
          <a:p>
            <a:r>
              <a:rPr lang="en-IT" sz="1300" dirty="0"/>
              <a:t>Particle-ID Detectors as Tracking by-product     		        Ionization Energy Loss</a:t>
            </a:r>
          </a:p>
          <a:p>
            <a:r>
              <a:rPr lang="en-IT" sz="1300" dirty="0"/>
              <a:t>								        Transition Detection </a:t>
            </a:r>
          </a:p>
          <a:p>
            <a:endParaRPr lang="en-IT" sz="1300" dirty="0"/>
          </a:p>
          <a:p>
            <a:endParaRPr lang="en-IT" sz="1300" dirty="0"/>
          </a:p>
          <a:p>
            <a:r>
              <a:rPr lang="en-IT" sz="1300" dirty="0"/>
              <a:t>Particle-ID Sensors  						        Multi-Anode Photomultipliers</a:t>
            </a:r>
          </a:p>
          <a:p>
            <a:r>
              <a:rPr lang="en-IT" sz="1300" dirty="0"/>
              <a:t>								        Micro-channel Plates</a:t>
            </a:r>
          </a:p>
          <a:p>
            <a:r>
              <a:rPr lang="en-IT" sz="1300" dirty="0"/>
              <a:t>							 	        Silicon Photomultipliers</a:t>
            </a:r>
          </a:p>
          <a:p>
            <a:r>
              <a:rPr lang="en-IT" sz="1300" dirty="0"/>
              <a:t>								        Low Gain Avalanche Photodiode </a:t>
            </a:r>
          </a:p>
          <a:p>
            <a:endParaRPr lang="en-IT" sz="1300" dirty="0"/>
          </a:p>
          <a:p>
            <a:endParaRPr lang="en-IT" sz="1300" dirty="0"/>
          </a:p>
          <a:p>
            <a:r>
              <a:rPr lang="en-IT" sz="1300" dirty="0"/>
              <a:t>Specific Particle-ID Detectors  				         Time-of-Flight</a:t>
            </a:r>
          </a:p>
          <a:p>
            <a:r>
              <a:rPr lang="en-IT" sz="1300" dirty="0"/>
              <a:t>								         Cherenkov Radiation</a:t>
            </a:r>
          </a:p>
        </p:txBody>
      </p:sp>
    </p:spTree>
    <p:extLst>
      <p:ext uri="{BB962C8B-B14F-4D97-AF65-F5344CB8AC3E}">
        <p14:creationId xmlns:p14="http://schemas.microsoft.com/office/powerpoint/2010/main" val="2618038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42C0F5-5A9E-854B-49C1-39A796AE80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7E74EF-56EA-2CA1-EBAD-74C6A534C115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CAEB45C-DCC9-CB61-92F2-A13C22A7BA04}"/>
              </a:ext>
            </a:extLst>
          </p:cNvPr>
          <p:cNvSpPr/>
          <p:nvPr/>
        </p:nvSpPr>
        <p:spPr>
          <a:xfrm>
            <a:off x="4082826" y="-31962"/>
            <a:ext cx="869277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Tracking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8215E8C-2E13-4EF8-2373-53D19BEF140C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C4298B79-0143-E966-AE4E-4F695C3C31A5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5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BE5D158B-5C16-C132-1849-5E9F0E7903EF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9" name="Fußzeilenplatzhalter 7">
            <a:extLst>
              <a:ext uri="{FF2B5EF4-FFF2-40B4-BE49-F238E27FC236}">
                <a16:creationId xmlns:a16="http://schemas.microsoft.com/office/drawing/2014/main" id="{ED4C013D-6C9A-8D14-805C-651CCD0704F7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16D54E6-6E53-5987-08A6-B9DF93686A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9835123"/>
              </p:ext>
            </p:extLst>
          </p:nvPr>
        </p:nvGraphicFramePr>
        <p:xfrm>
          <a:off x="199062" y="401337"/>
          <a:ext cx="8460417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0139">
                  <a:extLst>
                    <a:ext uri="{9D8B030D-6E8A-4147-A177-3AD203B41FA5}">
                      <a16:colId xmlns:a16="http://schemas.microsoft.com/office/drawing/2014/main" val="3066361903"/>
                    </a:ext>
                  </a:extLst>
                </a:gridCol>
                <a:gridCol w="2820139">
                  <a:extLst>
                    <a:ext uri="{9D8B030D-6E8A-4147-A177-3AD203B41FA5}">
                      <a16:colId xmlns:a16="http://schemas.microsoft.com/office/drawing/2014/main" val="1545857409"/>
                    </a:ext>
                  </a:extLst>
                </a:gridCol>
                <a:gridCol w="2820139">
                  <a:extLst>
                    <a:ext uri="{9D8B030D-6E8A-4147-A177-3AD203B41FA5}">
                      <a16:colId xmlns:a16="http://schemas.microsoft.com/office/drawing/2014/main" val="9805244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T" sz="1300" dirty="0"/>
                        <a:t>Process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T" sz="1300" dirty="0"/>
                        <a:t>Particle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T" sz="1300" dirty="0"/>
                        <a:t>Equipment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53148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T" sz="1300" dirty="0"/>
                        <a:t>Passage through massive absorbers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T" sz="1300" dirty="0"/>
                        <a:t>Muons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T" sz="1300" dirty="0"/>
                        <a:t>Tracking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5683944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078BD371-1FC6-EB68-9A60-6F4233FFB7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9073" y="1253151"/>
            <a:ext cx="5332075" cy="370903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89FE4A2-1282-3487-D189-37AB8F58604C}"/>
              </a:ext>
            </a:extLst>
          </p:cNvPr>
          <p:cNvSpPr/>
          <p:nvPr/>
        </p:nvSpPr>
        <p:spPr>
          <a:xfrm>
            <a:off x="6772507" y="4809450"/>
            <a:ext cx="398641" cy="1546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CC6B5AC-5427-8F54-442F-F80739F7B3BC}"/>
              </a:ext>
            </a:extLst>
          </p:cNvPr>
          <p:cNvSpPr txBox="1"/>
          <p:nvPr/>
        </p:nvSpPr>
        <p:spPr>
          <a:xfrm>
            <a:off x="1176728" y="1409075"/>
            <a:ext cx="492443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b="1" dirty="0"/>
              <a:t>CMS</a:t>
            </a:r>
          </a:p>
        </p:txBody>
      </p:sp>
    </p:spTree>
    <p:extLst>
      <p:ext uri="{BB962C8B-B14F-4D97-AF65-F5344CB8AC3E}">
        <p14:creationId xmlns:p14="http://schemas.microsoft.com/office/powerpoint/2010/main" val="39101346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2CC05E-4A23-8404-7D47-809B938E2C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0BBF1DA-A1F2-47F0-08A1-1BD4611100E2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30C8B04-9A6A-E96D-92DC-75BFC8D44209}"/>
              </a:ext>
            </a:extLst>
          </p:cNvPr>
          <p:cNvSpPr/>
          <p:nvPr/>
        </p:nvSpPr>
        <p:spPr>
          <a:xfrm>
            <a:off x="4082826" y="-31962"/>
            <a:ext cx="869277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Tracking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9D1C997-5FFB-F719-759D-9F5B06402D1F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2E95689B-A9B1-0CA1-CD72-DAD19AAE45B1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6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45FBF25-C409-69E0-3119-6194121A7228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9" name="Fußzeilenplatzhalter 7">
            <a:extLst>
              <a:ext uri="{FF2B5EF4-FFF2-40B4-BE49-F238E27FC236}">
                <a16:creationId xmlns:a16="http://schemas.microsoft.com/office/drawing/2014/main" id="{6BD6B715-52B4-AE76-05A2-7B90E7526E49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CF9B2AD-80A9-F2B7-48F8-FD6D0C7057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3662602"/>
              </p:ext>
            </p:extLst>
          </p:nvPr>
        </p:nvGraphicFramePr>
        <p:xfrm>
          <a:off x="199062" y="401337"/>
          <a:ext cx="8460417" cy="858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0139">
                  <a:extLst>
                    <a:ext uri="{9D8B030D-6E8A-4147-A177-3AD203B41FA5}">
                      <a16:colId xmlns:a16="http://schemas.microsoft.com/office/drawing/2014/main" val="3066361903"/>
                    </a:ext>
                  </a:extLst>
                </a:gridCol>
                <a:gridCol w="2820139">
                  <a:extLst>
                    <a:ext uri="{9D8B030D-6E8A-4147-A177-3AD203B41FA5}">
                      <a16:colId xmlns:a16="http://schemas.microsoft.com/office/drawing/2014/main" val="1545857409"/>
                    </a:ext>
                  </a:extLst>
                </a:gridCol>
                <a:gridCol w="2820139">
                  <a:extLst>
                    <a:ext uri="{9D8B030D-6E8A-4147-A177-3AD203B41FA5}">
                      <a16:colId xmlns:a16="http://schemas.microsoft.com/office/drawing/2014/main" val="9805244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T" sz="1300" dirty="0"/>
                        <a:t>Process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T" sz="1300" dirty="0"/>
                        <a:t>Particle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T" sz="1300" dirty="0"/>
                        <a:t>Equipment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53148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T" sz="1300" dirty="0"/>
                        <a:t>Kinematics (exclusive topology in decays or final state)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T" sz="1300" dirty="0"/>
                        <a:t>Hadrons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T" sz="1300" dirty="0"/>
                        <a:t>Tracking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5683944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3D874729-7CF1-5641-2CBC-1990CD1007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1058" y="1722287"/>
            <a:ext cx="6004932" cy="293430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B0C1A21-D65A-CEE9-9864-132F4889C43A}"/>
              </a:ext>
            </a:extLst>
          </p:cNvPr>
          <p:cNvSpPr/>
          <p:nvPr/>
        </p:nvSpPr>
        <p:spPr>
          <a:xfrm>
            <a:off x="6610662" y="2271010"/>
            <a:ext cx="360593" cy="189625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ECD0C31-84F5-B072-2CC4-193ABC2045C6}"/>
              </a:ext>
            </a:extLst>
          </p:cNvPr>
          <p:cNvSpPr/>
          <p:nvPr/>
        </p:nvSpPr>
        <p:spPr>
          <a:xfrm>
            <a:off x="3420722" y="4137465"/>
            <a:ext cx="1218733" cy="42971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4397434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48D58A-5C13-AE19-A71B-EA84A5ED00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191D5D1-2849-78BA-0448-14A3DA01D661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C49EC53-4BDB-6B91-9C8A-843CF457417D}"/>
              </a:ext>
            </a:extLst>
          </p:cNvPr>
          <p:cNvSpPr/>
          <p:nvPr/>
        </p:nvSpPr>
        <p:spPr>
          <a:xfrm>
            <a:off x="3542651" y="-31962"/>
            <a:ext cx="1949636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Tracking / Calorimetry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6ECA1DC-DEC9-3888-C655-03087EE7A84A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B88C30D4-C7C7-0F25-EDE0-061A3E5F7856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7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B9930AFA-5BE0-BC4C-D827-DB7438BFBE34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9" name="Fußzeilenplatzhalter 7">
            <a:extLst>
              <a:ext uri="{FF2B5EF4-FFF2-40B4-BE49-F238E27FC236}">
                <a16:creationId xmlns:a16="http://schemas.microsoft.com/office/drawing/2014/main" id="{7797B20C-43A5-0C11-0601-EFDF8EC5181C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A1F21AE-150D-D634-B319-96AB671E8E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0954530"/>
              </p:ext>
            </p:extLst>
          </p:nvPr>
        </p:nvGraphicFramePr>
        <p:xfrm>
          <a:off x="199062" y="401337"/>
          <a:ext cx="8460417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0139">
                  <a:extLst>
                    <a:ext uri="{9D8B030D-6E8A-4147-A177-3AD203B41FA5}">
                      <a16:colId xmlns:a16="http://schemas.microsoft.com/office/drawing/2014/main" val="3066361903"/>
                    </a:ext>
                  </a:extLst>
                </a:gridCol>
                <a:gridCol w="2820139">
                  <a:extLst>
                    <a:ext uri="{9D8B030D-6E8A-4147-A177-3AD203B41FA5}">
                      <a16:colId xmlns:a16="http://schemas.microsoft.com/office/drawing/2014/main" val="1545857409"/>
                    </a:ext>
                  </a:extLst>
                </a:gridCol>
                <a:gridCol w="2820139">
                  <a:extLst>
                    <a:ext uri="{9D8B030D-6E8A-4147-A177-3AD203B41FA5}">
                      <a16:colId xmlns:a16="http://schemas.microsoft.com/office/drawing/2014/main" val="9805244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T" sz="1300" dirty="0"/>
                        <a:t>Process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T" sz="1300" dirty="0"/>
                        <a:t>Particle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T" sz="1300" dirty="0"/>
                        <a:t>Equipment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53148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T" sz="1300" dirty="0"/>
                        <a:t>Energy-momentum balance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T" sz="1300" dirty="0"/>
                        <a:t>Electrons / Gammas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T" sz="1300" dirty="0"/>
                        <a:t>Tracking / Calorimetry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5683944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755EC4B8-7444-6761-A516-A1808C4501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159" y="1632849"/>
            <a:ext cx="7772400" cy="289100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5E51819-490A-4389-385F-1761F216C243}"/>
              </a:ext>
            </a:extLst>
          </p:cNvPr>
          <p:cNvSpPr txBox="1"/>
          <p:nvPr/>
        </p:nvSpPr>
        <p:spPr>
          <a:xfrm>
            <a:off x="591219" y="1340461"/>
            <a:ext cx="760144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b="1" dirty="0"/>
              <a:t>NOMAD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AAB5FCE-D76C-DE5D-2086-775E9945FF6A}"/>
              </a:ext>
            </a:extLst>
          </p:cNvPr>
          <p:cNvSpPr txBox="1"/>
          <p:nvPr/>
        </p:nvSpPr>
        <p:spPr>
          <a:xfrm>
            <a:off x="1887288" y="1828733"/>
            <a:ext cx="6222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/>
              <a:t>Tracking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B9A167D-9DCF-55EA-B718-E8771FAE629D}"/>
              </a:ext>
            </a:extLst>
          </p:cNvPr>
          <p:cNvSpPr txBox="1"/>
          <p:nvPr/>
        </p:nvSpPr>
        <p:spPr>
          <a:xfrm>
            <a:off x="3401295" y="1828733"/>
            <a:ext cx="39466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/>
              <a:t>TRD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85F7449-4972-B68F-8F8D-EB127DD2A7EA}"/>
              </a:ext>
            </a:extLst>
          </p:cNvPr>
          <p:cNvSpPr txBox="1"/>
          <p:nvPr/>
        </p:nvSpPr>
        <p:spPr>
          <a:xfrm>
            <a:off x="4207094" y="1828733"/>
            <a:ext cx="44435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/>
              <a:t>ECAL</a:t>
            </a:r>
          </a:p>
        </p:txBody>
      </p:sp>
    </p:spTree>
    <p:extLst>
      <p:ext uri="{BB962C8B-B14F-4D97-AF65-F5344CB8AC3E}">
        <p14:creationId xmlns:p14="http://schemas.microsoft.com/office/powerpoint/2010/main" val="24141638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AB647-E7BF-40B5-CC1D-B47CA8FD4B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C15356D-F66D-C3B2-BAF3-2C68F07A44F7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4968BCB-3EBC-BFF1-117F-C741FFBD01CF}"/>
              </a:ext>
            </a:extLst>
          </p:cNvPr>
          <p:cNvSpPr/>
          <p:nvPr/>
        </p:nvSpPr>
        <p:spPr>
          <a:xfrm>
            <a:off x="3943463" y="-31962"/>
            <a:ext cx="1148007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Calorimetry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6DB2E7-E583-7786-C2C9-21DB7B837519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02D8165E-73EB-D237-4428-4644BAEC1C25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8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8D43EB2-D5A9-C8C7-5820-233934A1677A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9" name="Fußzeilenplatzhalter 7">
            <a:extLst>
              <a:ext uri="{FF2B5EF4-FFF2-40B4-BE49-F238E27FC236}">
                <a16:creationId xmlns:a16="http://schemas.microsoft.com/office/drawing/2014/main" id="{2145BDB0-3080-F430-73E2-CF899AB9F6A3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852B3D1-F6B9-CAD3-6CDB-7CA511ECEE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1108507"/>
              </p:ext>
            </p:extLst>
          </p:nvPr>
        </p:nvGraphicFramePr>
        <p:xfrm>
          <a:off x="199062" y="401337"/>
          <a:ext cx="8460417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0139">
                  <a:extLst>
                    <a:ext uri="{9D8B030D-6E8A-4147-A177-3AD203B41FA5}">
                      <a16:colId xmlns:a16="http://schemas.microsoft.com/office/drawing/2014/main" val="3066361903"/>
                    </a:ext>
                  </a:extLst>
                </a:gridCol>
                <a:gridCol w="2820139">
                  <a:extLst>
                    <a:ext uri="{9D8B030D-6E8A-4147-A177-3AD203B41FA5}">
                      <a16:colId xmlns:a16="http://schemas.microsoft.com/office/drawing/2014/main" val="1545857409"/>
                    </a:ext>
                  </a:extLst>
                </a:gridCol>
                <a:gridCol w="2820139">
                  <a:extLst>
                    <a:ext uri="{9D8B030D-6E8A-4147-A177-3AD203B41FA5}">
                      <a16:colId xmlns:a16="http://schemas.microsoft.com/office/drawing/2014/main" val="9805244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T" sz="1300" dirty="0"/>
                        <a:t>Process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T" sz="1300" dirty="0"/>
                        <a:t>Particle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T" sz="1300" dirty="0"/>
                        <a:t>Equipment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53148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300" dirty="0"/>
                        <a:t>S</a:t>
                      </a:r>
                      <a:r>
                        <a:rPr lang="en-IT" sz="1300" dirty="0"/>
                        <a:t>hower shape in calorimeters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T" sz="1300" dirty="0"/>
                        <a:t>Electrons / Gammas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T" sz="1300" dirty="0"/>
                        <a:t>Calorimetry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5683944"/>
                  </a:ext>
                </a:extLst>
              </a:tr>
            </a:tbl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id="{35677680-A9E0-78EB-774D-77D1F79D91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8875" y="1329987"/>
            <a:ext cx="6127230" cy="349673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EE592FA-CC32-8B6A-9D9F-FB837F823190}"/>
              </a:ext>
            </a:extLst>
          </p:cNvPr>
          <p:cNvSpPr txBox="1"/>
          <p:nvPr/>
        </p:nvSpPr>
        <p:spPr>
          <a:xfrm>
            <a:off x="697042" y="2005280"/>
            <a:ext cx="484428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e.m.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3F7174C-06BF-87CB-9840-008B215FC8F0}"/>
              </a:ext>
            </a:extLst>
          </p:cNvPr>
          <p:cNvSpPr txBox="1"/>
          <p:nvPr/>
        </p:nvSpPr>
        <p:spPr>
          <a:xfrm>
            <a:off x="682337" y="3712845"/>
            <a:ext cx="781496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hadronic</a:t>
            </a:r>
          </a:p>
        </p:txBody>
      </p:sp>
    </p:spTree>
    <p:extLst>
      <p:ext uri="{BB962C8B-B14F-4D97-AF65-F5344CB8AC3E}">
        <p14:creationId xmlns:p14="http://schemas.microsoft.com/office/powerpoint/2010/main" val="30319552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E9BCF6-39FF-199E-F5AE-9C6983B434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FEE9617-F23F-A506-782A-A755FBBB87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8875" y="1432893"/>
            <a:ext cx="6187190" cy="330927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04E43DD-3926-5F55-CB0F-BA3A70218F0D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C89A65A-7DCB-2178-D272-A12A8363C6F9}"/>
              </a:ext>
            </a:extLst>
          </p:cNvPr>
          <p:cNvSpPr/>
          <p:nvPr/>
        </p:nvSpPr>
        <p:spPr>
          <a:xfrm>
            <a:off x="3943465" y="-31962"/>
            <a:ext cx="1148007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Calorimetry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68B54BC-004C-CEF7-57F5-12284494B1CA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F51F53AF-0E92-DC47-0951-3FEDEEB4BE94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9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022FCDF7-5431-0C7A-C3E9-13C774C9FCD5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9" name="Fußzeilenplatzhalter 7">
            <a:extLst>
              <a:ext uri="{FF2B5EF4-FFF2-40B4-BE49-F238E27FC236}">
                <a16:creationId xmlns:a16="http://schemas.microsoft.com/office/drawing/2014/main" id="{EEDFF431-4EE8-BDC3-9F62-3DEF9FE952B1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0589F79-ED66-7F04-033C-5FD142C4E017}"/>
              </a:ext>
            </a:extLst>
          </p:cNvPr>
          <p:cNvGraphicFramePr>
            <a:graphicFrameLocks noGrp="1"/>
          </p:cNvGraphicFramePr>
          <p:nvPr/>
        </p:nvGraphicFramePr>
        <p:xfrm>
          <a:off x="199062" y="401337"/>
          <a:ext cx="8460417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0139">
                  <a:extLst>
                    <a:ext uri="{9D8B030D-6E8A-4147-A177-3AD203B41FA5}">
                      <a16:colId xmlns:a16="http://schemas.microsoft.com/office/drawing/2014/main" val="3066361903"/>
                    </a:ext>
                  </a:extLst>
                </a:gridCol>
                <a:gridCol w="2820139">
                  <a:extLst>
                    <a:ext uri="{9D8B030D-6E8A-4147-A177-3AD203B41FA5}">
                      <a16:colId xmlns:a16="http://schemas.microsoft.com/office/drawing/2014/main" val="1545857409"/>
                    </a:ext>
                  </a:extLst>
                </a:gridCol>
                <a:gridCol w="2820139">
                  <a:extLst>
                    <a:ext uri="{9D8B030D-6E8A-4147-A177-3AD203B41FA5}">
                      <a16:colId xmlns:a16="http://schemas.microsoft.com/office/drawing/2014/main" val="9805244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T" sz="1300" dirty="0"/>
                        <a:t>Process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T" sz="1300" dirty="0"/>
                        <a:t>Particle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T" sz="1300" dirty="0"/>
                        <a:t>Equipment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53148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T" sz="1300" dirty="0"/>
                        <a:t>Energy only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T" sz="1300" dirty="0"/>
                        <a:t>Neutrals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T" sz="1300" dirty="0"/>
                        <a:t>Calorimetry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5683944"/>
                  </a:ext>
                </a:extLst>
              </a:tr>
            </a:tbl>
          </a:graphicData>
        </a:graphic>
      </p:graphicFrame>
      <p:sp>
        <p:nvSpPr>
          <p:cNvPr id="2" name="Oval 1">
            <a:extLst>
              <a:ext uri="{FF2B5EF4-FFF2-40B4-BE49-F238E27FC236}">
                <a16:creationId xmlns:a16="http://schemas.microsoft.com/office/drawing/2014/main" id="{E1F87239-6ACB-B246-781D-BD439E5CDA26}"/>
              </a:ext>
            </a:extLst>
          </p:cNvPr>
          <p:cNvSpPr/>
          <p:nvPr/>
        </p:nvSpPr>
        <p:spPr>
          <a:xfrm rot="20724216">
            <a:off x="1746354" y="2843937"/>
            <a:ext cx="1221698" cy="487180"/>
          </a:xfrm>
          <a:prstGeom prst="ellipse">
            <a:avLst/>
          </a:prstGeom>
          <a:noFill/>
          <a:ln w="25400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1213565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131247</TotalTime>
  <Words>2986</Words>
  <Application>Microsoft Macintosh PowerPoint</Application>
  <PresentationFormat>On-screen Show (16:9)</PresentationFormat>
  <Paragraphs>663</Paragraphs>
  <Slides>49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6" baseType="lpstr">
      <vt:lpstr>-apple-system</vt:lpstr>
      <vt:lpstr>Arial</vt:lpstr>
      <vt:lpstr>Calibri</vt:lpstr>
      <vt:lpstr>Cambria Math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INFN - Sezione di Ferrara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Marco Contalbrigo</dc:creator>
  <cp:lastModifiedBy>Marco Contalbrigo</cp:lastModifiedBy>
  <cp:revision>1798</cp:revision>
  <cp:lastPrinted>2023-06-21T10:04:54Z</cp:lastPrinted>
  <dcterms:created xsi:type="dcterms:W3CDTF">2012-03-30T13:12:09Z</dcterms:created>
  <dcterms:modified xsi:type="dcterms:W3CDTF">2025-07-01T07:05:09Z</dcterms:modified>
</cp:coreProperties>
</file>